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slides/slide59.xml" ContentType="application/vnd.openxmlformats-officedocument.presentationml.slide+xml"/>
  <Override PartName="/ppt/slides/slide60.xml" ContentType="application/vnd.openxmlformats-officedocument.presentationml.slide+xml"/>
  <Override PartName="/ppt/presentation.xml" ContentType="application/vnd.openxmlformats-officedocument.presentationml.presentation.main+xml"/>
  <Override PartName="/ppt/slides/slide58.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39.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40.xml" ContentType="application/vnd.openxmlformats-officedocument.presentationml.slide+xml"/>
  <Override PartName="/ppt/slides/slide48.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4.xml" ContentType="application/vnd.openxmlformats-officedocument.presentationml.slide+xml"/>
  <Override PartName="/ppt/slides/slide46.xml" ContentType="application/vnd.openxmlformats-officedocument.presentationml.slide+xml"/>
  <Override PartName="/ppt/slides/slide43.xml" ContentType="application/vnd.openxmlformats-officedocument.presentationml.slide+xml"/>
  <Override PartName="/ppt/slides/slide45.xml" ContentType="application/vnd.openxmlformats-officedocument.presentationml.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slideMasters/slideMaster4.xml" ContentType="application/vnd.openxmlformats-officedocument.presentationml.slideMaster+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notesSlides/notesSlide36.xml" ContentType="application/vnd.openxmlformats-officedocument.presentationml.notesSlide+xml"/>
  <Override PartName="/ppt/notesSlides/notesSlide42.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1.xml" ContentType="application/vnd.openxmlformats-officedocument.presentationml.notes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33.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28.xml" ContentType="application/vnd.openxmlformats-officedocument.presentationml.notesSlide+xml"/>
  <Override PartName="/ppt/notesSlides/notesSlide7.xml" ContentType="application/vnd.openxmlformats-officedocument.presentationml.notesSlide+xml"/>
  <Override PartName="/ppt/notesSlides/notesSlide27.xml" ContentType="application/vnd.openxmlformats-officedocument.presentationml.notesSlide+xml"/>
  <Override PartName="/ppt/slideLayouts/slideLayout31.xml" ContentType="application/vnd.openxmlformats-officedocument.presentationml.slideLayout+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notesSlides/notesSlide29.xml" ContentType="application/vnd.openxmlformats-officedocument.presentationml.notesSlid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notesSlides/notesSlide3.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5.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4.xml" ContentType="application/vnd.openxmlformats-officedocument.presentationml.notesSlide+xml"/>
  <Override PartName="/ppt/notesSlides/notesSlide17.xml" ContentType="application/vnd.openxmlformats-officedocument.presentationml.notesSlide+xml"/>
  <Override PartName="/ppt/slideLayouts/slideLayout20.xml" ContentType="application/vnd.openxmlformats-officedocument.presentationml.slideLayout+xml"/>
  <Override PartName="/ppt/slideLayouts/slideLayout30.xml" ContentType="application/vnd.openxmlformats-officedocument.presentationml.slideLayout+xml"/>
  <Override PartName="/ppt/slideLayouts/slideLayout19.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slideLayouts/slideLayout1.xml" ContentType="application/vnd.openxmlformats-officedocument.presentationml.slideLayout+xml"/>
  <Override PartName="/ppt/notesSlides/notesSlide32.xml" ContentType="application/vnd.openxmlformats-officedocument.presentationml.notesSlide+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0.xml" ContentType="application/vnd.openxmlformats-officedocument.presentationml.slideLayout+xml"/>
  <Override PartName="/ppt/slideLayouts/slideLayout13.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7.xml" ContentType="application/vnd.openxmlformats-officedocument.theme+xml"/>
  <Override PartName="/ppt/theme/theme3.xml" ContentType="application/vnd.openxmlformats-officedocument.theme+xml"/>
  <Override PartName="/ppt/theme/theme6.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 id="2147483656" r:id="rId2"/>
    <p:sldMasterId id="2147483657" r:id="rId3"/>
    <p:sldMasterId id="2147483658" r:id="rId4"/>
    <p:sldMasterId id="2147483660" r:id="rId5"/>
    <p:sldMasterId id="2147483672" r:id="rId6"/>
  </p:sldMasterIdLst>
  <p:notesMasterIdLst>
    <p:notesMasterId r:id="rId67"/>
  </p:notesMasterIdLst>
  <p:sldIdLst>
    <p:sldId id="256" r:id="rId7"/>
    <p:sldId id="303" r:id="rId8"/>
    <p:sldId id="304" r:id="rId9"/>
    <p:sldId id="305" r:id="rId10"/>
    <p:sldId id="306" r:id="rId11"/>
    <p:sldId id="307" r:id="rId12"/>
    <p:sldId id="308" r:id="rId13"/>
    <p:sldId id="309" r:id="rId14"/>
    <p:sldId id="310" r:id="rId15"/>
    <p:sldId id="311" r:id="rId16"/>
    <p:sldId id="312" r:id="rId17"/>
    <p:sldId id="313" r:id="rId18"/>
    <p:sldId id="314" r:id="rId19"/>
    <p:sldId id="315" r:id="rId20"/>
    <p:sldId id="316" r:id="rId21"/>
    <p:sldId id="317" r:id="rId22"/>
    <p:sldId id="318" r:id="rId23"/>
    <p:sldId id="319" r:id="rId24"/>
    <p:sldId id="320" r:id="rId25"/>
    <p:sldId id="321" r:id="rId26"/>
    <p:sldId id="322" r:id="rId27"/>
    <p:sldId id="323" r:id="rId28"/>
    <p:sldId id="324" r:id="rId29"/>
    <p:sldId id="325" r:id="rId30"/>
    <p:sldId id="326" r:id="rId31"/>
    <p:sldId id="327" r:id="rId32"/>
    <p:sldId id="328" r:id="rId33"/>
    <p:sldId id="329" r:id="rId34"/>
    <p:sldId id="330" r:id="rId35"/>
    <p:sldId id="331" r:id="rId36"/>
    <p:sldId id="332" r:id="rId37"/>
    <p:sldId id="333"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34" r:id="rId52"/>
    <p:sldId id="335" r:id="rId53"/>
    <p:sldId id="336" r:id="rId54"/>
    <p:sldId id="337" r:id="rId55"/>
    <p:sldId id="338" r:id="rId56"/>
    <p:sldId id="339" r:id="rId57"/>
    <p:sldId id="340" r:id="rId58"/>
    <p:sldId id="341" r:id="rId59"/>
    <p:sldId id="342" r:id="rId60"/>
    <p:sldId id="343" r:id="rId61"/>
    <p:sldId id="344" r:id="rId62"/>
    <p:sldId id="345" r:id="rId63"/>
    <p:sldId id="346" r:id="rId64"/>
    <p:sldId id="347" r:id="rId65"/>
    <p:sldId id="302" r:id="rId6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E36AF7-14DF-4A7F-8CF4-8B9273654634}">
  <a:tblStyle styleId="{FFE36AF7-14DF-4A7F-8CF4-8B9273654634}"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1DB7EEAD-0FD4-4C8B-99D5-BDB04F314DC2}"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38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customXml" Target="../customXml/item3.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800" cy="458787"/>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2"/>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‹N°›</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654908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 name="Google Shape;61;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968693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8971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8" name="Google Shape;57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311549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5" name="Google Shape;585;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915949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7" name="Google Shape;597;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504060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3" name="Google Shape;613;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775741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6" name="Google Shape;686;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50604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2" name="Google Shape;692;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94329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7" name="Google Shape;737;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657161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b582448695_0_3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gb582448695_0_3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7636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b582448695_0_3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gb582448695_0_3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0232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 name="Google Shape;6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226715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b582448695_0_3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b582448695_0_3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7783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b582448695_0_3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gb582448695_0_3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5922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b582448695_0_2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4" name="Google Shape;334;gb582448695_0_2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gb582448695_0_2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sz="1200">
                <a:latin typeface="Calibri"/>
                <a:ea typeface="Calibri"/>
                <a:cs typeface="Calibri"/>
                <a:sym typeface="Calibri"/>
              </a:rPr>
              <a:pPr algn="r"/>
              <a:t>22</a:t>
            </a:fld>
            <a:endParaRPr sz="1200">
              <a:latin typeface="Calibri"/>
              <a:ea typeface="Calibri"/>
              <a:cs typeface="Calibri"/>
              <a:sym typeface="Calibri"/>
            </a:endParaRPr>
          </a:p>
        </p:txBody>
      </p:sp>
      <p:sp>
        <p:nvSpPr>
          <p:cNvPr id="336" name="Google Shape;336;gb582448695_0_259: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endParaRPr/>
          </a:p>
        </p:txBody>
      </p:sp>
    </p:spTree>
    <p:extLst>
      <p:ext uri="{BB962C8B-B14F-4D97-AF65-F5344CB8AC3E}">
        <p14:creationId xmlns:p14="http://schemas.microsoft.com/office/powerpoint/2010/main" val="1220425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1875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b582448695_0_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gb582448695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gb582448695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sz="1200">
                <a:latin typeface="Calibri"/>
                <a:ea typeface="Calibri"/>
                <a:cs typeface="Calibri"/>
                <a:sym typeface="Calibri"/>
              </a:rPr>
              <a:pPr algn="r"/>
              <a:t>24</a:t>
            </a:fld>
            <a:endParaRPr sz="1200">
              <a:latin typeface="Calibri"/>
              <a:ea typeface="Calibri"/>
              <a:cs typeface="Calibri"/>
              <a:sym typeface="Calibri"/>
            </a:endParaRPr>
          </a:p>
        </p:txBody>
      </p:sp>
    </p:spTree>
    <p:extLst>
      <p:ext uri="{BB962C8B-B14F-4D97-AF65-F5344CB8AC3E}">
        <p14:creationId xmlns:p14="http://schemas.microsoft.com/office/powerpoint/2010/main" val="1289604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4" name="Google Shape;804;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7678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0" name="Google Shape;810;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310529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0" name="Google Shape;880;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800264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7" name="Google Shape;887;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697089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b582448695_0_10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6" name="Google Shape;346;gb582448695_0_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gb582448695_0_1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sz="1200">
                <a:latin typeface="Calibri"/>
                <a:ea typeface="Calibri"/>
                <a:cs typeface="Calibri"/>
                <a:sym typeface="Calibri"/>
              </a:rPr>
              <a:pPr algn="r"/>
              <a:t>30</a:t>
            </a:fld>
            <a:endParaRPr sz="1200">
              <a:latin typeface="Calibri"/>
              <a:ea typeface="Calibri"/>
              <a:cs typeface="Calibri"/>
              <a:sym typeface="Calibri"/>
            </a:endParaRPr>
          </a:p>
        </p:txBody>
      </p:sp>
      <p:sp>
        <p:nvSpPr>
          <p:cNvPr id="348" name="Google Shape;348;gb582448695_0_104: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endParaRPr/>
          </a:p>
        </p:txBody>
      </p:sp>
    </p:spTree>
    <p:extLst>
      <p:ext uri="{BB962C8B-B14F-4D97-AF65-F5344CB8AC3E}">
        <p14:creationId xmlns:p14="http://schemas.microsoft.com/office/powerpoint/2010/main" val="97078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 name="Google Shape;7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42375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b582448695_0_1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9" name="Google Shape;359;gb582448695_0_1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gb582448695_0_1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sz="1200">
                <a:latin typeface="Calibri"/>
                <a:ea typeface="Calibri"/>
                <a:cs typeface="Calibri"/>
                <a:sym typeface="Calibri"/>
              </a:rPr>
              <a:pPr algn="r"/>
              <a:t>31</a:t>
            </a:fld>
            <a:endParaRPr sz="1200">
              <a:latin typeface="Calibri"/>
              <a:ea typeface="Calibri"/>
              <a:cs typeface="Calibri"/>
              <a:sym typeface="Calibri"/>
            </a:endParaRPr>
          </a:p>
        </p:txBody>
      </p:sp>
      <p:sp>
        <p:nvSpPr>
          <p:cNvPr id="361" name="Google Shape;361;gb582448695_0_116: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endParaRPr/>
          </a:p>
        </p:txBody>
      </p:sp>
    </p:spTree>
    <p:extLst>
      <p:ext uri="{BB962C8B-B14F-4D97-AF65-F5344CB8AC3E}">
        <p14:creationId xmlns:p14="http://schemas.microsoft.com/office/powerpoint/2010/main" val="6895331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b582448695_0_1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9" name="Google Shape;379;gb582448695_0_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gb582448695_0_1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sz="1200">
                <a:latin typeface="Calibri"/>
                <a:ea typeface="Calibri"/>
                <a:cs typeface="Calibri"/>
                <a:sym typeface="Calibri"/>
              </a:rPr>
              <a:pPr algn="r"/>
              <a:t>32</a:t>
            </a:fld>
            <a:endParaRPr sz="1200">
              <a:latin typeface="Calibri"/>
              <a:ea typeface="Calibri"/>
              <a:cs typeface="Calibri"/>
              <a:sym typeface="Calibri"/>
            </a:endParaRPr>
          </a:p>
        </p:txBody>
      </p:sp>
      <p:sp>
        <p:nvSpPr>
          <p:cNvPr id="381" name="Google Shape;381;gb582448695_0_135: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endParaRPr/>
          </a:p>
        </p:txBody>
      </p:sp>
    </p:spTree>
    <p:extLst>
      <p:ext uri="{BB962C8B-B14F-4D97-AF65-F5344CB8AC3E}">
        <p14:creationId xmlns:p14="http://schemas.microsoft.com/office/powerpoint/2010/main" val="2154202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b582448695_0_3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b582448695_0_3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gb582448695_0_378:notes"/>
          <p:cNvSpPr txBox="1">
            <a:spLocks noGrp="1"/>
          </p:cNvSpPr>
          <p:nvPr>
            <p:ph type="sldNum" idx="12"/>
          </p:nvPr>
        </p:nvSpPr>
        <p:spPr>
          <a:xfrm>
            <a:off x="3884612" y="8685212"/>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fr-FR"/>
              <a:t>33</a:t>
            </a:fld>
            <a:endParaRPr sz="1400">
              <a:latin typeface="Arial"/>
              <a:ea typeface="Arial"/>
              <a:cs typeface="Arial"/>
              <a:sym typeface="Arial"/>
            </a:endParaRPr>
          </a:p>
        </p:txBody>
      </p:sp>
    </p:spTree>
    <p:extLst>
      <p:ext uri="{BB962C8B-B14F-4D97-AF65-F5344CB8AC3E}">
        <p14:creationId xmlns:p14="http://schemas.microsoft.com/office/powerpoint/2010/main" val="4229884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b582448695_0_3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b582448695_0_3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gb582448695_0_384:notes"/>
          <p:cNvSpPr txBox="1">
            <a:spLocks noGrp="1"/>
          </p:cNvSpPr>
          <p:nvPr>
            <p:ph type="sldNum" idx="12"/>
          </p:nvPr>
        </p:nvSpPr>
        <p:spPr>
          <a:xfrm>
            <a:off x="3884612" y="8685212"/>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34</a:t>
            </a:fld>
            <a:endParaRPr sz="1400">
              <a:latin typeface="Arial"/>
              <a:ea typeface="Arial"/>
              <a:cs typeface="Arial"/>
              <a:sym typeface="Arial"/>
            </a:endParaRPr>
          </a:p>
        </p:txBody>
      </p:sp>
    </p:spTree>
    <p:extLst>
      <p:ext uri="{BB962C8B-B14F-4D97-AF65-F5344CB8AC3E}">
        <p14:creationId xmlns:p14="http://schemas.microsoft.com/office/powerpoint/2010/main" val="3996288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b582448695_0_565:notes"/>
          <p:cNvSpPr>
            <a:spLocks noGrp="1" noRot="1" noChangeAspect="1"/>
          </p:cNvSpPr>
          <p:nvPr>
            <p:ph type="sldImg" idx="2"/>
          </p:nvPr>
        </p:nvSpPr>
        <p:spPr>
          <a:xfrm>
            <a:off x="925503" y="685619"/>
            <a:ext cx="5007000" cy="34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gb582448695_0_565:notes"/>
          <p:cNvSpPr txBox="1">
            <a:spLocks noGrp="1"/>
          </p:cNvSpPr>
          <p:nvPr>
            <p:ph type="body" idx="1"/>
          </p:nvPr>
        </p:nvSpPr>
        <p:spPr>
          <a:xfrm>
            <a:off x="685802" y="4343405"/>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gb582448695_0_565:notes"/>
          <p:cNvSpPr txBox="1">
            <a:spLocks noGrp="1"/>
          </p:cNvSpPr>
          <p:nvPr>
            <p:ph type="ftr" idx="11"/>
          </p:nvPr>
        </p:nvSpPr>
        <p:spPr>
          <a:xfrm>
            <a:off x="0" y="8685225"/>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481" name="Google Shape;481;gb582448695_0_565:notes"/>
          <p:cNvSpPr txBox="1">
            <a:spLocks noGrp="1"/>
          </p:cNvSpPr>
          <p:nvPr>
            <p:ph type="sldNum" idx="12"/>
          </p:nvPr>
        </p:nvSpPr>
        <p:spPr>
          <a:xfrm>
            <a:off x="3884620" y="8685225"/>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35</a:t>
            </a:fld>
            <a:endParaRPr/>
          </a:p>
        </p:txBody>
      </p:sp>
    </p:spTree>
    <p:extLst>
      <p:ext uri="{BB962C8B-B14F-4D97-AF65-F5344CB8AC3E}">
        <p14:creationId xmlns:p14="http://schemas.microsoft.com/office/powerpoint/2010/main" val="3733819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b582448695_0_5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b582448695_0_571:notes"/>
          <p:cNvSpPr txBox="1">
            <a:spLocks noGrp="1"/>
          </p:cNvSpPr>
          <p:nvPr>
            <p:ph type="body" idx="1"/>
          </p:nvPr>
        </p:nvSpPr>
        <p:spPr>
          <a:xfrm>
            <a:off x="685802" y="4343405"/>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a:t>OBJECTIFS:</a:t>
            </a:r>
            <a:endParaRPr/>
          </a:p>
          <a:p>
            <a:pPr marL="0" lvl="0" indent="0" algn="l" rtl="0">
              <a:spcBef>
                <a:spcPts val="0"/>
              </a:spcBef>
              <a:spcAft>
                <a:spcPts val="0"/>
              </a:spcAft>
              <a:buNone/>
            </a:pPr>
            <a:endParaRPr/>
          </a:p>
          <a:p>
            <a:pPr marL="0" lvl="0" indent="0" algn="l" rtl="0">
              <a:spcBef>
                <a:spcPts val="0"/>
              </a:spcBef>
              <a:spcAft>
                <a:spcPts val="0"/>
              </a:spcAft>
              <a:buNone/>
            </a:pPr>
            <a:r>
              <a:rPr lang="fr-FR"/>
              <a:t>Réduire les quantités de polluant déversés dans les milieux récepteurs par les zones urbaines lors des épisodes pluvieux courant e, privilégiant la maîtrise des pollutions dès l’origine du ruissellement et la réduction des volumes d’eaux de ruissellement collectés par rapport à la dépollution.</a:t>
            </a:r>
            <a:endParaRPr/>
          </a:p>
          <a:p>
            <a:pPr marL="0" lvl="0" indent="0" algn="l" rtl="0">
              <a:spcBef>
                <a:spcPts val="0"/>
              </a:spcBef>
              <a:spcAft>
                <a:spcPts val="0"/>
              </a:spcAft>
              <a:buNone/>
            </a:pPr>
            <a:endParaRPr/>
          </a:p>
          <a:p>
            <a:pPr marL="0" lvl="0" indent="0" algn="l" rtl="0">
              <a:spcBef>
                <a:spcPts val="0"/>
              </a:spcBef>
              <a:spcAft>
                <a:spcPts val="0"/>
              </a:spcAft>
              <a:buNone/>
            </a:pPr>
            <a:r>
              <a:rPr lang="fr-FR"/>
              <a:t>Favoriser la gestion des aux de pluie dans la conception et la réalisation des projets d’urbanisme et d’aménagement urbain en encourageant les solution fondées sur la natre (végétalisation et aménagements paysagers).</a:t>
            </a:r>
            <a:endParaRPr/>
          </a:p>
        </p:txBody>
      </p:sp>
      <p:sp>
        <p:nvSpPr>
          <p:cNvPr id="487" name="Google Shape;487;gb582448695_0_571:notes"/>
          <p:cNvSpPr txBox="1">
            <a:spLocks noGrp="1"/>
          </p:cNvSpPr>
          <p:nvPr>
            <p:ph type="sldNum" idx="12"/>
          </p:nvPr>
        </p:nvSpPr>
        <p:spPr>
          <a:xfrm>
            <a:off x="3884620" y="8685225"/>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36</a:t>
            </a:fld>
            <a:endParaRPr/>
          </a:p>
        </p:txBody>
      </p:sp>
      <p:sp>
        <p:nvSpPr>
          <p:cNvPr id="488" name="Google Shape;488;gb582448695_0_571:notes"/>
          <p:cNvSpPr txBox="1">
            <a:spLocks noGrp="1"/>
          </p:cNvSpPr>
          <p:nvPr>
            <p:ph type="ftr" idx="11"/>
          </p:nvPr>
        </p:nvSpPr>
        <p:spPr>
          <a:xfrm>
            <a:off x="0" y="8685225"/>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8469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b582448695_0_5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b582448695_0_581:notes"/>
          <p:cNvSpPr txBox="1">
            <a:spLocks noGrp="1"/>
          </p:cNvSpPr>
          <p:nvPr>
            <p:ph type="body" idx="1"/>
          </p:nvPr>
        </p:nvSpPr>
        <p:spPr>
          <a:xfrm>
            <a:off x="685802" y="4343405"/>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a:t>Sont éligibles les études spécifiques:</a:t>
            </a:r>
            <a:endParaRPr/>
          </a:p>
          <a:p>
            <a:pPr marL="0" lvl="0" indent="0" algn="l" rtl="0">
              <a:spcBef>
                <a:spcPts val="0"/>
              </a:spcBef>
              <a:spcAft>
                <a:spcPts val="0"/>
              </a:spcAft>
              <a:buNone/>
            </a:pPr>
            <a:endParaRPr/>
          </a:p>
          <a:p>
            <a:pPr marL="0" lvl="0" indent="0" algn="l" rtl="0">
              <a:spcBef>
                <a:spcPts val="0"/>
              </a:spcBef>
              <a:spcAft>
                <a:spcPts val="0"/>
              </a:spcAft>
              <a:buNone/>
            </a:pPr>
            <a:r>
              <a:rPr lang="fr-FR"/>
              <a:t>Etudes d’amélioration des connaissances et des outils visant à réduire les rejets de polluant par temps de pluie.</a:t>
            </a:r>
            <a:endParaRPr/>
          </a:p>
          <a:p>
            <a:pPr marL="0" lvl="0" indent="0" algn="l" rtl="0">
              <a:spcBef>
                <a:spcPts val="0"/>
              </a:spcBef>
              <a:spcAft>
                <a:spcPts val="0"/>
              </a:spcAft>
              <a:buNone/>
            </a:pPr>
            <a:r>
              <a:rPr lang="fr-FR"/>
              <a:t>Etudes préalables d’aide à la décision de réalisation de travaux.</a:t>
            </a:r>
            <a:endParaRPr/>
          </a:p>
          <a:p>
            <a:pPr marL="0" lvl="0" indent="0" algn="l" rtl="0">
              <a:spcBef>
                <a:spcPts val="0"/>
              </a:spcBef>
              <a:spcAft>
                <a:spcPts val="0"/>
              </a:spcAft>
              <a:buNone/>
            </a:pPr>
            <a:r>
              <a:rPr lang="fr-FR"/>
              <a:t>Etudes de conception maîtrise d’œuvre.</a:t>
            </a:r>
            <a:endParaRPr/>
          </a:p>
          <a:p>
            <a:pPr marL="0" lvl="0" indent="0" algn="l" rtl="0">
              <a:spcBef>
                <a:spcPts val="0"/>
              </a:spcBef>
              <a:spcAft>
                <a:spcPts val="0"/>
              </a:spcAft>
              <a:buNone/>
            </a:pPr>
            <a:endParaRPr/>
          </a:p>
          <a:p>
            <a:pPr marL="0" lvl="0" indent="0" algn="l" rtl="0">
              <a:spcBef>
                <a:spcPts val="0"/>
              </a:spcBef>
              <a:spcAft>
                <a:spcPts val="0"/>
              </a:spcAft>
              <a:buNone/>
            </a:pPr>
            <a:r>
              <a:rPr lang="fr-FR"/>
              <a:t>Pour l’aurosurveillance, les études destinées à déterminer la fiabilité des équipements en place, l’identification des points à équiper, visant l’exploitation des données mesurées ou évaluées ainsi que les études de choix des matériels à installer.</a:t>
            </a:r>
            <a:endParaRPr/>
          </a:p>
        </p:txBody>
      </p:sp>
      <p:sp>
        <p:nvSpPr>
          <p:cNvPr id="498" name="Google Shape;498;gb582448695_0_581:notes"/>
          <p:cNvSpPr txBox="1">
            <a:spLocks noGrp="1"/>
          </p:cNvSpPr>
          <p:nvPr>
            <p:ph type="sldNum" idx="12"/>
          </p:nvPr>
        </p:nvSpPr>
        <p:spPr>
          <a:xfrm>
            <a:off x="3884620" y="8685225"/>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37</a:t>
            </a:fld>
            <a:endParaRPr/>
          </a:p>
        </p:txBody>
      </p:sp>
      <p:sp>
        <p:nvSpPr>
          <p:cNvPr id="499" name="Google Shape;499;gb582448695_0_581:notes"/>
          <p:cNvSpPr txBox="1">
            <a:spLocks noGrp="1"/>
          </p:cNvSpPr>
          <p:nvPr>
            <p:ph type="ftr" idx="11"/>
          </p:nvPr>
        </p:nvSpPr>
        <p:spPr>
          <a:xfrm>
            <a:off x="0" y="8685225"/>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66684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b582448695_0_5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gb582448695_0_593:notes"/>
          <p:cNvSpPr txBox="1">
            <a:spLocks noGrp="1"/>
          </p:cNvSpPr>
          <p:nvPr>
            <p:ph type="body" idx="1"/>
          </p:nvPr>
        </p:nvSpPr>
        <p:spPr>
          <a:xfrm>
            <a:off x="685802" y="4343405"/>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a:t>Les toitures végétalisées devront présenter une épaisseur minimale de substrat de 8 cm.</a:t>
            </a:r>
            <a:endParaRPr/>
          </a:p>
          <a:p>
            <a:pPr marL="0" lvl="0" indent="0" algn="l" rtl="0">
              <a:spcBef>
                <a:spcPts val="0"/>
              </a:spcBef>
              <a:spcAft>
                <a:spcPts val="0"/>
              </a:spcAft>
              <a:buNone/>
            </a:pPr>
            <a:r>
              <a:rPr lang="fr-FR"/>
              <a:t>Une variation entre 8 et 25 cm permet d’avoir une végétation variée, des conditions plus favorables pour la biodiversité, et des valeurs écosystémique intéressantes.</a:t>
            </a:r>
            <a:endParaRPr/>
          </a:p>
        </p:txBody>
      </p:sp>
      <p:sp>
        <p:nvSpPr>
          <p:cNvPr id="511" name="Google Shape;511;gb582448695_0_593:notes"/>
          <p:cNvSpPr txBox="1">
            <a:spLocks noGrp="1"/>
          </p:cNvSpPr>
          <p:nvPr>
            <p:ph type="sldNum" idx="12"/>
          </p:nvPr>
        </p:nvSpPr>
        <p:spPr>
          <a:xfrm>
            <a:off x="3884620" y="8685225"/>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38</a:t>
            </a:fld>
            <a:endParaRPr/>
          </a:p>
        </p:txBody>
      </p:sp>
      <p:sp>
        <p:nvSpPr>
          <p:cNvPr id="512" name="Google Shape;512;gb582448695_0_593:notes"/>
          <p:cNvSpPr txBox="1">
            <a:spLocks noGrp="1"/>
          </p:cNvSpPr>
          <p:nvPr>
            <p:ph type="ftr" idx="11"/>
          </p:nvPr>
        </p:nvSpPr>
        <p:spPr>
          <a:xfrm>
            <a:off x="0" y="8685225"/>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8638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b582448695_0_6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b582448695_0_603:notes"/>
          <p:cNvSpPr txBox="1">
            <a:spLocks noGrp="1"/>
          </p:cNvSpPr>
          <p:nvPr>
            <p:ph type="body" idx="1"/>
          </p:nvPr>
        </p:nvSpPr>
        <p:spPr>
          <a:xfrm>
            <a:off x="685802" y="4343405"/>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a:t>Sont éligibles:</a:t>
            </a:r>
            <a:endParaRPr/>
          </a:p>
          <a:p>
            <a:pPr marL="0" lvl="0" indent="0" algn="l" rtl="0">
              <a:spcBef>
                <a:spcPts val="0"/>
              </a:spcBef>
              <a:spcAft>
                <a:spcPts val="0"/>
              </a:spcAft>
              <a:buNone/>
            </a:pPr>
            <a:endParaRPr/>
          </a:p>
          <a:p>
            <a:pPr marL="0" lvl="0" indent="0" algn="l" rtl="0">
              <a:spcBef>
                <a:spcPts val="0"/>
              </a:spcBef>
              <a:spcAft>
                <a:spcPts val="0"/>
              </a:spcAft>
              <a:buNone/>
            </a:pPr>
            <a:r>
              <a:rPr lang="fr-FR"/>
              <a:t>Les travaux dédiés à la dépollution sur réseaux unitaires et pluviaux.</a:t>
            </a:r>
            <a:endParaRPr/>
          </a:p>
          <a:p>
            <a:pPr marL="0" lvl="0" indent="0" algn="l" rtl="0">
              <a:spcBef>
                <a:spcPts val="0"/>
              </a:spcBef>
              <a:spcAft>
                <a:spcPts val="0"/>
              </a:spcAft>
              <a:buNone/>
            </a:pPr>
            <a:r>
              <a:rPr lang="fr-FR"/>
              <a:t>Sur les réseaux pluviaux, seuls les ouvrages de dépollution dimensionnés pour les pluies courantes sont éligibles.</a:t>
            </a:r>
            <a:endParaRPr/>
          </a:p>
          <a:p>
            <a:pPr marL="0" lvl="0" indent="0" algn="l" rtl="0">
              <a:spcBef>
                <a:spcPts val="0"/>
              </a:spcBef>
              <a:spcAft>
                <a:spcPts val="0"/>
              </a:spcAft>
              <a:buNone/>
            </a:pPr>
            <a:r>
              <a:rPr lang="fr-FR"/>
              <a:t>Sur les réseaux unitaires, les ouvrages à double fonction seront dimensionnés pour une pluie de prériode de retour maximale de 10 ans.</a:t>
            </a:r>
            <a:endParaRPr/>
          </a:p>
          <a:p>
            <a:pPr marL="0" lvl="0" indent="0" algn="l" rtl="0">
              <a:spcBef>
                <a:spcPts val="0"/>
              </a:spcBef>
              <a:spcAft>
                <a:spcPts val="0"/>
              </a:spcAft>
              <a:buNone/>
            </a:pPr>
            <a:r>
              <a:rPr lang="fr-FR"/>
              <a:t>Les travaux liés à la dépollution des ouvrages à double fonction (dépollution et réduction du risque d’inondation) situés sur réseaux unitaires.</a:t>
            </a:r>
            <a:endParaRPr/>
          </a:p>
          <a:p>
            <a:pPr marL="0" lvl="0" indent="0" algn="l" rtl="0">
              <a:spcBef>
                <a:spcPts val="0"/>
              </a:spcBef>
              <a:spcAft>
                <a:spcPts val="0"/>
              </a:spcAft>
              <a:buNone/>
            </a:pPr>
            <a:endParaRPr/>
          </a:p>
          <a:p>
            <a:pPr marL="0" lvl="0" indent="0" algn="l" rtl="0">
              <a:spcBef>
                <a:spcPts val="0"/>
              </a:spcBef>
              <a:spcAft>
                <a:spcPts val="0"/>
              </a:spcAft>
              <a:buNone/>
            </a:pPr>
            <a:r>
              <a:rPr lang="fr-FR"/>
              <a:t>Non éligibles:</a:t>
            </a:r>
            <a:endParaRPr/>
          </a:p>
          <a:p>
            <a:pPr marL="0" lvl="0" indent="0" algn="l" rtl="0">
              <a:spcBef>
                <a:spcPts val="0"/>
              </a:spcBef>
              <a:spcAft>
                <a:spcPts val="0"/>
              </a:spcAft>
              <a:buNone/>
            </a:pPr>
            <a:endParaRPr/>
          </a:p>
          <a:p>
            <a:pPr marL="0" lvl="0" indent="0" algn="l" rtl="0">
              <a:spcBef>
                <a:spcPts val="0"/>
              </a:spcBef>
              <a:spcAft>
                <a:spcPts val="0"/>
              </a:spcAft>
              <a:buNone/>
            </a:pPr>
            <a:r>
              <a:rPr lang="fr-FR"/>
              <a:t>Les ouvrages à double fonction situés sur réseaux pluviaux ne sont pas éligibles.</a:t>
            </a:r>
            <a:endParaRPr/>
          </a:p>
          <a:p>
            <a:pPr marL="0" lvl="0" indent="0" algn="l" rtl="0">
              <a:spcBef>
                <a:spcPts val="0"/>
              </a:spcBef>
              <a:spcAft>
                <a:spcPts val="0"/>
              </a:spcAft>
              <a:buNone/>
            </a:pPr>
            <a:r>
              <a:rPr lang="fr-FR"/>
              <a:t>Les séparateurs d’hydrocarbures ne sont pas aidés, car ils ne répondent pas aux exigences du programme en matière de réduction des rejets polluant par temps de pluie en zone urbaines. </a:t>
            </a:r>
            <a:endParaRPr/>
          </a:p>
          <a:p>
            <a:pPr marL="0" lvl="0" indent="0" algn="l" rtl="0">
              <a:spcBef>
                <a:spcPts val="0"/>
              </a:spcBef>
              <a:spcAft>
                <a:spcPts val="0"/>
              </a:spcAft>
              <a:buNone/>
            </a:pPr>
            <a:endParaRPr/>
          </a:p>
        </p:txBody>
      </p:sp>
      <p:sp>
        <p:nvSpPr>
          <p:cNvPr id="522" name="Google Shape;522;gb582448695_0_603:notes"/>
          <p:cNvSpPr txBox="1">
            <a:spLocks noGrp="1"/>
          </p:cNvSpPr>
          <p:nvPr>
            <p:ph type="sldNum" idx="12"/>
          </p:nvPr>
        </p:nvSpPr>
        <p:spPr>
          <a:xfrm>
            <a:off x="3884620" y="8685225"/>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39</a:t>
            </a:fld>
            <a:endParaRPr/>
          </a:p>
        </p:txBody>
      </p:sp>
      <p:sp>
        <p:nvSpPr>
          <p:cNvPr id="523" name="Google Shape;523;gb582448695_0_603:notes"/>
          <p:cNvSpPr txBox="1">
            <a:spLocks noGrp="1"/>
          </p:cNvSpPr>
          <p:nvPr>
            <p:ph type="ftr" idx="11"/>
          </p:nvPr>
        </p:nvSpPr>
        <p:spPr>
          <a:xfrm>
            <a:off x="0" y="8685225"/>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7863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b582448695_0_6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gb582448695_0_615:notes"/>
          <p:cNvSpPr txBox="1">
            <a:spLocks noGrp="1"/>
          </p:cNvSpPr>
          <p:nvPr>
            <p:ph type="body" idx="1"/>
          </p:nvPr>
        </p:nvSpPr>
        <p:spPr>
          <a:xfrm>
            <a:off x="685802" y="4343405"/>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a:t>AUTOSURVEILLANCE:</a:t>
            </a:r>
            <a:endParaRPr/>
          </a:p>
          <a:p>
            <a:pPr marL="0" lvl="0" indent="0" algn="l" rtl="0">
              <a:spcBef>
                <a:spcPts val="0"/>
              </a:spcBef>
              <a:spcAft>
                <a:spcPts val="0"/>
              </a:spcAft>
              <a:buNone/>
            </a:pPr>
            <a:endParaRPr/>
          </a:p>
          <a:p>
            <a:pPr marL="0" lvl="0" indent="0" algn="l" rtl="0">
              <a:spcBef>
                <a:spcPts val="0"/>
              </a:spcBef>
              <a:spcAft>
                <a:spcPts val="0"/>
              </a:spcAft>
              <a:buNone/>
            </a:pPr>
            <a:r>
              <a:rPr lang="fr-FR"/>
              <a:t>Outils de mesure ou d’évaluation, équipement de transfert des données, équipement pour exploitation des données.</a:t>
            </a:r>
            <a:endParaRPr/>
          </a:p>
          <a:p>
            <a:pPr marL="0" lvl="0" indent="0" algn="l" rtl="0">
              <a:spcBef>
                <a:spcPts val="0"/>
              </a:spcBef>
              <a:spcAft>
                <a:spcPts val="0"/>
              </a:spcAft>
              <a:buNone/>
            </a:pPr>
            <a:r>
              <a:rPr lang="fr-FR"/>
              <a:t>Génie civil associé: mise en conformité des chambres de mesures, adaptation des ouvrages de rejet en vue de leur équipement.</a:t>
            </a:r>
            <a:endParaRPr/>
          </a:p>
          <a:p>
            <a:pPr marL="0" lvl="0" indent="0" algn="l" rtl="0">
              <a:spcBef>
                <a:spcPts val="0"/>
              </a:spcBef>
              <a:spcAft>
                <a:spcPts val="0"/>
              </a:spcAft>
              <a:buNone/>
            </a:pPr>
            <a:endParaRPr/>
          </a:p>
          <a:p>
            <a:pPr marL="0" lvl="0" indent="0" algn="l" rtl="0">
              <a:spcBef>
                <a:spcPts val="0"/>
              </a:spcBef>
              <a:spcAft>
                <a:spcPts val="0"/>
              </a:spcAft>
              <a:buNone/>
            </a:pPr>
            <a:r>
              <a:rPr lang="fr-FR"/>
              <a:t>MISEE EN CONFORMITE DES BRANCHEMENTS:</a:t>
            </a:r>
            <a:endParaRPr/>
          </a:p>
          <a:p>
            <a:pPr marL="0" lvl="0" indent="0" algn="l" rtl="0">
              <a:spcBef>
                <a:spcPts val="0"/>
              </a:spcBef>
              <a:spcAft>
                <a:spcPts val="0"/>
              </a:spcAft>
              <a:buNone/>
            </a:pPr>
            <a:endParaRPr/>
          </a:p>
          <a:p>
            <a:pPr marL="0" lvl="0" indent="0" algn="l" rtl="0">
              <a:spcBef>
                <a:spcPts val="0"/>
              </a:spcBef>
              <a:spcAft>
                <a:spcPts val="0"/>
              </a:spcAft>
              <a:buNone/>
            </a:pPr>
            <a:r>
              <a:rPr lang="fr-FR"/>
              <a:t>Actions groupées sur la partie privative des branchements particuliers portées par la collectivité.</a:t>
            </a:r>
            <a:endParaRPr/>
          </a:p>
        </p:txBody>
      </p:sp>
      <p:sp>
        <p:nvSpPr>
          <p:cNvPr id="535" name="Google Shape;535;gb582448695_0_615:notes"/>
          <p:cNvSpPr txBox="1">
            <a:spLocks noGrp="1"/>
          </p:cNvSpPr>
          <p:nvPr>
            <p:ph type="sldNum" idx="12"/>
          </p:nvPr>
        </p:nvSpPr>
        <p:spPr>
          <a:xfrm>
            <a:off x="3884620" y="8685225"/>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40</a:t>
            </a:fld>
            <a:endParaRPr/>
          </a:p>
        </p:txBody>
      </p:sp>
      <p:sp>
        <p:nvSpPr>
          <p:cNvPr id="536" name="Google Shape;536;gb582448695_0_615:notes"/>
          <p:cNvSpPr txBox="1">
            <a:spLocks noGrp="1"/>
          </p:cNvSpPr>
          <p:nvPr>
            <p:ph type="ftr" idx="11"/>
          </p:nvPr>
        </p:nvSpPr>
        <p:spPr>
          <a:xfrm>
            <a:off x="0" y="8685225"/>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6367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Indiquer aussi que nous mettons à disposition des ressources diverses (techniques, règlementaires…)</a:t>
            </a:r>
            <a:endParaRPr/>
          </a:p>
        </p:txBody>
      </p:sp>
      <p:sp>
        <p:nvSpPr>
          <p:cNvPr id="92" name="Google Shape;92;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5601401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b582448695_0_627:notes"/>
          <p:cNvSpPr>
            <a:spLocks noGrp="1" noRot="1" noChangeAspect="1"/>
          </p:cNvSpPr>
          <p:nvPr>
            <p:ph type="sldImg" idx="2"/>
          </p:nvPr>
        </p:nvSpPr>
        <p:spPr>
          <a:xfrm>
            <a:off x="925503" y="685619"/>
            <a:ext cx="5007000" cy="34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gb582448695_0_627:notes"/>
          <p:cNvSpPr txBox="1">
            <a:spLocks noGrp="1"/>
          </p:cNvSpPr>
          <p:nvPr>
            <p:ph type="body" idx="1"/>
          </p:nvPr>
        </p:nvSpPr>
        <p:spPr>
          <a:xfrm>
            <a:off x="685802" y="4343405"/>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gb582448695_0_627:notes"/>
          <p:cNvSpPr txBox="1">
            <a:spLocks noGrp="1"/>
          </p:cNvSpPr>
          <p:nvPr>
            <p:ph type="ftr" idx="11"/>
          </p:nvPr>
        </p:nvSpPr>
        <p:spPr>
          <a:xfrm>
            <a:off x="0" y="8685225"/>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549" name="Google Shape;549;gb582448695_0_627:notes"/>
          <p:cNvSpPr txBox="1">
            <a:spLocks noGrp="1"/>
          </p:cNvSpPr>
          <p:nvPr>
            <p:ph type="sldNum" idx="12"/>
          </p:nvPr>
        </p:nvSpPr>
        <p:spPr>
          <a:xfrm>
            <a:off x="3884620" y="8685225"/>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41</a:t>
            </a:fld>
            <a:endParaRPr/>
          </a:p>
        </p:txBody>
      </p:sp>
    </p:spTree>
    <p:extLst>
      <p:ext uri="{BB962C8B-B14F-4D97-AF65-F5344CB8AC3E}">
        <p14:creationId xmlns:p14="http://schemas.microsoft.com/office/powerpoint/2010/main" val="33486799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b582448695_0_6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gb582448695_0_633:notes"/>
          <p:cNvSpPr txBox="1">
            <a:spLocks noGrp="1"/>
          </p:cNvSpPr>
          <p:nvPr>
            <p:ph type="body" idx="1"/>
          </p:nvPr>
        </p:nvSpPr>
        <p:spPr>
          <a:xfrm>
            <a:off x="685802" y="4343405"/>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gb582448695_0_633:notes"/>
          <p:cNvSpPr txBox="1">
            <a:spLocks noGrp="1"/>
          </p:cNvSpPr>
          <p:nvPr>
            <p:ph type="sldNum" idx="12"/>
          </p:nvPr>
        </p:nvSpPr>
        <p:spPr>
          <a:xfrm>
            <a:off x="3884620" y="8685225"/>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42</a:t>
            </a:fld>
            <a:endParaRPr/>
          </a:p>
        </p:txBody>
      </p:sp>
      <p:sp>
        <p:nvSpPr>
          <p:cNvPr id="556" name="Google Shape;556;gb582448695_0_633:notes"/>
          <p:cNvSpPr txBox="1">
            <a:spLocks noGrp="1"/>
          </p:cNvSpPr>
          <p:nvPr>
            <p:ph type="ftr" idx="11"/>
          </p:nvPr>
        </p:nvSpPr>
        <p:spPr>
          <a:xfrm>
            <a:off x="0" y="8685225"/>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42156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b582448695_0_6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b582448695_0_643:notes"/>
          <p:cNvSpPr txBox="1">
            <a:spLocks noGrp="1"/>
          </p:cNvSpPr>
          <p:nvPr>
            <p:ph type="body" idx="1"/>
          </p:nvPr>
        </p:nvSpPr>
        <p:spPr>
          <a:xfrm>
            <a:off x="685802" y="4343405"/>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gb582448695_0_643:notes"/>
          <p:cNvSpPr txBox="1">
            <a:spLocks noGrp="1"/>
          </p:cNvSpPr>
          <p:nvPr>
            <p:ph type="sldNum" idx="12"/>
          </p:nvPr>
        </p:nvSpPr>
        <p:spPr>
          <a:xfrm>
            <a:off x="3884620" y="8685225"/>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43</a:t>
            </a:fld>
            <a:endParaRPr/>
          </a:p>
        </p:txBody>
      </p:sp>
      <p:sp>
        <p:nvSpPr>
          <p:cNvPr id="567" name="Google Shape;567;gb582448695_0_643:notes"/>
          <p:cNvSpPr txBox="1">
            <a:spLocks noGrp="1"/>
          </p:cNvSpPr>
          <p:nvPr>
            <p:ph type="ftr" idx="11"/>
          </p:nvPr>
        </p:nvSpPr>
        <p:spPr>
          <a:xfrm>
            <a:off x="0" y="8685225"/>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51070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b582448695_0_6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b582448695_0_656:notes"/>
          <p:cNvSpPr txBox="1">
            <a:spLocks noGrp="1"/>
          </p:cNvSpPr>
          <p:nvPr>
            <p:ph type="body" idx="1"/>
          </p:nvPr>
        </p:nvSpPr>
        <p:spPr>
          <a:xfrm>
            <a:off x="685802" y="4343405"/>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gb582448695_0_656:notes"/>
          <p:cNvSpPr txBox="1">
            <a:spLocks noGrp="1"/>
          </p:cNvSpPr>
          <p:nvPr>
            <p:ph type="sldNum" idx="12"/>
          </p:nvPr>
        </p:nvSpPr>
        <p:spPr>
          <a:xfrm>
            <a:off x="3884620" y="8685225"/>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44</a:t>
            </a:fld>
            <a:endParaRPr/>
          </a:p>
        </p:txBody>
      </p:sp>
      <p:sp>
        <p:nvSpPr>
          <p:cNvPr id="581" name="Google Shape;581;gb582448695_0_656:notes"/>
          <p:cNvSpPr txBox="1">
            <a:spLocks noGrp="1"/>
          </p:cNvSpPr>
          <p:nvPr>
            <p:ph type="ftr" idx="11"/>
          </p:nvPr>
        </p:nvSpPr>
        <p:spPr>
          <a:xfrm>
            <a:off x="0" y="8685225"/>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52510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b582448695_0_6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gb582448695_0_670:notes"/>
          <p:cNvSpPr txBox="1">
            <a:spLocks noGrp="1"/>
          </p:cNvSpPr>
          <p:nvPr>
            <p:ph type="body" idx="1"/>
          </p:nvPr>
        </p:nvSpPr>
        <p:spPr>
          <a:xfrm>
            <a:off x="685802" y="4343405"/>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gb582448695_0_670:notes"/>
          <p:cNvSpPr txBox="1">
            <a:spLocks noGrp="1"/>
          </p:cNvSpPr>
          <p:nvPr>
            <p:ph type="sldNum" idx="12"/>
          </p:nvPr>
        </p:nvSpPr>
        <p:spPr>
          <a:xfrm>
            <a:off x="3884620" y="8685225"/>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45</a:t>
            </a:fld>
            <a:endParaRPr/>
          </a:p>
        </p:txBody>
      </p:sp>
      <p:sp>
        <p:nvSpPr>
          <p:cNvPr id="596" name="Google Shape;596;gb582448695_0_670:notes"/>
          <p:cNvSpPr txBox="1">
            <a:spLocks noGrp="1"/>
          </p:cNvSpPr>
          <p:nvPr>
            <p:ph type="ftr" idx="11"/>
          </p:nvPr>
        </p:nvSpPr>
        <p:spPr>
          <a:xfrm>
            <a:off x="0" y="8685225"/>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11074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8" name="Google Shape;608;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200595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207535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Indiquer aussi que nous mettons à disposition des ressources diverses (techniques, règlementaires…)</a:t>
            </a:r>
            <a:endParaRPr/>
          </a:p>
        </p:txBody>
      </p:sp>
      <p:sp>
        <p:nvSpPr>
          <p:cNvPr id="130" name="Google Shape;130;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617860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Indiquer aussi que nous mettons à disposition des ressources diverses (techniques, règlementaires…)</a:t>
            </a:r>
            <a:endParaRPr/>
          </a:p>
        </p:txBody>
      </p:sp>
      <p:sp>
        <p:nvSpPr>
          <p:cNvPr id="138" name="Google Shape;138;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146224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Indiquer aussi que nous mettons à disposition des ressources diverses (techniques, règlementaires…)</a:t>
            </a:r>
            <a:endParaRPr/>
          </a:p>
        </p:txBody>
      </p:sp>
      <p:sp>
        <p:nvSpPr>
          <p:cNvPr id="166" name="Google Shape;166;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071755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Indiquer aussi que nous mettons à disposition des ressources diverses (techniques, règlementaires…)</a:t>
            </a:r>
            <a:endParaRPr/>
          </a:p>
        </p:txBody>
      </p:sp>
      <p:sp>
        <p:nvSpPr>
          <p:cNvPr id="156" name="Google Shape;156;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222102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p:cSld name="Diapositive de titre">
    <p:spTree>
      <p:nvGrpSpPr>
        <p:cNvPr id="1" name="Shape 19"/>
        <p:cNvGrpSpPr/>
        <p:nvPr/>
      </p:nvGrpSpPr>
      <p:grpSpPr>
        <a:xfrm>
          <a:off x="0" y="0"/>
          <a:ext cx="0" cy="0"/>
          <a:chOff x="0" y="0"/>
          <a:chExt cx="0" cy="0"/>
        </a:xfrm>
      </p:grpSpPr>
      <p:sp>
        <p:nvSpPr>
          <p:cNvPr id="20" name="Google Shape;20;p2"/>
          <p:cNvSpPr/>
          <p:nvPr/>
        </p:nvSpPr>
        <p:spPr>
          <a:xfrm>
            <a:off x="0" y="462290"/>
            <a:ext cx="9144000"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dirty="0" smtClean="0">
                <a:solidFill>
                  <a:srgbClr val="0067A5"/>
                </a:solidFill>
                <a:latin typeface="Arial"/>
                <a:ea typeface="Arial"/>
                <a:cs typeface="Arial"/>
                <a:sym typeface="Arial"/>
              </a:rPr>
              <a:t>SYNDICAT MIXTE DU BASSIN VERSANT DE LA BRECHE</a:t>
            </a:r>
            <a:endParaRPr sz="1400" b="1" i="0" u="none" strike="noStrike" cap="none" dirty="0">
              <a:solidFill>
                <a:srgbClr val="0067A5"/>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dirty="0" smtClean="0">
                <a:solidFill>
                  <a:srgbClr val="0067A5"/>
                </a:solidFill>
                <a:latin typeface="Arial"/>
                <a:ea typeface="Arial"/>
                <a:cs typeface="Arial"/>
                <a:sym typeface="Arial"/>
              </a:rPr>
              <a:t>ATELIER EAU ET CLIMAT DU 7 JUIN</a:t>
            </a:r>
            <a:endParaRPr sz="1400" b="0" i="0" u="none" strike="noStrike" cap="none" dirty="0">
              <a:solidFill>
                <a:srgbClr val="0067A5"/>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225858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Tree>
    <p:extLst>
      <p:ext uri="{BB962C8B-B14F-4D97-AF65-F5344CB8AC3E}">
        <p14:creationId xmlns:p14="http://schemas.microsoft.com/office/powerpoint/2010/main" val="2586429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44438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47421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Tree>
    <p:extLst>
      <p:ext uri="{BB962C8B-B14F-4D97-AF65-F5344CB8AC3E}">
        <p14:creationId xmlns:p14="http://schemas.microsoft.com/office/powerpoint/2010/main" val="1779943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946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2006834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2710878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85416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24002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28"/>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
        <p:nvSpPr>
          <p:cNvPr id="4" name="Rectangle 7"/>
          <p:cNvSpPr>
            <a:spLocks noGrp="1" noChangeArrowheads="1"/>
          </p:cNvSpPr>
          <p:nvPr>
            <p:ph type="sldNum" sz="quarter" idx="10"/>
          </p:nvPr>
        </p:nvSpPr>
        <p:spPr/>
        <p:txBody>
          <a:bodyPr/>
          <a:lstStyle>
            <a:lvl1pPr>
              <a:defRPr/>
            </a:lvl1pPr>
          </a:lstStyle>
          <a:p>
            <a:fld id="{B9EAD8E2-D951-448B-BC57-6952B605B017}"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3998757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7"/>
          <p:cNvSpPr>
            <a:spLocks noGrp="1" noChangeArrowheads="1"/>
          </p:cNvSpPr>
          <p:nvPr>
            <p:ph type="sldNum" sz="quarter" idx="10"/>
          </p:nvPr>
        </p:nvSpPr>
        <p:spPr>
          <a:ln/>
        </p:spPr>
        <p:txBody>
          <a:bodyPr/>
          <a:lstStyle>
            <a:lvl1pPr>
              <a:defRPr/>
            </a:lvl1pPr>
          </a:lstStyle>
          <a:p>
            <a:fld id="{A7EDED7D-1E51-4EE1-BA2B-B51A165B8A4D}" type="slidenum">
              <a:rPr lang="fr-FR" altLang="fr-FR">
                <a:solidFill>
                  <a:srgbClr val="000000"/>
                </a:solidFill>
              </a:rPr>
              <a:pPr/>
              <a:t>‹N°›</a:t>
            </a:fld>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fr-FR">
                <a:solidFill>
                  <a:srgbClr val="000000"/>
                </a:solidFill>
              </a:rPr>
              <a:t>Syndicat Interdépartemental du SAGE de la Nonette</a:t>
            </a:r>
          </a:p>
        </p:txBody>
      </p:sp>
    </p:spTree>
    <p:extLst>
      <p:ext uri="{BB962C8B-B14F-4D97-AF65-F5344CB8AC3E}">
        <p14:creationId xmlns:p14="http://schemas.microsoft.com/office/powerpoint/2010/main" val="3345205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7"/>
          <p:cNvSpPr>
            <a:spLocks noGrp="1" noChangeArrowheads="1"/>
          </p:cNvSpPr>
          <p:nvPr>
            <p:ph type="sldNum" sz="quarter" idx="10"/>
          </p:nvPr>
        </p:nvSpPr>
        <p:spPr>
          <a:ln/>
        </p:spPr>
        <p:txBody>
          <a:bodyPr/>
          <a:lstStyle>
            <a:lvl1pPr>
              <a:defRPr/>
            </a:lvl1pPr>
          </a:lstStyle>
          <a:p>
            <a:fld id="{7AA28B6F-998F-4BAF-8344-D3D685D15A1E}" type="slidenum">
              <a:rPr lang="fr-FR" altLang="fr-FR">
                <a:solidFill>
                  <a:srgbClr val="000000"/>
                </a:solidFill>
              </a:rPr>
              <a:pPr/>
              <a:t>‹N°›</a:t>
            </a:fld>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fr-FR">
                <a:solidFill>
                  <a:srgbClr val="000000"/>
                </a:solidFill>
              </a:rPr>
              <a:t>Syndicat Interdépartemental du SAGE de la Nonette</a:t>
            </a:r>
          </a:p>
        </p:txBody>
      </p:sp>
    </p:spTree>
    <p:extLst>
      <p:ext uri="{BB962C8B-B14F-4D97-AF65-F5344CB8AC3E}">
        <p14:creationId xmlns:p14="http://schemas.microsoft.com/office/powerpoint/2010/main" val="1704001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981075"/>
            <a:ext cx="4038600" cy="5145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981075"/>
            <a:ext cx="4038600" cy="5145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7"/>
          <p:cNvSpPr>
            <a:spLocks noGrp="1" noChangeArrowheads="1"/>
          </p:cNvSpPr>
          <p:nvPr>
            <p:ph type="sldNum" sz="quarter" idx="10"/>
          </p:nvPr>
        </p:nvSpPr>
        <p:spPr>
          <a:ln/>
        </p:spPr>
        <p:txBody>
          <a:bodyPr/>
          <a:lstStyle>
            <a:lvl1pPr>
              <a:defRPr/>
            </a:lvl1pPr>
          </a:lstStyle>
          <a:p>
            <a:fld id="{BA3EF18A-6DD2-4894-A62B-01270F756FF5}" type="slidenum">
              <a:rPr lang="fr-FR" altLang="fr-FR">
                <a:solidFill>
                  <a:srgbClr val="000000"/>
                </a:solidFill>
              </a:rPr>
              <a:pPr/>
              <a:t>‹N°›</a:t>
            </a:fld>
            <a:endParaRPr lang="fr-FR" altLang="fr-FR">
              <a:solidFill>
                <a:srgbClr val="000000"/>
              </a:solidFill>
            </a:endParaRPr>
          </a:p>
        </p:txBody>
      </p:sp>
      <p:sp>
        <p:nvSpPr>
          <p:cNvPr id="6" name="Espace réservé du pied de page 4"/>
          <p:cNvSpPr>
            <a:spLocks noGrp="1"/>
          </p:cNvSpPr>
          <p:nvPr>
            <p:ph type="ftr" sz="quarter" idx="11"/>
          </p:nvPr>
        </p:nvSpPr>
        <p:spPr/>
        <p:txBody>
          <a:bodyPr/>
          <a:lstStyle>
            <a:lvl1pPr>
              <a:defRPr/>
            </a:lvl1pPr>
          </a:lstStyle>
          <a:p>
            <a:pPr>
              <a:defRPr/>
            </a:pPr>
            <a:r>
              <a:rPr lang="fr-FR">
                <a:solidFill>
                  <a:srgbClr val="000000"/>
                </a:solidFill>
              </a:rPr>
              <a:t>Syndicat Interdépartemental du SAGE de la Nonette</a:t>
            </a:r>
          </a:p>
        </p:txBody>
      </p:sp>
    </p:spTree>
    <p:extLst>
      <p:ext uri="{BB962C8B-B14F-4D97-AF65-F5344CB8AC3E}">
        <p14:creationId xmlns:p14="http://schemas.microsoft.com/office/powerpoint/2010/main" val="2898862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7"/>
          <p:cNvSpPr>
            <a:spLocks noGrp="1" noChangeArrowheads="1"/>
          </p:cNvSpPr>
          <p:nvPr>
            <p:ph type="sldNum" sz="quarter" idx="10"/>
          </p:nvPr>
        </p:nvSpPr>
        <p:spPr>
          <a:ln/>
        </p:spPr>
        <p:txBody>
          <a:bodyPr/>
          <a:lstStyle>
            <a:lvl1pPr>
              <a:defRPr/>
            </a:lvl1pPr>
          </a:lstStyle>
          <a:p>
            <a:fld id="{B2C0A61F-EFB8-46EC-9A05-F570B4B8E843}" type="slidenum">
              <a:rPr lang="fr-FR" altLang="fr-FR">
                <a:solidFill>
                  <a:srgbClr val="000000"/>
                </a:solidFill>
              </a:rPr>
              <a:pPr/>
              <a:t>‹N°›</a:t>
            </a:fld>
            <a:endParaRPr lang="fr-FR" altLang="fr-FR">
              <a:solidFill>
                <a:srgbClr val="000000"/>
              </a:solidFill>
            </a:endParaRPr>
          </a:p>
        </p:txBody>
      </p:sp>
      <p:sp>
        <p:nvSpPr>
          <p:cNvPr id="8" name="Espace réservé du pied de page 4"/>
          <p:cNvSpPr>
            <a:spLocks noGrp="1"/>
          </p:cNvSpPr>
          <p:nvPr>
            <p:ph type="ftr" sz="quarter" idx="11"/>
          </p:nvPr>
        </p:nvSpPr>
        <p:spPr/>
        <p:txBody>
          <a:bodyPr/>
          <a:lstStyle>
            <a:lvl1pPr>
              <a:defRPr/>
            </a:lvl1pPr>
          </a:lstStyle>
          <a:p>
            <a:pPr>
              <a:defRPr/>
            </a:pPr>
            <a:r>
              <a:rPr lang="fr-FR">
                <a:solidFill>
                  <a:srgbClr val="000000"/>
                </a:solidFill>
              </a:rPr>
              <a:t>Syndicat Interdépartemental du SAGE de la Nonette</a:t>
            </a:r>
          </a:p>
        </p:txBody>
      </p:sp>
    </p:spTree>
    <p:extLst>
      <p:ext uri="{BB962C8B-B14F-4D97-AF65-F5344CB8AC3E}">
        <p14:creationId xmlns:p14="http://schemas.microsoft.com/office/powerpoint/2010/main" val="1789192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7"/>
          <p:cNvSpPr>
            <a:spLocks noGrp="1" noChangeArrowheads="1"/>
          </p:cNvSpPr>
          <p:nvPr>
            <p:ph type="sldNum" sz="quarter" idx="10"/>
          </p:nvPr>
        </p:nvSpPr>
        <p:spPr>
          <a:ln/>
        </p:spPr>
        <p:txBody>
          <a:bodyPr/>
          <a:lstStyle>
            <a:lvl1pPr>
              <a:defRPr/>
            </a:lvl1pPr>
          </a:lstStyle>
          <a:p>
            <a:fld id="{8EA232CE-F370-4947-86E7-BA4590C4C6F3}" type="slidenum">
              <a:rPr lang="fr-FR" altLang="fr-FR">
                <a:solidFill>
                  <a:srgbClr val="000000"/>
                </a:solidFill>
              </a:rPr>
              <a:pPr/>
              <a:t>‹N°›</a:t>
            </a:fld>
            <a:endParaRPr lang="fr-FR" altLang="fr-FR">
              <a:solidFill>
                <a:srgbClr val="000000"/>
              </a:solidFill>
            </a:endParaRPr>
          </a:p>
        </p:txBody>
      </p:sp>
      <p:sp>
        <p:nvSpPr>
          <p:cNvPr id="4" name="Espace réservé du pied de page 4"/>
          <p:cNvSpPr>
            <a:spLocks noGrp="1"/>
          </p:cNvSpPr>
          <p:nvPr>
            <p:ph type="ftr" sz="quarter" idx="11"/>
          </p:nvPr>
        </p:nvSpPr>
        <p:spPr/>
        <p:txBody>
          <a:bodyPr/>
          <a:lstStyle>
            <a:lvl1pPr>
              <a:defRPr/>
            </a:lvl1pPr>
          </a:lstStyle>
          <a:p>
            <a:pPr>
              <a:defRPr/>
            </a:pPr>
            <a:r>
              <a:rPr lang="fr-FR">
                <a:solidFill>
                  <a:srgbClr val="000000"/>
                </a:solidFill>
              </a:rPr>
              <a:t>Syndicat Interdépartemental du SAGE de la Nonette</a:t>
            </a:r>
          </a:p>
        </p:txBody>
      </p:sp>
    </p:spTree>
    <p:extLst>
      <p:ext uri="{BB962C8B-B14F-4D97-AF65-F5344CB8AC3E}">
        <p14:creationId xmlns:p14="http://schemas.microsoft.com/office/powerpoint/2010/main" val="1214291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p:txBody>
          <a:bodyPr/>
          <a:lstStyle>
            <a:lvl1pPr>
              <a:defRPr/>
            </a:lvl1pPr>
          </a:lstStyle>
          <a:p>
            <a:fld id="{15031727-28D8-4EE1-9B21-E2585E9A8DFA}" type="slidenum">
              <a:rPr lang="fr-FR" altLang="fr-FR">
                <a:solidFill>
                  <a:srgbClr val="000000"/>
                </a:solidFill>
              </a:rPr>
              <a:pPr/>
              <a:t>‹N°›</a:t>
            </a:fld>
            <a:endParaRPr lang="fr-FR" altLang="fr-FR">
              <a:solidFill>
                <a:srgbClr val="000000"/>
              </a:solidFill>
            </a:endParaRPr>
          </a:p>
        </p:txBody>
      </p:sp>
      <p:sp>
        <p:nvSpPr>
          <p:cNvPr id="3" name="Espace réservé du pied de page 4"/>
          <p:cNvSpPr>
            <a:spLocks noGrp="1"/>
          </p:cNvSpPr>
          <p:nvPr>
            <p:ph type="ftr" sz="quarter" idx="11"/>
          </p:nvPr>
        </p:nvSpPr>
        <p:spPr>
          <a:xfrm>
            <a:off x="2667000" y="6456363"/>
            <a:ext cx="4281488" cy="357187"/>
          </a:xfrm>
        </p:spPr>
        <p:txBody>
          <a:bodyPr/>
          <a:lstStyle>
            <a:lvl1pPr algn="ctr">
              <a:defRPr sz="1050" i="1">
                <a:solidFill>
                  <a:schemeClr val="tx1"/>
                </a:solidFill>
              </a:defRPr>
            </a:lvl1pPr>
          </a:lstStyle>
          <a:p>
            <a:pPr>
              <a:defRPr/>
            </a:pPr>
            <a:r>
              <a:rPr lang="fr-FR">
                <a:solidFill>
                  <a:srgbClr val="000000"/>
                </a:solidFill>
              </a:rPr>
              <a:t>Syndicat Interdépartemental du SAGE de la Nonette</a:t>
            </a:r>
          </a:p>
        </p:txBody>
      </p:sp>
    </p:spTree>
    <p:extLst>
      <p:ext uri="{BB962C8B-B14F-4D97-AF65-F5344CB8AC3E}">
        <p14:creationId xmlns:p14="http://schemas.microsoft.com/office/powerpoint/2010/main" val="3969529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7"/>
          <p:cNvSpPr>
            <a:spLocks noGrp="1" noChangeArrowheads="1"/>
          </p:cNvSpPr>
          <p:nvPr>
            <p:ph type="sldNum" sz="quarter" idx="10"/>
          </p:nvPr>
        </p:nvSpPr>
        <p:spPr>
          <a:ln/>
        </p:spPr>
        <p:txBody>
          <a:bodyPr/>
          <a:lstStyle>
            <a:lvl1pPr>
              <a:defRPr/>
            </a:lvl1pPr>
          </a:lstStyle>
          <a:p>
            <a:fld id="{59499A2E-205B-4E70-B09B-E486789C8B2D}" type="slidenum">
              <a:rPr lang="fr-FR" altLang="fr-FR">
                <a:solidFill>
                  <a:srgbClr val="000000"/>
                </a:solidFill>
              </a:rPr>
              <a:pPr/>
              <a:t>‹N°›</a:t>
            </a:fld>
            <a:endParaRPr lang="fr-FR" altLang="fr-FR">
              <a:solidFill>
                <a:srgbClr val="000000"/>
              </a:solidFill>
            </a:endParaRPr>
          </a:p>
        </p:txBody>
      </p:sp>
      <p:sp>
        <p:nvSpPr>
          <p:cNvPr id="6" name="Espace réservé du pied de page 4"/>
          <p:cNvSpPr>
            <a:spLocks noGrp="1"/>
          </p:cNvSpPr>
          <p:nvPr>
            <p:ph type="ftr" sz="quarter" idx="11"/>
          </p:nvPr>
        </p:nvSpPr>
        <p:spPr/>
        <p:txBody>
          <a:bodyPr/>
          <a:lstStyle>
            <a:lvl1pPr>
              <a:defRPr/>
            </a:lvl1pPr>
          </a:lstStyle>
          <a:p>
            <a:pPr>
              <a:defRPr/>
            </a:pPr>
            <a:r>
              <a:rPr lang="fr-FR">
                <a:solidFill>
                  <a:srgbClr val="000000"/>
                </a:solidFill>
              </a:rPr>
              <a:t>Syndicat Interdépartemental du SAGE de la Nonette</a:t>
            </a:r>
          </a:p>
        </p:txBody>
      </p:sp>
    </p:spTree>
    <p:extLst>
      <p:ext uri="{BB962C8B-B14F-4D97-AF65-F5344CB8AC3E}">
        <p14:creationId xmlns:p14="http://schemas.microsoft.com/office/powerpoint/2010/main" val="1989307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7"/>
          <p:cNvSpPr>
            <a:spLocks noGrp="1" noChangeArrowheads="1"/>
          </p:cNvSpPr>
          <p:nvPr>
            <p:ph type="sldNum" sz="quarter" idx="10"/>
          </p:nvPr>
        </p:nvSpPr>
        <p:spPr>
          <a:ln/>
        </p:spPr>
        <p:txBody>
          <a:bodyPr/>
          <a:lstStyle>
            <a:lvl1pPr>
              <a:defRPr/>
            </a:lvl1pPr>
          </a:lstStyle>
          <a:p>
            <a:fld id="{319BF7F2-3308-456E-8FD3-7C6BEBB6B536}" type="slidenum">
              <a:rPr lang="fr-FR" altLang="fr-FR">
                <a:solidFill>
                  <a:srgbClr val="000000"/>
                </a:solidFill>
              </a:rPr>
              <a:pPr/>
              <a:t>‹N°›</a:t>
            </a:fld>
            <a:endParaRPr lang="fr-FR" altLang="fr-FR">
              <a:solidFill>
                <a:srgbClr val="000000"/>
              </a:solidFill>
            </a:endParaRPr>
          </a:p>
        </p:txBody>
      </p:sp>
      <p:sp>
        <p:nvSpPr>
          <p:cNvPr id="6" name="Espace réservé du pied de page 4"/>
          <p:cNvSpPr>
            <a:spLocks noGrp="1"/>
          </p:cNvSpPr>
          <p:nvPr>
            <p:ph type="ftr" sz="quarter" idx="11"/>
          </p:nvPr>
        </p:nvSpPr>
        <p:spPr/>
        <p:txBody>
          <a:bodyPr/>
          <a:lstStyle>
            <a:lvl1pPr>
              <a:defRPr/>
            </a:lvl1pPr>
          </a:lstStyle>
          <a:p>
            <a:pPr>
              <a:defRPr/>
            </a:pPr>
            <a:r>
              <a:rPr lang="fr-FR">
                <a:solidFill>
                  <a:srgbClr val="000000"/>
                </a:solidFill>
              </a:rPr>
              <a:t>Syndicat Interdépartemental du SAGE de la Nonette</a:t>
            </a:r>
          </a:p>
        </p:txBody>
      </p:sp>
    </p:spTree>
    <p:extLst>
      <p:ext uri="{BB962C8B-B14F-4D97-AF65-F5344CB8AC3E}">
        <p14:creationId xmlns:p14="http://schemas.microsoft.com/office/powerpoint/2010/main" val="3296927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7"/>
          <p:cNvSpPr>
            <a:spLocks noGrp="1" noChangeArrowheads="1"/>
          </p:cNvSpPr>
          <p:nvPr>
            <p:ph type="sldNum" sz="quarter" idx="10"/>
          </p:nvPr>
        </p:nvSpPr>
        <p:spPr>
          <a:ln/>
        </p:spPr>
        <p:txBody>
          <a:bodyPr/>
          <a:lstStyle>
            <a:lvl1pPr>
              <a:defRPr/>
            </a:lvl1pPr>
          </a:lstStyle>
          <a:p>
            <a:fld id="{26765DC9-50D2-475E-A66E-AC77953B5C40}" type="slidenum">
              <a:rPr lang="fr-FR" altLang="fr-FR">
                <a:solidFill>
                  <a:srgbClr val="000000"/>
                </a:solidFill>
              </a:rPr>
              <a:pPr/>
              <a:t>‹N°›</a:t>
            </a:fld>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fr-FR">
                <a:solidFill>
                  <a:srgbClr val="000000"/>
                </a:solidFill>
              </a:rPr>
              <a:t>Syndicat Interdépartemental du SAGE de la Nonette</a:t>
            </a:r>
          </a:p>
        </p:txBody>
      </p:sp>
    </p:spTree>
    <p:extLst>
      <p:ext uri="{BB962C8B-B14F-4D97-AF65-F5344CB8AC3E}">
        <p14:creationId xmlns:p14="http://schemas.microsoft.com/office/powerpoint/2010/main" val="1763215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e de titre">
  <p:cSld name="Diapositive de titre">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2686050" y="2394453"/>
            <a:ext cx="5221200" cy="2819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chemeClr val="dk1"/>
              </a:buClr>
              <a:buSzPts val="3500"/>
              <a:buFont typeface="Arial"/>
              <a:buNone/>
              <a:defRPr sz="3500" cap="none">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9" name="Google Shape;39;p6"/>
          <p:cNvPicPr preferRelativeResize="0"/>
          <p:nvPr/>
        </p:nvPicPr>
        <p:blipFill rotWithShape="1">
          <a:blip r:embed="rId2">
            <a:alphaModFix/>
          </a:blip>
          <a:srcRect/>
          <a:stretch/>
        </p:blipFill>
        <p:spPr>
          <a:xfrm>
            <a:off x="5855368" y="40924"/>
            <a:ext cx="3126537" cy="1605313"/>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100013"/>
            <a:ext cx="2057400" cy="6026150"/>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100013"/>
            <a:ext cx="6019800" cy="602615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7"/>
          <p:cNvSpPr>
            <a:spLocks noGrp="1" noChangeArrowheads="1"/>
          </p:cNvSpPr>
          <p:nvPr>
            <p:ph type="sldNum" sz="quarter" idx="10"/>
          </p:nvPr>
        </p:nvSpPr>
        <p:spPr>
          <a:ln/>
        </p:spPr>
        <p:txBody>
          <a:bodyPr/>
          <a:lstStyle>
            <a:lvl1pPr>
              <a:defRPr/>
            </a:lvl1pPr>
          </a:lstStyle>
          <a:p>
            <a:fld id="{99BB91B3-0511-4C12-A1D5-17BC1D7D8165}" type="slidenum">
              <a:rPr lang="fr-FR" altLang="fr-FR">
                <a:solidFill>
                  <a:srgbClr val="000000"/>
                </a:solidFill>
              </a:rPr>
              <a:pPr/>
              <a:t>‹N°›</a:t>
            </a:fld>
            <a:endParaRPr lang="fr-FR" alt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fr-FR">
                <a:solidFill>
                  <a:srgbClr val="000000"/>
                </a:solidFill>
              </a:rPr>
              <a:t>Syndicat Interdépartemental du SAGE de la Nonette</a:t>
            </a:r>
          </a:p>
        </p:txBody>
      </p:sp>
    </p:spTree>
    <p:extLst>
      <p:ext uri="{BB962C8B-B14F-4D97-AF65-F5344CB8AC3E}">
        <p14:creationId xmlns:p14="http://schemas.microsoft.com/office/powerpoint/2010/main" val="30553458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1">
                <a:solidFill>
                  <a:schemeClr val="accent1">
                    <a:lumMod val="50000"/>
                  </a:schemeClr>
                </a:solidFill>
              </a:defRPr>
            </a:lvl1pPr>
          </a:lstStyle>
          <a:p>
            <a:r>
              <a:rPr lang="fr-FR" dirty="0"/>
              <a:t>Modifiez le style du titre</a:t>
            </a:r>
          </a:p>
        </p:txBody>
      </p:sp>
      <p:sp>
        <p:nvSpPr>
          <p:cNvPr id="3" name="Espace réservé de la date 3"/>
          <p:cNvSpPr>
            <a:spLocks noGrp="1"/>
          </p:cNvSpPr>
          <p:nvPr>
            <p:ph type="dt" sz="half" idx="10"/>
          </p:nvPr>
        </p:nvSpPr>
        <p:spPr>
          <a:xfrm>
            <a:off x="457200" y="6356350"/>
            <a:ext cx="2125663" cy="357188"/>
          </a:xfrm>
          <a:prstGeom prst="rect">
            <a:avLst/>
          </a:prstGeom>
        </p:spPr>
        <p:txBody>
          <a:bodyPr/>
          <a:lstStyle>
            <a:lvl1pPr eaLnBrk="1" hangingPunct="1">
              <a:defRPr>
                <a:latin typeface="Arial" charset="0"/>
                <a:cs typeface="+mn-cs"/>
              </a:defRPr>
            </a:lvl1pPr>
          </a:lstStyle>
          <a:p>
            <a:pPr fontAlgn="base">
              <a:spcBef>
                <a:spcPct val="0"/>
              </a:spcBef>
              <a:spcAft>
                <a:spcPct val="0"/>
              </a:spcAft>
              <a:buClrTx/>
              <a:buFontTx/>
              <a:buNone/>
              <a:defRPr/>
            </a:pPr>
            <a:endParaRPr lang="fr-FR" sz="1800" kern="1200"/>
          </a:p>
        </p:txBody>
      </p:sp>
      <p:sp>
        <p:nvSpPr>
          <p:cNvPr id="4" name="Espace réservé du pied de page 4"/>
          <p:cNvSpPr>
            <a:spLocks noGrp="1"/>
          </p:cNvSpPr>
          <p:nvPr>
            <p:ph type="ftr" sz="quarter" idx="11"/>
          </p:nvPr>
        </p:nvSpPr>
        <p:spPr/>
        <p:txBody>
          <a:bodyPr/>
          <a:lstStyle>
            <a:lvl1pPr algn="ctr">
              <a:defRPr sz="1050" i="1">
                <a:solidFill>
                  <a:schemeClr val="tx1"/>
                </a:solidFill>
              </a:defRPr>
            </a:lvl1pPr>
          </a:lstStyle>
          <a:p>
            <a:pPr>
              <a:defRPr/>
            </a:pPr>
            <a:r>
              <a:rPr lang="fr-FR">
                <a:solidFill>
                  <a:srgbClr val="000000"/>
                </a:solidFill>
              </a:rPr>
              <a:t>Syndicat Interdépartemental du SAGE de la Nonette</a:t>
            </a:r>
          </a:p>
        </p:txBody>
      </p:sp>
      <p:sp>
        <p:nvSpPr>
          <p:cNvPr id="5" name="Espace réservé du numéro de diapositive 5"/>
          <p:cNvSpPr>
            <a:spLocks noGrp="1"/>
          </p:cNvSpPr>
          <p:nvPr>
            <p:ph type="sldNum" sz="quarter" idx="12"/>
          </p:nvPr>
        </p:nvSpPr>
        <p:spPr/>
        <p:txBody>
          <a:bodyPr/>
          <a:lstStyle>
            <a:lvl1pPr>
              <a:defRPr/>
            </a:lvl1pPr>
          </a:lstStyle>
          <a:p>
            <a:fld id="{17129CBB-139E-4E8A-B879-8A88F1C5586C}"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2290263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u">
  <p:cSld name="Contenu">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617204" y="457200"/>
            <a:ext cx="60333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2000"/>
              <a:buFont typeface="Arial"/>
              <a:buNone/>
              <a:defRPr sz="2000" b="1" i="0">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2617204" y="2197769"/>
            <a:ext cx="6033300" cy="2871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chemeClr val="accent5"/>
              </a:buClr>
              <a:buSzPts val="1800"/>
              <a:buFont typeface="Arial"/>
              <a:buNone/>
              <a:defRPr sz="1800">
                <a:solidFill>
                  <a:schemeClr val="accent5"/>
                </a:solidFill>
                <a:latin typeface="Arial"/>
                <a:ea typeface="Arial"/>
                <a:cs typeface="Arial"/>
                <a:sym typeface="Arial"/>
              </a:defRPr>
            </a:lvl1pPr>
            <a:lvl2pPr marL="914400" lvl="1" indent="-228600" algn="l" rtl="0">
              <a:lnSpc>
                <a:spcPct val="90000"/>
              </a:lnSpc>
              <a:spcBef>
                <a:spcPts val="500"/>
              </a:spcBef>
              <a:spcAft>
                <a:spcPts val="0"/>
              </a:spcAft>
              <a:buClr>
                <a:srgbClr val="1099BF"/>
              </a:buClr>
              <a:buSzPts val="1800"/>
              <a:buNone/>
              <a:defRPr sz="1800">
                <a:solidFill>
                  <a:srgbClr val="1099BF"/>
                </a:solidFill>
                <a:latin typeface="Arial"/>
                <a:ea typeface="Arial"/>
                <a:cs typeface="Arial"/>
                <a:sym typeface="Arial"/>
              </a:defRPr>
            </a:lvl2pPr>
            <a:lvl3pPr marL="1371600" lvl="2" indent="-228600" algn="l" rtl="0">
              <a:lnSpc>
                <a:spcPct val="90000"/>
              </a:lnSpc>
              <a:spcBef>
                <a:spcPts val="500"/>
              </a:spcBef>
              <a:spcAft>
                <a:spcPts val="0"/>
              </a:spcAft>
              <a:buClr>
                <a:srgbClr val="1099BF"/>
              </a:buClr>
              <a:buSzPts val="1800"/>
              <a:buNone/>
              <a:defRPr sz="1800">
                <a:solidFill>
                  <a:srgbClr val="1099BF"/>
                </a:solidFill>
                <a:latin typeface="Arial"/>
                <a:ea typeface="Arial"/>
                <a:cs typeface="Arial"/>
                <a:sym typeface="Arial"/>
              </a:defRPr>
            </a:lvl3pPr>
            <a:lvl4pPr marL="1828800" lvl="3" indent="-228600" algn="l" rtl="0">
              <a:lnSpc>
                <a:spcPct val="90000"/>
              </a:lnSpc>
              <a:spcBef>
                <a:spcPts val="500"/>
              </a:spcBef>
              <a:spcAft>
                <a:spcPts val="0"/>
              </a:spcAft>
              <a:buClr>
                <a:srgbClr val="1099BF"/>
              </a:buClr>
              <a:buSzPts val="1800"/>
              <a:buNone/>
              <a:defRPr sz="1800">
                <a:solidFill>
                  <a:srgbClr val="1099BF"/>
                </a:solidFill>
                <a:latin typeface="Arial"/>
                <a:ea typeface="Arial"/>
                <a:cs typeface="Arial"/>
                <a:sym typeface="Arial"/>
              </a:defRPr>
            </a:lvl4pPr>
            <a:lvl5pPr marL="2286000" lvl="4" indent="-228600" algn="l" rtl="0">
              <a:lnSpc>
                <a:spcPct val="90000"/>
              </a:lnSpc>
              <a:spcBef>
                <a:spcPts val="500"/>
              </a:spcBef>
              <a:spcAft>
                <a:spcPts val="0"/>
              </a:spcAft>
              <a:buClr>
                <a:srgbClr val="1099BF"/>
              </a:buClr>
              <a:buSzPts val="1800"/>
              <a:buNone/>
              <a:defRPr sz="1800" b="0" i="0">
                <a:solidFill>
                  <a:srgbClr val="1099BF"/>
                </a:solidFill>
                <a:latin typeface="Arial"/>
                <a:ea typeface="Arial"/>
                <a:cs typeface="Arial"/>
                <a:sym typeface="Arial"/>
              </a:defRPr>
            </a:lvl5pPr>
            <a:lvl6pPr marL="2743200" lvl="5" indent="-228600" algn="l" rtl="0">
              <a:lnSpc>
                <a:spcPct val="90000"/>
              </a:lnSpc>
              <a:spcBef>
                <a:spcPts val="500"/>
              </a:spcBef>
              <a:spcAft>
                <a:spcPts val="0"/>
              </a:spcAft>
              <a:buClr>
                <a:srgbClr val="1099BF"/>
              </a:buClr>
              <a:buSzPts val="1800"/>
              <a:buNone/>
              <a:defRPr sz="1800" b="0" i="0">
                <a:solidFill>
                  <a:srgbClr val="1099BF"/>
                </a:solidFill>
                <a:latin typeface="Arial"/>
                <a:ea typeface="Arial"/>
                <a:cs typeface="Arial"/>
                <a:sym typeface="Arial"/>
              </a:defRPr>
            </a:lvl6pPr>
            <a:lvl7pPr marL="3200400" lvl="6" indent="-228600" algn="l" rtl="0">
              <a:lnSpc>
                <a:spcPct val="90000"/>
              </a:lnSpc>
              <a:spcBef>
                <a:spcPts val="500"/>
              </a:spcBef>
              <a:spcAft>
                <a:spcPts val="0"/>
              </a:spcAft>
              <a:buClr>
                <a:srgbClr val="1099BF"/>
              </a:buClr>
              <a:buSzPts val="1800"/>
              <a:buNone/>
              <a:defRPr sz="1800" b="0" i="0">
                <a:solidFill>
                  <a:srgbClr val="1099BF"/>
                </a:solidFill>
                <a:latin typeface="Arial"/>
                <a:ea typeface="Arial"/>
                <a:cs typeface="Arial"/>
                <a:sym typeface="Arial"/>
              </a:defRPr>
            </a:lvl7pPr>
            <a:lvl8pPr marL="3657600" lvl="7" indent="-228600" algn="l" rtl="0">
              <a:lnSpc>
                <a:spcPct val="90000"/>
              </a:lnSpc>
              <a:spcBef>
                <a:spcPts val="500"/>
              </a:spcBef>
              <a:spcAft>
                <a:spcPts val="0"/>
              </a:spcAft>
              <a:buClr>
                <a:srgbClr val="1099BF"/>
              </a:buClr>
              <a:buSzPts val="1800"/>
              <a:buNone/>
              <a:defRPr sz="1800" b="0" i="0">
                <a:solidFill>
                  <a:srgbClr val="1099BF"/>
                </a:solidFill>
                <a:latin typeface="Arial"/>
                <a:ea typeface="Arial"/>
                <a:cs typeface="Arial"/>
                <a:sym typeface="Arial"/>
              </a:defRPr>
            </a:lvl8pPr>
            <a:lvl9pPr marL="4114800" lvl="8" indent="-228600" algn="l" rtl="0">
              <a:lnSpc>
                <a:spcPct val="90000"/>
              </a:lnSpc>
              <a:spcBef>
                <a:spcPts val="500"/>
              </a:spcBef>
              <a:spcAft>
                <a:spcPts val="0"/>
              </a:spcAft>
              <a:buClr>
                <a:srgbClr val="1099BF"/>
              </a:buClr>
              <a:buSzPts val="1800"/>
              <a:buNone/>
              <a:defRPr sz="1800" b="0" i="0">
                <a:solidFill>
                  <a:srgbClr val="1099BF"/>
                </a:solidFill>
                <a:latin typeface="Arial"/>
                <a:ea typeface="Arial"/>
                <a:cs typeface="Arial"/>
                <a:sym typeface="Arial"/>
              </a:defRPr>
            </a:lvl9pPr>
          </a:lstStyle>
          <a:p>
            <a:endParaRPr/>
          </a:p>
        </p:txBody>
      </p:sp>
      <p:sp>
        <p:nvSpPr>
          <p:cNvPr id="43" name="Google Shape;43;p7"/>
          <p:cNvSpPr txBox="1">
            <a:spLocks noGrp="1"/>
          </p:cNvSpPr>
          <p:nvPr>
            <p:ph type="ftr" idx="11"/>
          </p:nvPr>
        </p:nvSpPr>
        <p:spPr>
          <a:xfrm>
            <a:off x="2604702" y="6356351"/>
            <a:ext cx="30861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900" cap="none">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chemeClr val="dk1"/>
                </a:solidFill>
              </a:defRPr>
            </a:lvl1pPr>
            <a:lvl2pPr marL="0" lvl="1" indent="0" algn="r" rtl="0">
              <a:spcBef>
                <a:spcPts val="0"/>
              </a:spcBef>
              <a:buNone/>
              <a:defRPr>
                <a:solidFill>
                  <a:schemeClr val="dk1"/>
                </a:solidFill>
              </a:defRPr>
            </a:lvl2pPr>
            <a:lvl3pPr marL="0" lvl="2" indent="0" algn="r" rtl="0">
              <a:spcBef>
                <a:spcPts val="0"/>
              </a:spcBef>
              <a:buNone/>
              <a:defRPr>
                <a:solidFill>
                  <a:schemeClr val="dk1"/>
                </a:solidFill>
              </a:defRPr>
            </a:lvl3pPr>
            <a:lvl4pPr marL="0" lvl="3" indent="0" algn="r" rtl="0">
              <a:spcBef>
                <a:spcPts val="0"/>
              </a:spcBef>
              <a:buNone/>
              <a:defRPr>
                <a:solidFill>
                  <a:schemeClr val="dk1"/>
                </a:solidFill>
              </a:defRPr>
            </a:lvl4pPr>
            <a:lvl5pPr marL="0" lvl="4" indent="0" algn="r" rtl="0">
              <a:spcBef>
                <a:spcPts val="0"/>
              </a:spcBef>
              <a:buNone/>
              <a:defRPr>
                <a:solidFill>
                  <a:schemeClr val="dk1"/>
                </a:solidFill>
              </a:defRPr>
            </a:lvl5pPr>
            <a:lvl6pPr marL="0" lvl="5" indent="0" algn="r" rtl="0">
              <a:spcBef>
                <a:spcPts val="0"/>
              </a:spcBef>
              <a:buNone/>
              <a:defRPr>
                <a:solidFill>
                  <a:schemeClr val="dk1"/>
                </a:solidFill>
              </a:defRPr>
            </a:lvl6pPr>
            <a:lvl7pPr marL="0" lvl="6" indent="0" algn="r" rtl="0">
              <a:spcBef>
                <a:spcPts val="0"/>
              </a:spcBef>
              <a:buNone/>
              <a:defRPr>
                <a:solidFill>
                  <a:schemeClr val="dk1"/>
                </a:solidFill>
              </a:defRPr>
            </a:lvl7pPr>
            <a:lvl8pPr marL="0" lvl="7" indent="0" algn="r" rtl="0">
              <a:spcBef>
                <a:spcPts val="0"/>
              </a:spcBef>
              <a:buNone/>
              <a:defRPr>
                <a:solidFill>
                  <a:schemeClr val="dk1"/>
                </a:solidFill>
              </a:defRPr>
            </a:lvl8pPr>
            <a:lvl9pPr marL="0" lvl="8" indent="0" algn="r" rtl="0">
              <a:spcBef>
                <a:spcPts val="0"/>
              </a:spcBef>
              <a:buNone/>
              <a:defRPr>
                <a:solidFill>
                  <a:schemeClr val="dk1"/>
                </a:solidFill>
              </a:defRPr>
            </a:lvl9pPr>
          </a:lstStyle>
          <a:p>
            <a:pPr marL="0" lvl="0" indent="0" algn="r" rtl="0">
              <a:spcBef>
                <a:spcPts val="0"/>
              </a:spcBef>
              <a:spcAft>
                <a:spcPts val="0"/>
              </a:spcAft>
              <a:buNone/>
            </a:pPr>
            <a:r>
              <a:rPr lang="fr-FR"/>
              <a:t>― </a:t>
            </a:r>
            <a:fld id="{00000000-1234-1234-1234-123412341234}" type="slidenum">
              <a:rPr lang="fr-FR" b="1">
                <a:solidFill>
                  <a:schemeClr val="accent5"/>
                </a:solidFill>
              </a:rPr>
              <a:t>‹N°›</a:t>
            </a:fld>
            <a:r>
              <a:rPr lang="fr-FR">
                <a:solidFill>
                  <a:srgbClr val="888888"/>
                </a:solidFill>
              </a:rPr>
              <a:t> </a:t>
            </a:r>
            <a:r>
              <a:rPr lang="fr-FR"/>
              <a:t>―</a:t>
            </a:r>
            <a:endParaRPr/>
          </a:p>
        </p:txBody>
      </p:sp>
      <p:sp>
        <p:nvSpPr>
          <p:cNvPr id="45" name="Google Shape;45;p7"/>
          <p:cNvSpPr txBox="1">
            <a:spLocks noGrp="1"/>
          </p:cNvSpPr>
          <p:nvPr>
            <p:ph type="body" idx="2"/>
          </p:nvPr>
        </p:nvSpPr>
        <p:spPr>
          <a:xfrm>
            <a:off x="2604702" y="3619765"/>
            <a:ext cx="6032400" cy="2232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200"/>
              <a:buNone/>
              <a:defRPr sz="1200">
                <a:latin typeface="Arial"/>
                <a:ea typeface="Arial"/>
                <a:cs typeface="Arial"/>
                <a:sym typeface="Arial"/>
              </a:defRPr>
            </a:lvl1pPr>
            <a:lvl2pPr marL="914400" lvl="1" indent="-304800" algn="l" rtl="0">
              <a:lnSpc>
                <a:spcPct val="100000"/>
              </a:lnSpc>
              <a:spcBef>
                <a:spcPts val="1200"/>
              </a:spcBef>
              <a:spcAft>
                <a:spcPts val="0"/>
              </a:spcAft>
              <a:buClr>
                <a:schemeClr val="dk1"/>
              </a:buClr>
              <a:buSzPts val="1200"/>
              <a:buFont typeface="Noto Sans Symbols"/>
              <a:buChar char="🞈"/>
              <a:defRPr sz="1200">
                <a:latin typeface="Arial"/>
                <a:ea typeface="Arial"/>
                <a:cs typeface="Arial"/>
                <a:sym typeface="Arial"/>
              </a:defRPr>
            </a:lvl2pPr>
            <a:lvl3pPr marL="1371600" lvl="2" indent="-304800" algn="l" rtl="0">
              <a:lnSpc>
                <a:spcPct val="90000"/>
              </a:lnSpc>
              <a:spcBef>
                <a:spcPts val="600"/>
              </a:spcBef>
              <a:spcAft>
                <a:spcPts val="0"/>
              </a:spcAft>
              <a:buClr>
                <a:schemeClr val="dk1"/>
              </a:buClr>
              <a:buSzPts val="1200"/>
              <a:buChar char="•"/>
              <a:defRPr sz="1200">
                <a:latin typeface="Arial"/>
                <a:ea typeface="Arial"/>
                <a:cs typeface="Arial"/>
                <a:sym typeface="Arial"/>
              </a:defRPr>
            </a:lvl3pPr>
            <a:lvl4pPr marL="1828800" lvl="3" indent="-298450" algn="l" rtl="0">
              <a:lnSpc>
                <a:spcPct val="90000"/>
              </a:lnSpc>
              <a:spcBef>
                <a:spcPts val="500"/>
              </a:spcBef>
              <a:spcAft>
                <a:spcPts val="0"/>
              </a:spcAft>
              <a:buClr>
                <a:schemeClr val="dk1"/>
              </a:buClr>
              <a:buSzPts val="1100"/>
              <a:buChar char="•"/>
              <a:defRPr sz="1100">
                <a:latin typeface="Arial"/>
                <a:ea typeface="Arial"/>
                <a:cs typeface="Arial"/>
                <a:sym typeface="Arial"/>
              </a:defRPr>
            </a:lvl4pPr>
            <a:lvl5pPr marL="2286000" lvl="4" indent="-298450" algn="l" rtl="0">
              <a:lnSpc>
                <a:spcPct val="90000"/>
              </a:lnSpc>
              <a:spcBef>
                <a:spcPts val="500"/>
              </a:spcBef>
              <a:spcAft>
                <a:spcPts val="0"/>
              </a:spcAft>
              <a:buClr>
                <a:schemeClr val="dk1"/>
              </a:buClr>
              <a:buSzPts val="1100"/>
              <a:buChar char="•"/>
              <a:defRPr sz="110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body" idx="3"/>
          </p:nvPr>
        </p:nvSpPr>
        <p:spPr>
          <a:xfrm>
            <a:off x="2617204" y="2485016"/>
            <a:ext cx="6032400" cy="796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200"/>
              <a:buNone/>
              <a:defRPr sz="12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7" name="Google Shape;47;p7"/>
          <p:cNvSpPr txBox="1">
            <a:spLocks noGrp="1"/>
          </p:cNvSpPr>
          <p:nvPr>
            <p:ph type="body" idx="4"/>
          </p:nvPr>
        </p:nvSpPr>
        <p:spPr>
          <a:xfrm>
            <a:off x="2617788" y="3362433"/>
            <a:ext cx="6018300" cy="2415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chemeClr val="accent5"/>
              </a:buClr>
              <a:buSzPts val="1200"/>
              <a:buNone/>
              <a:defRPr sz="1200" b="1">
                <a:solidFill>
                  <a:schemeClr val="accent5"/>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de section">
  <p:cSld name="Titre de section">
    <p:spTree>
      <p:nvGrpSpPr>
        <p:cNvPr id="1" name="Shape 48"/>
        <p:cNvGrpSpPr/>
        <p:nvPr/>
      </p:nvGrpSpPr>
      <p:grpSpPr>
        <a:xfrm>
          <a:off x="0" y="0"/>
          <a:ext cx="0" cy="0"/>
          <a:chOff x="0" y="0"/>
          <a:chExt cx="0" cy="0"/>
        </a:xfrm>
      </p:grpSpPr>
      <p:pic>
        <p:nvPicPr>
          <p:cNvPr id="49" name="Google Shape;49;p8"/>
          <p:cNvPicPr preferRelativeResize="0"/>
          <p:nvPr/>
        </p:nvPicPr>
        <p:blipFill rotWithShape="1">
          <a:blip r:embed="rId2">
            <a:alphaModFix/>
          </a:blip>
          <a:srcRect/>
          <a:stretch/>
        </p:blipFill>
        <p:spPr>
          <a:xfrm>
            <a:off x="1898650" y="1425535"/>
            <a:ext cx="1526340" cy="772233"/>
          </a:xfrm>
          <a:prstGeom prst="rect">
            <a:avLst/>
          </a:prstGeom>
          <a:noFill/>
          <a:ln>
            <a:noFill/>
          </a:ln>
        </p:spPr>
      </p:pic>
      <p:sp>
        <p:nvSpPr>
          <p:cNvPr id="50" name="Google Shape;50;p8"/>
          <p:cNvSpPr txBox="1">
            <a:spLocks noGrp="1"/>
          </p:cNvSpPr>
          <p:nvPr>
            <p:ph type="title"/>
          </p:nvPr>
        </p:nvSpPr>
        <p:spPr>
          <a:xfrm>
            <a:off x="2598822" y="2440615"/>
            <a:ext cx="5590800" cy="12009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chemeClr val="accent5"/>
              </a:buClr>
              <a:buSzPts val="3500"/>
              <a:buFont typeface="Arial"/>
              <a:buNone/>
              <a:defRPr sz="3500" cap="none">
                <a:solidFill>
                  <a:schemeClr val="accent5"/>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2866775" y="1631616"/>
            <a:ext cx="442800" cy="447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1099BF"/>
              </a:buClr>
              <a:buSzPts val="2400"/>
              <a:buNone/>
              <a:defRPr sz="2400" cap="none">
                <a:solidFill>
                  <a:srgbClr val="1099BF"/>
                </a:solidFill>
                <a:latin typeface="Arial"/>
                <a:ea typeface="Arial"/>
                <a:cs typeface="Arial"/>
                <a:sym typeface="Aria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2" name="Google Shape;52;p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chemeClr val="dk1"/>
                </a:solidFill>
              </a:defRPr>
            </a:lvl1pPr>
            <a:lvl2pPr marL="0" lvl="1" indent="0" algn="r" rtl="0">
              <a:spcBef>
                <a:spcPts val="0"/>
              </a:spcBef>
              <a:buNone/>
              <a:defRPr>
                <a:solidFill>
                  <a:schemeClr val="dk1"/>
                </a:solidFill>
              </a:defRPr>
            </a:lvl2pPr>
            <a:lvl3pPr marL="0" lvl="2" indent="0" algn="r" rtl="0">
              <a:spcBef>
                <a:spcPts val="0"/>
              </a:spcBef>
              <a:buNone/>
              <a:defRPr>
                <a:solidFill>
                  <a:schemeClr val="dk1"/>
                </a:solidFill>
              </a:defRPr>
            </a:lvl3pPr>
            <a:lvl4pPr marL="0" lvl="3" indent="0" algn="r" rtl="0">
              <a:spcBef>
                <a:spcPts val="0"/>
              </a:spcBef>
              <a:buNone/>
              <a:defRPr>
                <a:solidFill>
                  <a:schemeClr val="dk1"/>
                </a:solidFill>
              </a:defRPr>
            </a:lvl4pPr>
            <a:lvl5pPr marL="0" lvl="4" indent="0" algn="r" rtl="0">
              <a:spcBef>
                <a:spcPts val="0"/>
              </a:spcBef>
              <a:buNone/>
              <a:defRPr>
                <a:solidFill>
                  <a:schemeClr val="dk1"/>
                </a:solidFill>
              </a:defRPr>
            </a:lvl5pPr>
            <a:lvl6pPr marL="0" lvl="5" indent="0" algn="r" rtl="0">
              <a:spcBef>
                <a:spcPts val="0"/>
              </a:spcBef>
              <a:buNone/>
              <a:defRPr>
                <a:solidFill>
                  <a:schemeClr val="dk1"/>
                </a:solidFill>
              </a:defRPr>
            </a:lvl6pPr>
            <a:lvl7pPr marL="0" lvl="6" indent="0" algn="r" rtl="0">
              <a:spcBef>
                <a:spcPts val="0"/>
              </a:spcBef>
              <a:buNone/>
              <a:defRPr>
                <a:solidFill>
                  <a:schemeClr val="dk1"/>
                </a:solidFill>
              </a:defRPr>
            </a:lvl7pPr>
            <a:lvl8pPr marL="0" lvl="7" indent="0" algn="r" rtl="0">
              <a:spcBef>
                <a:spcPts val="0"/>
              </a:spcBef>
              <a:buNone/>
              <a:defRPr>
                <a:solidFill>
                  <a:schemeClr val="dk1"/>
                </a:solidFill>
              </a:defRPr>
            </a:lvl8pPr>
            <a:lvl9pPr marL="0" lvl="8" indent="0" algn="r" rtl="0">
              <a:spcBef>
                <a:spcPts val="0"/>
              </a:spcBef>
              <a:buNone/>
              <a:defRPr>
                <a:solidFill>
                  <a:schemeClr val="dk1"/>
                </a:solidFill>
              </a:defRPr>
            </a:lvl9pPr>
          </a:lstStyle>
          <a:p>
            <a:pPr marL="0" lvl="0" indent="0" algn="r" rtl="0">
              <a:spcBef>
                <a:spcPts val="0"/>
              </a:spcBef>
              <a:spcAft>
                <a:spcPts val="0"/>
              </a:spcAft>
              <a:buNone/>
            </a:pPr>
            <a:r>
              <a:rPr lang="fr-FR"/>
              <a:t>― </a:t>
            </a:r>
            <a:fld id="{00000000-1234-1234-1234-123412341234}" type="slidenum">
              <a:rPr lang="fr-FR" b="1">
                <a:solidFill>
                  <a:schemeClr val="accent5"/>
                </a:solidFill>
              </a:rPr>
              <a:t>‹N°›</a:t>
            </a:fld>
            <a:r>
              <a:rPr lang="fr-FR">
                <a:solidFill>
                  <a:srgbClr val="888888"/>
                </a:solidFill>
              </a:rPr>
              <a:t> </a:t>
            </a:r>
            <a:r>
              <a:rPr lang="fr-FR"/>
              <a:t>―</a:t>
            </a:r>
            <a:endParaRPr/>
          </a:p>
        </p:txBody>
      </p:sp>
      <p:sp>
        <p:nvSpPr>
          <p:cNvPr id="53" name="Google Shape;53;p8"/>
          <p:cNvSpPr txBox="1">
            <a:spLocks noGrp="1"/>
          </p:cNvSpPr>
          <p:nvPr>
            <p:ph type="ftr" idx="11"/>
          </p:nvPr>
        </p:nvSpPr>
        <p:spPr>
          <a:xfrm>
            <a:off x="2604702" y="6356351"/>
            <a:ext cx="30861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900" cap="none">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positive logo Eau &amp; Climat">
  <p:cSld name="Diapositive logo Eau &amp; Climat">
    <p:spTree>
      <p:nvGrpSpPr>
        <p:cNvPr id="1" name="Shape 54"/>
        <p:cNvGrpSpPr/>
        <p:nvPr/>
      </p:nvGrpSpPr>
      <p:grpSpPr>
        <a:xfrm>
          <a:off x="0" y="0"/>
          <a:ext cx="0" cy="0"/>
          <a:chOff x="0" y="0"/>
          <a:chExt cx="0" cy="0"/>
        </a:xfrm>
      </p:grpSpPr>
      <p:pic>
        <p:nvPicPr>
          <p:cNvPr id="55" name="Google Shape;55;p9"/>
          <p:cNvPicPr preferRelativeResize="0"/>
          <p:nvPr/>
        </p:nvPicPr>
        <p:blipFill rotWithShape="1">
          <a:blip r:embed="rId2">
            <a:alphaModFix/>
          </a:blip>
          <a:srcRect/>
          <a:stretch/>
        </p:blipFill>
        <p:spPr>
          <a:xfrm>
            <a:off x="1772003" y="1652337"/>
            <a:ext cx="6369363" cy="327033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56"/>
        <p:cNvGrpSpPr/>
        <p:nvPr/>
      </p:nvGrpSpPr>
      <p:grpSpPr>
        <a:xfrm>
          <a:off x="0" y="0"/>
          <a:ext cx="0" cy="0"/>
          <a:chOff x="0" y="0"/>
          <a:chExt cx="0" cy="0"/>
        </a:xfrm>
      </p:grpSpPr>
      <p:sp>
        <p:nvSpPr>
          <p:cNvPr id="57" name="Google Shape;57;p1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chemeClr val="dk1"/>
                </a:solidFill>
              </a:defRPr>
            </a:lvl1pPr>
            <a:lvl2pPr marL="0" lvl="1" indent="0" algn="r" rtl="0">
              <a:spcBef>
                <a:spcPts val="0"/>
              </a:spcBef>
              <a:buNone/>
              <a:defRPr>
                <a:solidFill>
                  <a:schemeClr val="dk1"/>
                </a:solidFill>
              </a:defRPr>
            </a:lvl2pPr>
            <a:lvl3pPr marL="0" lvl="2" indent="0" algn="r" rtl="0">
              <a:spcBef>
                <a:spcPts val="0"/>
              </a:spcBef>
              <a:buNone/>
              <a:defRPr>
                <a:solidFill>
                  <a:schemeClr val="dk1"/>
                </a:solidFill>
              </a:defRPr>
            </a:lvl3pPr>
            <a:lvl4pPr marL="0" lvl="3" indent="0" algn="r" rtl="0">
              <a:spcBef>
                <a:spcPts val="0"/>
              </a:spcBef>
              <a:buNone/>
              <a:defRPr>
                <a:solidFill>
                  <a:schemeClr val="dk1"/>
                </a:solidFill>
              </a:defRPr>
            </a:lvl4pPr>
            <a:lvl5pPr marL="0" lvl="4" indent="0" algn="r" rtl="0">
              <a:spcBef>
                <a:spcPts val="0"/>
              </a:spcBef>
              <a:buNone/>
              <a:defRPr>
                <a:solidFill>
                  <a:schemeClr val="dk1"/>
                </a:solidFill>
              </a:defRPr>
            </a:lvl5pPr>
            <a:lvl6pPr marL="0" lvl="5" indent="0" algn="r" rtl="0">
              <a:spcBef>
                <a:spcPts val="0"/>
              </a:spcBef>
              <a:buNone/>
              <a:defRPr>
                <a:solidFill>
                  <a:schemeClr val="dk1"/>
                </a:solidFill>
              </a:defRPr>
            </a:lvl6pPr>
            <a:lvl7pPr marL="0" lvl="6" indent="0" algn="r" rtl="0">
              <a:spcBef>
                <a:spcPts val="0"/>
              </a:spcBef>
              <a:buNone/>
              <a:defRPr>
                <a:solidFill>
                  <a:schemeClr val="dk1"/>
                </a:solidFill>
              </a:defRPr>
            </a:lvl7pPr>
            <a:lvl8pPr marL="0" lvl="7" indent="0" algn="r" rtl="0">
              <a:spcBef>
                <a:spcPts val="0"/>
              </a:spcBef>
              <a:buNone/>
              <a:defRPr>
                <a:solidFill>
                  <a:schemeClr val="dk1"/>
                </a:solidFill>
              </a:defRPr>
            </a:lvl8pPr>
            <a:lvl9pPr marL="0" lvl="8" indent="0" algn="r" rtl="0">
              <a:spcBef>
                <a:spcPts val="0"/>
              </a:spcBef>
              <a:buNone/>
              <a:defRPr>
                <a:solidFill>
                  <a:schemeClr val="dk1"/>
                </a:solidFill>
              </a:defRPr>
            </a:lvl9pPr>
          </a:lstStyle>
          <a:p>
            <a:pPr marL="0" lvl="0" indent="0" algn="r" rtl="0">
              <a:spcBef>
                <a:spcPts val="0"/>
              </a:spcBef>
              <a:spcAft>
                <a:spcPts val="0"/>
              </a:spcAft>
              <a:buNone/>
            </a:pPr>
            <a:r>
              <a:rPr lang="fr-FR"/>
              <a:t>― </a:t>
            </a:r>
            <a:fld id="{00000000-1234-1234-1234-123412341234}" type="slidenum">
              <a:rPr lang="fr-FR" b="1">
                <a:solidFill>
                  <a:schemeClr val="accent5"/>
                </a:solidFill>
              </a:rPr>
              <a:t>‹N°›</a:t>
            </a:fld>
            <a:r>
              <a:rPr lang="fr-FR">
                <a:solidFill>
                  <a:srgbClr val="888888"/>
                </a:solidFill>
              </a:rPr>
              <a:t> </a:t>
            </a:r>
            <a:r>
              <a:rPr lang="fr-FR"/>
              <a:t>―</a:t>
            </a:r>
            <a:endParaRPr/>
          </a:p>
        </p:txBody>
      </p:sp>
      <p:sp>
        <p:nvSpPr>
          <p:cNvPr id="58" name="Google Shape;58;p10"/>
          <p:cNvSpPr txBox="1">
            <a:spLocks noGrp="1"/>
          </p:cNvSpPr>
          <p:nvPr>
            <p:ph type="ftr" idx="11"/>
          </p:nvPr>
        </p:nvSpPr>
        <p:spPr>
          <a:xfrm>
            <a:off x="2604702" y="6356351"/>
            <a:ext cx="30861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900" cap="none">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28"/>
        <p:cNvGrpSpPr/>
        <p:nvPr/>
      </p:nvGrpSpPr>
      <p:grpSpPr>
        <a:xfrm>
          <a:off x="0" y="0"/>
          <a:ext cx="0" cy="0"/>
          <a:chOff x="0" y="0"/>
          <a:chExt cx="0" cy="0"/>
        </a:xfrm>
      </p:grpSpPr>
    </p:spTree>
    <p:extLst>
      <p:ext uri="{BB962C8B-B14F-4D97-AF65-F5344CB8AC3E}">
        <p14:creationId xmlns:p14="http://schemas.microsoft.com/office/powerpoint/2010/main" val="1428153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Tree>
    <p:extLst>
      <p:ext uri="{BB962C8B-B14F-4D97-AF65-F5344CB8AC3E}">
        <p14:creationId xmlns:p14="http://schemas.microsoft.com/office/powerpoint/2010/main" val="2023888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3.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8.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6.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3">
            <a:alphaModFix/>
          </a:blip>
          <a:srcRect b="55274"/>
          <a:stretch/>
        </p:blipFill>
        <p:spPr>
          <a:xfrm>
            <a:off x="0" y="-4762"/>
            <a:ext cx="9144000" cy="1116012"/>
          </a:xfrm>
          <a:prstGeom prst="rect">
            <a:avLst/>
          </a:prstGeom>
          <a:noFill/>
          <a:ln>
            <a:noFill/>
          </a:ln>
        </p:spPr>
      </p:pic>
      <p:pic>
        <p:nvPicPr>
          <p:cNvPr id="11" name="Google Shape;11;p1"/>
          <p:cNvPicPr preferRelativeResize="0"/>
          <p:nvPr/>
        </p:nvPicPr>
        <p:blipFill rotWithShape="1">
          <a:blip r:embed="rId4">
            <a:alphaModFix/>
          </a:blip>
          <a:srcRect/>
          <a:stretch/>
        </p:blipFill>
        <p:spPr>
          <a:xfrm>
            <a:off x="5715000" y="1704975"/>
            <a:ext cx="3429000" cy="4365625"/>
          </a:xfrm>
          <a:prstGeom prst="rect">
            <a:avLst/>
          </a:prstGeom>
          <a:noFill/>
          <a:ln>
            <a:noFill/>
          </a:ln>
        </p:spPr>
      </p:pic>
      <p:pic>
        <p:nvPicPr>
          <p:cNvPr id="12" name="Google Shape;12;p1"/>
          <p:cNvPicPr preferRelativeResize="0"/>
          <p:nvPr/>
        </p:nvPicPr>
        <p:blipFill rotWithShape="1">
          <a:blip r:embed="rId5">
            <a:alphaModFix/>
          </a:blip>
          <a:srcRect/>
          <a:stretch/>
        </p:blipFill>
        <p:spPr>
          <a:xfrm>
            <a:off x="0" y="0"/>
            <a:ext cx="9144000" cy="446087"/>
          </a:xfrm>
          <a:prstGeom prst="rect">
            <a:avLst/>
          </a:prstGeom>
          <a:noFill/>
          <a:ln>
            <a:noFill/>
          </a:ln>
        </p:spPr>
      </p:pic>
      <p:pic>
        <p:nvPicPr>
          <p:cNvPr id="13" name="Google Shape;13;p1"/>
          <p:cNvPicPr preferRelativeResize="0"/>
          <p:nvPr/>
        </p:nvPicPr>
        <p:blipFill rotWithShape="1">
          <a:blip r:embed="rId6">
            <a:alphaModFix/>
          </a:blip>
          <a:srcRect/>
          <a:stretch/>
        </p:blipFill>
        <p:spPr>
          <a:xfrm>
            <a:off x="3430587" y="1154112"/>
            <a:ext cx="2282825" cy="876300"/>
          </a:xfrm>
          <a:prstGeom prst="rect">
            <a:avLst/>
          </a:prstGeom>
          <a:noFill/>
          <a:ln>
            <a:noFill/>
          </a:ln>
        </p:spPr>
      </p:pic>
      <p:pic>
        <p:nvPicPr>
          <p:cNvPr id="14" name="Google Shape;14;p1"/>
          <p:cNvPicPr preferRelativeResize="0"/>
          <p:nvPr/>
        </p:nvPicPr>
        <p:blipFill rotWithShape="1">
          <a:blip r:embed="rId7">
            <a:alphaModFix/>
          </a:blip>
          <a:srcRect/>
          <a:stretch/>
        </p:blipFill>
        <p:spPr>
          <a:xfrm>
            <a:off x="1727200" y="2590800"/>
            <a:ext cx="1447800" cy="1460500"/>
          </a:xfrm>
          <a:prstGeom prst="rect">
            <a:avLst/>
          </a:prstGeom>
          <a:noFill/>
          <a:ln>
            <a:noFill/>
          </a:ln>
        </p:spPr>
      </p:pic>
      <p:pic>
        <p:nvPicPr>
          <p:cNvPr id="15" name="Google Shape;15;p1"/>
          <p:cNvPicPr preferRelativeResize="0"/>
          <p:nvPr/>
        </p:nvPicPr>
        <p:blipFill rotWithShape="1">
          <a:blip r:embed="rId8">
            <a:alphaModFix/>
          </a:blip>
          <a:srcRect/>
          <a:stretch/>
        </p:blipFill>
        <p:spPr>
          <a:xfrm>
            <a:off x="3479800" y="2235200"/>
            <a:ext cx="2171700" cy="2171700"/>
          </a:xfrm>
          <a:prstGeom prst="rect">
            <a:avLst/>
          </a:prstGeom>
          <a:noFill/>
          <a:ln>
            <a:noFill/>
          </a:ln>
        </p:spPr>
      </p:pic>
      <p:pic>
        <p:nvPicPr>
          <p:cNvPr id="16" name="Google Shape;16;p1"/>
          <p:cNvPicPr preferRelativeResize="0"/>
          <p:nvPr/>
        </p:nvPicPr>
        <p:blipFill rotWithShape="1">
          <a:blip r:embed="rId9">
            <a:alphaModFix/>
          </a:blip>
          <a:srcRect/>
          <a:stretch/>
        </p:blipFill>
        <p:spPr>
          <a:xfrm>
            <a:off x="5956300" y="2590800"/>
            <a:ext cx="1447800" cy="1460500"/>
          </a:xfrm>
          <a:prstGeom prst="rect">
            <a:avLst/>
          </a:prstGeom>
          <a:noFill/>
          <a:ln>
            <a:noFill/>
          </a:ln>
        </p:spPr>
      </p:pic>
      <p:pic>
        <p:nvPicPr>
          <p:cNvPr id="17" name="Google Shape;17;p1"/>
          <p:cNvPicPr preferRelativeResize="0"/>
          <p:nvPr/>
        </p:nvPicPr>
        <p:blipFill rotWithShape="1">
          <a:blip r:embed="rId5">
            <a:alphaModFix/>
          </a:blip>
          <a:srcRect t="-84460" b="84460"/>
          <a:stretch/>
        </p:blipFill>
        <p:spPr>
          <a:xfrm>
            <a:off x="0" y="5694362"/>
            <a:ext cx="9144002" cy="446087"/>
          </a:xfrm>
          <a:prstGeom prst="rect">
            <a:avLst/>
          </a:prstGeom>
          <a:noFill/>
          <a:ln>
            <a:noFill/>
          </a:ln>
        </p:spPr>
      </p:pic>
      <p:pic>
        <p:nvPicPr>
          <p:cNvPr id="18" name="Google Shape;18;p1"/>
          <p:cNvPicPr preferRelativeResize="0"/>
          <p:nvPr/>
        </p:nvPicPr>
        <p:blipFill rotWithShape="1">
          <a:blip r:embed="rId10">
            <a:alphaModFix/>
          </a:blip>
          <a:srcRect/>
          <a:stretch/>
        </p:blipFill>
        <p:spPr>
          <a:xfrm>
            <a:off x="294450" y="6196025"/>
            <a:ext cx="8534974" cy="6207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sp>
        <p:nvSpPr>
          <p:cNvPr id="22" name="Google Shape;22;p3"/>
          <p:cNvSpPr txBox="1"/>
          <p:nvPr/>
        </p:nvSpPr>
        <p:spPr>
          <a:xfrm>
            <a:off x="0" y="0"/>
            <a:ext cx="9144000" cy="598487"/>
          </a:xfrm>
          <a:prstGeom prst="rect">
            <a:avLst/>
          </a:prstGeom>
          <a:solidFill>
            <a:srgbClr val="F4F0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3" name="Google Shape;23;p3"/>
          <p:cNvPicPr preferRelativeResize="0"/>
          <p:nvPr/>
        </p:nvPicPr>
        <p:blipFill rotWithShape="1">
          <a:blip r:embed="rId3">
            <a:alphaModFix/>
          </a:blip>
          <a:srcRect t="-1" b="71142"/>
          <a:stretch/>
        </p:blipFill>
        <p:spPr>
          <a:xfrm>
            <a:off x="0" y="6148387"/>
            <a:ext cx="9144000" cy="719137"/>
          </a:xfrm>
          <a:prstGeom prst="rect">
            <a:avLst/>
          </a:prstGeom>
          <a:noFill/>
          <a:ln>
            <a:noFill/>
          </a:ln>
        </p:spPr>
      </p:pic>
      <p:sp>
        <p:nvSpPr>
          <p:cNvPr id="24" name="Google Shape;24;p3"/>
          <p:cNvSpPr txBox="1"/>
          <p:nvPr/>
        </p:nvSpPr>
        <p:spPr>
          <a:xfrm>
            <a:off x="0" y="6243637"/>
            <a:ext cx="9144000" cy="6461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A59688"/>
              </a:buClr>
              <a:buSzPts val="1400"/>
              <a:buFont typeface="Arial"/>
              <a:buNone/>
            </a:pPr>
            <a:r>
              <a:rPr lang="fr-FR" sz="1400" b="1" i="0" u="none" strike="noStrike" cap="none" dirty="0" smtClean="0">
                <a:solidFill>
                  <a:srgbClr val="A59688"/>
                </a:solidFill>
                <a:latin typeface="Arial"/>
                <a:ea typeface="Arial"/>
                <a:cs typeface="Arial"/>
                <a:sym typeface="Arial"/>
              </a:rPr>
              <a:t>SYNDICAT MIXTE DU BASSIN VERSANT DE LA BRECHE</a:t>
            </a:r>
            <a:endParaRPr sz="1400" b="1" i="0" u="none" strike="noStrike" cap="none" dirty="0">
              <a:solidFill>
                <a:srgbClr val="A59688"/>
              </a:solidFill>
              <a:latin typeface="Arial"/>
              <a:ea typeface="Arial"/>
              <a:cs typeface="Arial"/>
              <a:sym typeface="Arial"/>
            </a:endParaRPr>
          </a:p>
          <a:p>
            <a:pPr marL="0" marR="0" lvl="0" indent="0" algn="ctr" rtl="0">
              <a:lnSpc>
                <a:spcPct val="100000"/>
              </a:lnSpc>
              <a:spcBef>
                <a:spcPts val="0"/>
              </a:spcBef>
              <a:spcAft>
                <a:spcPts val="0"/>
              </a:spcAft>
              <a:buClr>
                <a:srgbClr val="A59688"/>
              </a:buClr>
              <a:buSzPts val="1400"/>
              <a:buFont typeface="Arial"/>
              <a:buNone/>
            </a:pPr>
            <a:r>
              <a:rPr lang="fr-FR" sz="1400" b="0" i="0" u="none" strike="noStrike" cap="none" dirty="0" smtClean="0">
                <a:solidFill>
                  <a:srgbClr val="A59688"/>
                </a:solidFill>
                <a:latin typeface="Arial"/>
                <a:ea typeface="Arial"/>
                <a:cs typeface="Arial"/>
                <a:sym typeface="Arial"/>
              </a:rPr>
              <a:t>ATELIER EAU</a:t>
            </a:r>
            <a:r>
              <a:rPr lang="fr-FR" sz="1400" b="0" i="0" u="none" strike="noStrike" cap="none" baseline="0" dirty="0" smtClean="0">
                <a:solidFill>
                  <a:srgbClr val="A59688"/>
                </a:solidFill>
                <a:latin typeface="Arial"/>
                <a:ea typeface="Arial"/>
                <a:cs typeface="Arial"/>
                <a:sym typeface="Arial"/>
              </a:rPr>
              <a:t> ET CLIMAT DU </a:t>
            </a:r>
            <a:r>
              <a:rPr lang="fr-FR" sz="1400" b="0" i="0" u="none" strike="noStrike" cap="none" dirty="0" smtClean="0">
                <a:solidFill>
                  <a:srgbClr val="A59688"/>
                </a:solidFill>
                <a:latin typeface="Arial"/>
                <a:ea typeface="Arial"/>
                <a:cs typeface="Arial"/>
                <a:sym typeface="Arial"/>
              </a:rPr>
              <a:t>7 JUIN 2021</a:t>
            </a:r>
            <a:endParaRPr sz="1400" b="0" i="0" u="none" strike="noStrike" cap="none" dirty="0">
              <a:solidFill>
                <a:srgbClr val="000000"/>
              </a:solidFill>
              <a:latin typeface="Arial"/>
              <a:ea typeface="Arial"/>
              <a:cs typeface="Arial"/>
              <a:sym typeface="Arial"/>
            </a:endParaRPr>
          </a:p>
        </p:txBody>
      </p:sp>
      <p:pic>
        <p:nvPicPr>
          <p:cNvPr id="25" name="Google Shape;25;p3"/>
          <p:cNvPicPr preferRelativeResize="0"/>
          <p:nvPr/>
        </p:nvPicPr>
        <p:blipFill rotWithShape="1">
          <a:blip r:embed="rId4">
            <a:alphaModFix/>
          </a:blip>
          <a:srcRect/>
          <a:stretch/>
        </p:blipFill>
        <p:spPr>
          <a:xfrm>
            <a:off x="111125" y="55562"/>
            <a:ext cx="1141412" cy="438150"/>
          </a:xfrm>
          <a:prstGeom prst="rect">
            <a:avLst/>
          </a:prstGeom>
          <a:noFill/>
          <a:ln>
            <a:noFill/>
          </a:ln>
        </p:spPr>
      </p:pic>
      <p:pic>
        <p:nvPicPr>
          <p:cNvPr id="26" name="Google Shape;26;p3"/>
          <p:cNvPicPr preferRelativeResize="0"/>
          <p:nvPr/>
        </p:nvPicPr>
        <p:blipFill rotWithShape="1">
          <a:blip r:embed="rId5">
            <a:alphaModFix/>
          </a:blip>
          <a:srcRect/>
          <a:stretch/>
        </p:blipFill>
        <p:spPr>
          <a:xfrm>
            <a:off x="5715000" y="1704975"/>
            <a:ext cx="3429000" cy="4365625"/>
          </a:xfrm>
          <a:prstGeom prst="rect">
            <a:avLst/>
          </a:prstGeom>
          <a:noFill/>
          <a:ln>
            <a:noFill/>
          </a:ln>
        </p:spPr>
      </p:pic>
      <p:pic>
        <p:nvPicPr>
          <p:cNvPr id="27" name="Google Shape;27;p3"/>
          <p:cNvPicPr preferRelativeResize="0"/>
          <p:nvPr/>
        </p:nvPicPr>
        <p:blipFill rotWithShape="1">
          <a:blip r:embed="rId6">
            <a:alphaModFix/>
          </a:blip>
          <a:srcRect t="-84460" b="84460"/>
          <a:stretch/>
        </p:blipFill>
        <p:spPr>
          <a:xfrm>
            <a:off x="0" y="5694362"/>
            <a:ext cx="9144000" cy="44608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
        <p:cNvGrpSpPr/>
        <p:nvPr/>
      </p:nvGrpSpPr>
      <p:grpSpPr>
        <a:xfrm>
          <a:off x="0" y="0"/>
          <a:ext cx="0" cy="0"/>
          <a:chOff x="0" y="0"/>
          <a:chExt cx="0" cy="0"/>
        </a:xfrm>
      </p:grpSpPr>
      <p:pic>
        <p:nvPicPr>
          <p:cNvPr id="30" name="Google Shape;30;p5"/>
          <p:cNvPicPr preferRelativeResize="0"/>
          <p:nvPr/>
        </p:nvPicPr>
        <p:blipFill rotWithShape="1">
          <a:blip r:embed="rId7">
            <a:alphaModFix/>
          </a:blip>
          <a:srcRect l="2524" t="10008" r="15522" b="34846"/>
          <a:stretch/>
        </p:blipFill>
        <p:spPr>
          <a:xfrm>
            <a:off x="134725" y="2881422"/>
            <a:ext cx="9009277" cy="3976578"/>
          </a:xfrm>
          <a:prstGeom prst="rect">
            <a:avLst/>
          </a:prstGeom>
          <a:noFill/>
          <a:ln>
            <a:noFill/>
          </a:ln>
        </p:spPr>
      </p:pic>
      <p:sp>
        <p:nvSpPr>
          <p:cNvPr id="31" name="Google Shape;31;p5"/>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2" name="Google Shape;32;p5"/>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 name="Google Shape;33;p5"/>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 name="Google Shape;34;p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
        <p:nvSpPr>
          <p:cNvPr id="35" name="Google Shape;35;p5"/>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pic>
        <p:nvPicPr>
          <p:cNvPr id="36" name="Google Shape;36;p5"/>
          <p:cNvPicPr preferRelativeResize="0"/>
          <p:nvPr/>
        </p:nvPicPr>
        <p:blipFill rotWithShape="1">
          <a:blip r:embed="rId8">
            <a:alphaModFix/>
          </a:blip>
          <a:srcRect/>
          <a:stretch/>
        </p:blipFill>
        <p:spPr>
          <a:xfrm>
            <a:off x="27700" y="-10633"/>
            <a:ext cx="1517904"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sp>
        <p:nvSpPr>
          <p:cNvPr id="22" name="Google Shape;22;p3"/>
          <p:cNvSpPr txBox="1"/>
          <p:nvPr/>
        </p:nvSpPr>
        <p:spPr>
          <a:xfrm>
            <a:off x="0" y="0"/>
            <a:ext cx="9144000" cy="598487"/>
          </a:xfrm>
          <a:prstGeom prst="rect">
            <a:avLst/>
          </a:prstGeom>
          <a:solidFill>
            <a:srgbClr val="F4F0EC"/>
          </a:solidFill>
          <a:ln>
            <a:noFill/>
          </a:ln>
        </p:spPr>
        <p:txBody>
          <a:bodyPr spcFirstLastPara="1" wrap="square" lIns="91425" tIns="45700" rIns="91425" bIns="45700" anchor="ctr" anchorCtr="0">
            <a:noAutofit/>
          </a:bodyPr>
          <a:lstStyle/>
          <a:p>
            <a:pPr>
              <a:buSzPts val="1800"/>
            </a:pPr>
            <a:endParaRPr sz="1800">
              <a:latin typeface="Calibri"/>
              <a:ea typeface="Calibri"/>
              <a:cs typeface="Calibri"/>
              <a:sym typeface="Calibri"/>
            </a:endParaRPr>
          </a:p>
        </p:txBody>
      </p:sp>
      <p:pic>
        <p:nvPicPr>
          <p:cNvPr id="23" name="Google Shape;23;p3"/>
          <p:cNvPicPr preferRelativeResize="0"/>
          <p:nvPr userDrawn="1"/>
        </p:nvPicPr>
        <p:blipFill rotWithShape="1">
          <a:blip r:embed="rId3">
            <a:alphaModFix/>
          </a:blip>
          <a:srcRect t="-1" b="71142"/>
          <a:stretch/>
        </p:blipFill>
        <p:spPr>
          <a:xfrm>
            <a:off x="0" y="6148387"/>
            <a:ext cx="9144000" cy="719137"/>
          </a:xfrm>
          <a:prstGeom prst="rect">
            <a:avLst/>
          </a:prstGeom>
          <a:noFill/>
          <a:ln>
            <a:noFill/>
          </a:ln>
        </p:spPr>
      </p:pic>
      <p:pic>
        <p:nvPicPr>
          <p:cNvPr id="25" name="Google Shape;25;p3"/>
          <p:cNvPicPr preferRelativeResize="0"/>
          <p:nvPr/>
        </p:nvPicPr>
        <p:blipFill rotWithShape="1">
          <a:blip r:embed="rId4">
            <a:alphaModFix/>
          </a:blip>
          <a:srcRect/>
          <a:stretch/>
        </p:blipFill>
        <p:spPr>
          <a:xfrm>
            <a:off x="111125" y="55562"/>
            <a:ext cx="1141412" cy="438150"/>
          </a:xfrm>
          <a:prstGeom prst="rect">
            <a:avLst/>
          </a:prstGeom>
          <a:noFill/>
          <a:ln>
            <a:noFill/>
          </a:ln>
        </p:spPr>
      </p:pic>
      <p:pic>
        <p:nvPicPr>
          <p:cNvPr id="26" name="Google Shape;26;p3"/>
          <p:cNvPicPr preferRelativeResize="0"/>
          <p:nvPr/>
        </p:nvPicPr>
        <p:blipFill rotWithShape="1">
          <a:blip r:embed="rId5">
            <a:alphaModFix/>
          </a:blip>
          <a:srcRect/>
          <a:stretch/>
        </p:blipFill>
        <p:spPr>
          <a:xfrm>
            <a:off x="5715000" y="1704975"/>
            <a:ext cx="3429000" cy="4365625"/>
          </a:xfrm>
          <a:prstGeom prst="rect">
            <a:avLst/>
          </a:prstGeom>
          <a:noFill/>
          <a:ln>
            <a:noFill/>
          </a:ln>
        </p:spPr>
      </p:pic>
      <p:pic>
        <p:nvPicPr>
          <p:cNvPr id="27" name="Google Shape;27;p3"/>
          <p:cNvPicPr preferRelativeResize="0"/>
          <p:nvPr/>
        </p:nvPicPr>
        <p:blipFill rotWithShape="1">
          <a:blip r:embed="rId6">
            <a:alphaModFix/>
          </a:blip>
          <a:srcRect t="-84460" b="84460"/>
          <a:stretch/>
        </p:blipFill>
        <p:spPr>
          <a:xfrm>
            <a:off x="0" y="5694362"/>
            <a:ext cx="9144000" cy="446087"/>
          </a:xfrm>
          <a:prstGeom prst="rect">
            <a:avLst/>
          </a:prstGeom>
          <a:noFill/>
          <a:ln>
            <a:noFill/>
          </a:ln>
        </p:spPr>
      </p:pic>
      <p:sp>
        <p:nvSpPr>
          <p:cNvPr id="9" name="Google Shape;24;p3"/>
          <p:cNvSpPr txBox="1"/>
          <p:nvPr userDrawn="1"/>
        </p:nvSpPr>
        <p:spPr>
          <a:xfrm>
            <a:off x="0" y="6243637"/>
            <a:ext cx="9144000" cy="6461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A59688"/>
              </a:buClr>
              <a:buSzPts val="1400"/>
              <a:buFont typeface="Arial"/>
              <a:buNone/>
            </a:pPr>
            <a:r>
              <a:rPr lang="fr-FR" sz="1400" b="1" i="0" u="none" strike="noStrike" cap="none" dirty="0" smtClean="0">
                <a:solidFill>
                  <a:srgbClr val="A59688"/>
                </a:solidFill>
                <a:latin typeface="Arial"/>
                <a:ea typeface="Arial"/>
                <a:cs typeface="Arial"/>
                <a:sym typeface="Arial"/>
              </a:rPr>
              <a:t>SYNDICAT MIXTE DU BASSIN VERSANT DE LA BRECHE</a:t>
            </a:r>
            <a:endParaRPr sz="1400" b="1" i="0" u="none" strike="noStrike" cap="none" dirty="0">
              <a:solidFill>
                <a:srgbClr val="A59688"/>
              </a:solidFill>
              <a:latin typeface="Arial"/>
              <a:ea typeface="Arial"/>
              <a:cs typeface="Arial"/>
              <a:sym typeface="Arial"/>
            </a:endParaRPr>
          </a:p>
          <a:p>
            <a:pPr marL="0" marR="0" lvl="0" indent="0" algn="ctr" rtl="0">
              <a:lnSpc>
                <a:spcPct val="100000"/>
              </a:lnSpc>
              <a:spcBef>
                <a:spcPts val="0"/>
              </a:spcBef>
              <a:spcAft>
                <a:spcPts val="0"/>
              </a:spcAft>
              <a:buClr>
                <a:srgbClr val="A59688"/>
              </a:buClr>
              <a:buSzPts val="1400"/>
              <a:buFont typeface="Arial"/>
              <a:buNone/>
            </a:pPr>
            <a:r>
              <a:rPr lang="fr-FR" sz="1400" b="0" i="0" u="none" strike="noStrike" cap="none" dirty="0" smtClean="0">
                <a:solidFill>
                  <a:srgbClr val="A59688"/>
                </a:solidFill>
                <a:latin typeface="Arial"/>
                <a:ea typeface="Arial"/>
                <a:cs typeface="Arial"/>
                <a:sym typeface="Arial"/>
              </a:rPr>
              <a:t>ATELIER EAU</a:t>
            </a:r>
            <a:r>
              <a:rPr lang="fr-FR" sz="1400" b="0" i="0" u="none" strike="noStrike" cap="none" baseline="0" dirty="0" smtClean="0">
                <a:solidFill>
                  <a:srgbClr val="A59688"/>
                </a:solidFill>
                <a:latin typeface="Arial"/>
                <a:ea typeface="Arial"/>
                <a:cs typeface="Arial"/>
                <a:sym typeface="Arial"/>
              </a:rPr>
              <a:t> ET CLIMAT DU </a:t>
            </a:r>
            <a:r>
              <a:rPr lang="fr-FR" sz="1400" b="0" i="0" u="none" strike="noStrike" cap="none" dirty="0" smtClean="0">
                <a:solidFill>
                  <a:srgbClr val="A59688"/>
                </a:solidFill>
                <a:latin typeface="Arial"/>
                <a:ea typeface="Arial"/>
                <a:cs typeface="Arial"/>
                <a:sym typeface="Arial"/>
              </a:rPr>
              <a:t>7 JUIN 2021</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479619472"/>
      </p:ext>
    </p:extLst>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3"/>
          <p:cNvSpPr>
            <a:spLocks noChangeArrowheads="1"/>
          </p:cNvSpPr>
          <p:nvPr/>
        </p:nvSpPr>
        <p:spPr bwMode="auto">
          <a:xfrm>
            <a:off x="0" y="2060575"/>
            <a:ext cx="9144000" cy="2376488"/>
          </a:xfrm>
          <a:prstGeom prst="rect">
            <a:avLst/>
          </a:prstGeom>
          <a:solidFill>
            <a:srgbClr val="99CCFF"/>
          </a:solidFill>
          <a:ln>
            <a:noFill/>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buClrTx/>
              <a:buFontTx/>
              <a:buNone/>
              <a:defRPr/>
            </a:pPr>
            <a:endParaRPr lang="fr-FR" altLang="fr-FR" sz="2400" kern="1200" dirty="0">
              <a:solidFill>
                <a:srgbClr val="000000"/>
              </a:solidFill>
              <a:latin typeface="Times New Roman" pitchFamily="18" charset="0"/>
              <a:cs typeface="+mn-cs"/>
            </a:endParaRPr>
          </a:p>
        </p:txBody>
      </p:sp>
      <p:sp>
        <p:nvSpPr>
          <p:cNvPr id="1027" name="Line 15"/>
          <p:cNvSpPr>
            <a:spLocks noChangeShapeType="1"/>
          </p:cNvSpPr>
          <p:nvPr/>
        </p:nvSpPr>
        <p:spPr bwMode="auto">
          <a:xfrm>
            <a:off x="0" y="4437063"/>
            <a:ext cx="914400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fr-FR" sz="1800" kern="1200" smtClean="0">
              <a:latin typeface="Arial" panose="020B0604020202020204" pitchFamily="34" charset="0"/>
              <a:cs typeface="Arial" panose="020B0604020202020204" pitchFamily="34" charset="0"/>
            </a:endParaRPr>
          </a:p>
        </p:txBody>
      </p:sp>
      <p:sp>
        <p:nvSpPr>
          <p:cNvPr id="1028" name="Rectangle 14"/>
          <p:cNvSpPr>
            <a:spLocks noChangeArrowheads="1"/>
          </p:cNvSpPr>
          <p:nvPr/>
        </p:nvSpPr>
        <p:spPr bwMode="auto">
          <a:xfrm>
            <a:off x="7196138" y="4365625"/>
            <a:ext cx="1947862" cy="134938"/>
          </a:xfrm>
          <a:prstGeom prst="rect">
            <a:avLst/>
          </a:prstGeom>
          <a:solidFill>
            <a:srgbClr val="FFCC00"/>
          </a:solidFill>
          <a:ln>
            <a:noFill/>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buClrTx/>
              <a:buFontTx/>
              <a:buNone/>
              <a:defRPr/>
            </a:pPr>
            <a:endParaRPr lang="fr-FR" altLang="fr-FR" sz="2400" kern="1200" dirty="0">
              <a:solidFill>
                <a:srgbClr val="000000"/>
              </a:solidFill>
              <a:latin typeface="Times New Roman" pitchFamily="18" charset="0"/>
              <a:cs typeface="+mn-cs"/>
            </a:endParaRPr>
          </a:p>
        </p:txBody>
      </p:sp>
    </p:spTree>
    <p:extLst>
      <p:ext uri="{BB962C8B-B14F-4D97-AF65-F5344CB8AC3E}">
        <p14:creationId xmlns:p14="http://schemas.microsoft.com/office/powerpoint/2010/main" val="19416869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14"/>
          <p:cNvSpPr>
            <a:spLocks noChangeArrowheads="1"/>
          </p:cNvSpPr>
          <p:nvPr/>
        </p:nvSpPr>
        <p:spPr bwMode="auto">
          <a:xfrm>
            <a:off x="0" y="0"/>
            <a:ext cx="7200900" cy="908050"/>
          </a:xfrm>
          <a:prstGeom prst="rect">
            <a:avLst/>
          </a:prstGeom>
          <a:solidFill>
            <a:srgbClr val="99CCFF"/>
          </a:solidFill>
          <a:ln>
            <a:noFill/>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buClrTx/>
              <a:buFontTx/>
              <a:buNone/>
              <a:defRPr/>
            </a:pPr>
            <a:endParaRPr lang="fr-FR" altLang="fr-FR" sz="1800" kern="1200" dirty="0">
              <a:solidFill>
                <a:srgbClr val="000000"/>
              </a:solidFill>
              <a:cs typeface="+mn-cs"/>
            </a:endParaRPr>
          </a:p>
        </p:txBody>
      </p:sp>
      <p:sp>
        <p:nvSpPr>
          <p:cNvPr id="3075" name="Rectangle 4"/>
          <p:cNvSpPr>
            <a:spLocks noGrp="1" noChangeArrowheads="1"/>
          </p:cNvSpPr>
          <p:nvPr>
            <p:ph type="body" idx="1"/>
          </p:nvPr>
        </p:nvSpPr>
        <p:spPr bwMode="auto">
          <a:xfrm>
            <a:off x="457200" y="981075"/>
            <a:ext cx="82296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50535" name="Rectangle 7"/>
          <p:cNvSpPr>
            <a:spLocks noGrp="1" noChangeArrowheads="1"/>
          </p:cNvSpPr>
          <p:nvPr>
            <p:ph type="sldNum" sz="quarter" idx="4"/>
          </p:nvPr>
        </p:nvSpPr>
        <p:spPr bwMode="auto">
          <a:xfrm>
            <a:off x="6975475" y="6381750"/>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Calibri" panose="020F0502020204030204" pitchFamily="34" charset="0"/>
              </a:defRPr>
            </a:lvl1pPr>
          </a:lstStyle>
          <a:p>
            <a:pPr fontAlgn="base">
              <a:spcBef>
                <a:spcPct val="0"/>
              </a:spcBef>
              <a:spcAft>
                <a:spcPct val="0"/>
              </a:spcAft>
              <a:buClrTx/>
              <a:buFontTx/>
              <a:buNone/>
            </a:pPr>
            <a:fld id="{1CBF2C61-A986-4563-B852-D72267E9D4FB}" type="slidenum">
              <a:rPr lang="fr-FR" altLang="fr-FR" kern="1200" smtClean="0">
                <a:cs typeface="Arial" panose="020B0604020202020204" pitchFamily="34" charset="0"/>
              </a:rPr>
              <a:pPr fontAlgn="base">
                <a:spcBef>
                  <a:spcPct val="0"/>
                </a:spcBef>
                <a:spcAft>
                  <a:spcPct val="0"/>
                </a:spcAft>
                <a:buClrTx/>
                <a:buFontTx/>
                <a:buNone/>
              </a:pPr>
              <a:t>‹N°›</a:t>
            </a:fld>
            <a:endParaRPr lang="fr-FR" altLang="fr-FR" kern="1200" smtClean="0">
              <a:cs typeface="Arial" panose="020B0604020202020204" pitchFamily="34" charset="0"/>
            </a:endParaRPr>
          </a:p>
        </p:txBody>
      </p:sp>
      <p:sp>
        <p:nvSpPr>
          <p:cNvPr id="3077" name="Rectangle 9"/>
          <p:cNvSpPr>
            <a:spLocks noChangeArrowheads="1"/>
          </p:cNvSpPr>
          <p:nvPr/>
        </p:nvSpPr>
        <p:spPr bwMode="auto">
          <a:xfrm>
            <a:off x="0" y="0"/>
            <a:ext cx="468313" cy="6092825"/>
          </a:xfrm>
          <a:prstGeom prst="rect">
            <a:avLst/>
          </a:prstGeom>
          <a:solidFill>
            <a:srgbClr val="99CCFF"/>
          </a:solidFill>
          <a:ln>
            <a:noFill/>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buClrTx/>
              <a:buFontTx/>
              <a:buNone/>
              <a:defRPr/>
            </a:pPr>
            <a:endParaRPr lang="fr-FR" altLang="fr-FR" sz="2400" kern="1200" dirty="0">
              <a:solidFill>
                <a:srgbClr val="000000"/>
              </a:solidFill>
              <a:latin typeface="Times New Roman" pitchFamily="18" charset="0"/>
              <a:cs typeface="+mn-cs"/>
            </a:endParaRPr>
          </a:p>
        </p:txBody>
      </p:sp>
      <p:sp>
        <p:nvSpPr>
          <p:cNvPr id="3078" name="Line 12"/>
          <p:cNvSpPr>
            <a:spLocks noChangeShapeType="1"/>
          </p:cNvSpPr>
          <p:nvPr/>
        </p:nvSpPr>
        <p:spPr bwMode="auto">
          <a:xfrm>
            <a:off x="298450" y="908050"/>
            <a:ext cx="8845550"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fr-FR" sz="1800" kern="1200" smtClean="0">
              <a:latin typeface="Arial" panose="020B0604020202020204" pitchFamily="34" charset="0"/>
              <a:cs typeface="Arial" panose="020B0604020202020204" pitchFamily="34" charset="0"/>
            </a:endParaRPr>
          </a:p>
        </p:txBody>
      </p:sp>
      <p:sp>
        <p:nvSpPr>
          <p:cNvPr id="3079" name="Line 13"/>
          <p:cNvSpPr>
            <a:spLocks noChangeShapeType="1"/>
          </p:cNvSpPr>
          <p:nvPr/>
        </p:nvSpPr>
        <p:spPr bwMode="auto">
          <a:xfrm>
            <a:off x="8534400" y="6381750"/>
            <a:ext cx="6096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fr-FR" sz="1800" kern="1200" smtClean="0">
              <a:latin typeface="Arial" panose="020B0604020202020204" pitchFamily="34" charset="0"/>
              <a:cs typeface="Arial" panose="020B0604020202020204" pitchFamily="34" charset="0"/>
            </a:endParaRPr>
          </a:p>
        </p:txBody>
      </p:sp>
      <p:sp>
        <p:nvSpPr>
          <p:cNvPr id="3080" name="Rectangle 5"/>
          <p:cNvSpPr>
            <a:spLocks noGrp="1" noChangeArrowheads="1"/>
          </p:cNvSpPr>
          <p:nvPr>
            <p:ph type="title"/>
          </p:nvPr>
        </p:nvSpPr>
        <p:spPr bwMode="auto">
          <a:xfrm>
            <a:off x="457200" y="100013"/>
            <a:ext cx="6562725"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pic>
        <p:nvPicPr>
          <p:cNvPr id="3081"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12088" y="0"/>
            <a:ext cx="792162"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Rectangle 11"/>
          <p:cNvSpPr>
            <a:spLocks noChangeArrowheads="1"/>
          </p:cNvSpPr>
          <p:nvPr/>
        </p:nvSpPr>
        <p:spPr bwMode="auto">
          <a:xfrm>
            <a:off x="7196138" y="873125"/>
            <a:ext cx="1947862" cy="107950"/>
          </a:xfrm>
          <a:prstGeom prst="rect">
            <a:avLst/>
          </a:prstGeom>
          <a:solidFill>
            <a:srgbClr val="FFCC00"/>
          </a:solidFill>
          <a:ln>
            <a:noFill/>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buClrTx/>
              <a:buFontTx/>
              <a:buNone/>
              <a:defRPr/>
            </a:pPr>
            <a:endParaRPr lang="fr-FR" altLang="fr-FR" sz="2400" kern="1200" dirty="0">
              <a:solidFill>
                <a:srgbClr val="000000"/>
              </a:solidFill>
              <a:latin typeface="Times New Roman" pitchFamily="18" charset="0"/>
              <a:cs typeface="+mn-cs"/>
            </a:endParaRPr>
          </a:p>
        </p:txBody>
      </p:sp>
      <p:sp>
        <p:nvSpPr>
          <p:cNvPr id="11" name="Espace réservé du pied de page 4"/>
          <p:cNvSpPr>
            <a:spLocks noGrp="1"/>
          </p:cNvSpPr>
          <p:nvPr>
            <p:ph type="ftr" sz="quarter" idx="3"/>
          </p:nvPr>
        </p:nvSpPr>
        <p:spPr>
          <a:xfrm>
            <a:off x="2667000" y="6356350"/>
            <a:ext cx="4281488" cy="357188"/>
          </a:xfrm>
          <a:prstGeom prst="rect">
            <a:avLst/>
          </a:prstGeom>
        </p:spPr>
        <p:txBody>
          <a:bodyPr/>
          <a:lstStyle>
            <a:lvl1pPr algn="ctr" eaLnBrk="1" hangingPunct="1">
              <a:defRPr sz="1050" i="1">
                <a:solidFill>
                  <a:schemeClr val="tx1"/>
                </a:solidFill>
                <a:latin typeface="Arial" charset="0"/>
                <a:cs typeface="+mn-cs"/>
              </a:defRPr>
            </a:lvl1pPr>
          </a:lstStyle>
          <a:p>
            <a:pPr fontAlgn="base">
              <a:spcBef>
                <a:spcPct val="0"/>
              </a:spcBef>
              <a:spcAft>
                <a:spcPct val="0"/>
              </a:spcAft>
              <a:buClrTx/>
              <a:buFontTx/>
              <a:buNone/>
              <a:defRPr/>
            </a:pPr>
            <a:r>
              <a:rPr lang="fr-FR" kern="1200">
                <a:solidFill>
                  <a:srgbClr val="000000"/>
                </a:solidFill>
              </a:rPr>
              <a:t>Syndicat Interdépartemental du SAGE de la Nonette</a:t>
            </a:r>
          </a:p>
        </p:txBody>
      </p:sp>
    </p:spTree>
    <p:extLst>
      <p:ext uri="{BB962C8B-B14F-4D97-AF65-F5344CB8AC3E}">
        <p14:creationId xmlns:p14="http://schemas.microsoft.com/office/powerpoint/2010/main" val="15670243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hf hdr="0" dt="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Arial" pitchFamily="34" charset="0"/>
        </a:defRPr>
      </a:lvl2pPr>
      <a:lvl3pPr algn="l" rtl="0" eaLnBrk="0" fontAlgn="base" hangingPunct="0">
        <a:spcBef>
          <a:spcPct val="0"/>
        </a:spcBef>
        <a:spcAft>
          <a:spcPct val="0"/>
        </a:spcAft>
        <a:defRPr sz="2800" b="1">
          <a:solidFill>
            <a:schemeClr val="bg1"/>
          </a:solidFill>
          <a:latin typeface="Arial" pitchFamily="34" charset="0"/>
        </a:defRPr>
      </a:lvl3pPr>
      <a:lvl4pPr algn="l" rtl="0" eaLnBrk="0" fontAlgn="base" hangingPunct="0">
        <a:spcBef>
          <a:spcPct val="0"/>
        </a:spcBef>
        <a:spcAft>
          <a:spcPct val="0"/>
        </a:spcAft>
        <a:defRPr sz="2800" b="1">
          <a:solidFill>
            <a:schemeClr val="bg1"/>
          </a:solidFill>
          <a:latin typeface="Arial" pitchFamily="34" charset="0"/>
        </a:defRPr>
      </a:lvl4pPr>
      <a:lvl5pPr algn="l" rtl="0" eaLnBrk="0" fontAlgn="base" hangingPunct="0">
        <a:spcBef>
          <a:spcPct val="0"/>
        </a:spcBef>
        <a:spcAft>
          <a:spcPct val="0"/>
        </a:spcAft>
        <a:defRPr sz="2800" b="1">
          <a:solidFill>
            <a:schemeClr val="bg1"/>
          </a:solidFill>
          <a:latin typeface="Arial" pitchFamily="34" charset="0"/>
        </a:defRPr>
      </a:lvl5pPr>
      <a:lvl6pPr marL="457200" algn="l" rtl="0" fontAlgn="base">
        <a:spcBef>
          <a:spcPct val="0"/>
        </a:spcBef>
        <a:spcAft>
          <a:spcPct val="0"/>
        </a:spcAft>
        <a:defRPr sz="2800" b="1">
          <a:solidFill>
            <a:schemeClr val="bg1"/>
          </a:solidFill>
          <a:latin typeface="Arial" pitchFamily="34" charset="0"/>
        </a:defRPr>
      </a:lvl6pPr>
      <a:lvl7pPr marL="914400" algn="l" rtl="0" fontAlgn="base">
        <a:spcBef>
          <a:spcPct val="0"/>
        </a:spcBef>
        <a:spcAft>
          <a:spcPct val="0"/>
        </a:spcAft>
        <a:defRPr sz="2800" b="1">
          <a:solidFill>
            <a:schemeClr val="bg1"/>
          </a:solidFill>
          <a:latin typeface="Arial" pitchFamily="34" charset="0"/>
        </a:defRPr>
      </a:lvl7pPr>
      <a:lvl8pPr marL="1371600" algn="l" rtl="0" fontAlgn="base">
        <a:spcBef>
          <a:spcPct val="0"/>
        </a:spcBef>
        <a:spcAft>
          <a:spcPct val="0"/>
        </a:spcAft>
        <a:defRPr sz="2800" b="1">
          <a:solidFill>
            <a:schemeClr val="bg1"/>
          </a:solidFill>
          <a:latin typeface="Arial" pitchFamily="34" charset="0"/>
        </a:defRPr>
      </a:lvl8pPr>
      <a:lvl9pPr marL="1828800" algn="l" rtl="0" fontAlgn="base">
        <a:spcBef>
          <a:spcPct val="0"/>
        </a:spcBef>
        <a:spcAft>
          <a:spcPct val="0"/>
        </a:spcAft>
        <a:defRPr sz="2800" b="1">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2800" b="1">
          <a:solidFill>
            <a:srgbClr val="800080"/>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Ø"/>
        <a:defRPr sz="2400">
          <a:solidFill>
            <a:schemeClr val="tx1"/>
          </a:solidFill>
          <a:latin typeface="+mn-lt"/>
        </a:defRPr>
      </a:lvl2pPr>
      <a:lvl3pPr marL="1143000" indent="-228600" algn="l" rtl="0" eaLnBrk="0" fontAlgn="base" hangingPunct="0">
        <a:spcBef>
          <a:spcPct val="20000"/>
        </a:spcBef>
        <a:spcAft>
          <a:spcPct val="0"/>
        </a:spcAft>
        <a:buFont typeface="Wingdings" panose="05000000000000000000" pitchFamily="2" charset="2"/>
        <a:buChar char="§"/>
        <a:defRPr sz="2000">
          <a:solidFill>
            <a:schemeClr val="bg2"/>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42.jp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44.jpg"/></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47.jp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54.jp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jp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76.jpg"/></Relationships>
</file>

<file path=ppt/slides/_rels/slide3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79.jp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adopta.fr/fiches-de-cas/" TargetMode="External"/><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jp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9.jpeg"/><Relationship Id="rId1" Type="http://schemas.openxmlformats.org/officeDocument/2006/relationships/slideLayout" Target="../slideLayouts/slideLayout21.xml"/><Relationship Id="rId5" Type="http://schemas.openxmlformats.org/officeDocument/2006/relationships/image" Target="../media/image101.jpeg"/><Relationship Id="rId4" Type="http://schemas.openxmlformats.org/officeDocument/2006/relationships/image" Target="../media/image100.jpeg"/></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2.emf"/><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97.emf"/><Relationship Id="rId7" Type="http://schemas.openxmlformats.org/officeDocument/2006/relationships/image" Target="../media/image98.png"/><Relationship Id="rId2" Type="http://schemas.openxmlformats.org/officeDocument/2006/relationships/image" Target="../media/image103.jpeg"/><Relationship Id="rId1" Type="http://schemas.openxmlformats.org/officeDocument/2006/relationships/slideLayout" Target="../slideLayouts/slideLayout21.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1.xml"/><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21.xml"/><Relationship Id="rId5" Type="http://schemas.openxmlformats.org/officeDocument/2006/relationships/image" Target="../media/image98.png"/><Relationship Id="rId4" Type="http://schemas.openxmlformats.org/officeDocument/2006/relationships/image" Target="../media/image111.png"/></Relationships>
</file>

<file path=ppt/slides/_rels/slide5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13.png"/><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98.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17.png"/><Relationship Id="rId4" Type="http://schemas.openxmlformats.org/officeDocument/2006/relationships/image" Target="../media/image116.jp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1"/>
          <p:cNvSpPr txBox="1"/>
          <p:nvPr/>
        </p:nvSpPr>
        <p:spPr>
          <a:xfrm>
            <a:off x="0" y="4577094"/>
            <a:ext cx="9144000" cy="86836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4000"/>
              <a:buFont typeface="Arial"/>
              <a:buNone/>
            </a:pPr>
            <a:r>
              <a:rPr lang="fr-FR" sz="2400" b="1" i="0" u="none" strike="noStrike" cap="none">
                <a:solidFill>
                  <a:schemeClr val="accent1"/>
                </a:solidFill>
                <a:latin typeface="Arial"/>
                <a:ea typeface="Arial"/>
                <a:cs typeface="Arial"/>
                <a:sym typeface="Arial"/>
              </a:rPr>
              <a:t>GESTION DURABLE ET INTÉGRÉE DES EAUX PLUVIALES :</a:t>
            </a:r>
            <a:endParaRPr/>
          </a:p>
          <a:p>
            <a:pPr marL="0" marR="0" lvl="0" indent="0" algn="ctr" rtl="0">
              <a:lnSpc>
                <a:spcPct val="100000"/>
              </a:lnSpc>
              <a:spcBef>
                <a:spcPts val="0"/>
              </a:spcBef>
              <a:spcAft>
                <a:spcPts val="0"/>
              </a:spcAft>
              <a:buClr>
                <a:schemeClr val="accent1"/>
              </a:buClr>
              <a:buSzPts val="4000"/>
              <a:buFont typeface="Arial"/>
              <a:buNone/>
            </a:pPr>
            <a:r>
              <a:rPr lang="fr-FR" sz="2400" b="1" i="0" u="none" strike="noStrike" cap="none">
                <a:solidFill>
                  <a:schemeClr val="accent1"/>
                </a:solidFill>
                <a:latin typeface="Arial"/>
                <a:ea typeface="Arial"/>
                <a:cs typeface="Arial"/>
                <a:sym typeface="Arial"/>
              </a:rPr>
              <a:t>PHILOSOPHIE ET APPLICATION CONCRÈTE </a:t>
            </a:r>
            <a:endParaRPr sz="1000" b="0" i="0" u="none" strike="noStrike" cap="none">
              <a:solidFill>
                <a:srgbClr val="000000"/>
              </a:solidFill>
              <a:latin typeface="Arial"/>
              <a:ea typeface="Arial"/>
              <a:cs typeface="Arial"/>
              <a:sym typeface="Arial"/>
            </a:endParaRPr>
          </a:p>
        </p:txBody>
      </p:sp>
      <p:sp>
        <p:nvSpPr>
          <p:cNvPr id="64" name="Google Shape;64;p11"/>
          <p:cNvSpPr txBox="1"/>
          <p:nvPr/>
        </p:nvSpPr>
        <p:spPr>
          <a:xfrm>
            <a:off x="0" y="5603631"/>
            <a:ext cx="9144000" cy="42943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1800" b="1" i="0" u="none" strike="noStrike" cap="none">
                <a:solidFill>
                  <a:srgbClr val="262626"/>
                </a:solidFill>
                <a:latin typeface="Arial"/>
                <a:ea typeface="Arial"/>
                <a:cs typeface="Arial"/>
                <a:sym typeface="Arial"/>
              </a:rPr>
              <a:t>Elia DESMOT </a:t>
            </a:r>
            <a:r>
              <a:rPr lang="fr-FR" sz="1600" b="0" i="0" u="none" strike="noStrike" cap="none">
                <a:solidFill>
                  <a:srgbClr val="262626"/>
                </a:solidFill>
                <a:latin typeface="Arial"/>
                <a:ea typeface="Arial"/>
                <a:cs typeface="Arial"/>
                <a:sym typeface="Arial"/>
              </a:rPr>
              <a:t>- Animatrice eaux pluviales - territoire picard</a:t>
            </a:r>
            <a:endParaRPr sz="1600" b="0" i="0" u="none" strike="noStrike" cap="none">
              <a:solidFill>
                <a:srgbClr val="262626"/>
              </a:solidFill>
              <a:latin typeface="Arial"/>
              <a:ea typeface="Arial"/>
              <a:cs typeface="Arial"/>
              <a:sym typeface="Arial"/>
            </a:endParaRPr>
          </a:p>
          <a:p>
            <a:pPr marL="0" marR="0" lvl="0" indent="0" algn="ctr" rtl="0">
              <a:lnSpc>
                <a:spcPct val="100000"/>
              </a:lnSpc>
              <a:spcBef>
                <a:spcPts val="0"/>
              </a:spcBef>
              <a:spcAft>
                <a:spcPts val="0"/>
              </a:spcAft>
              <a:buNone/>
            </a:pPr>
            <a:endParaRPr sz="1600" b="0" i="0" u="none" strike="noStrike" cap="none">
              <a:solidFill>
                <a:srgbClr val="262626"/>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0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r>
              <a:rPr lang="fr-FR" sz="1800" b="0" i="1"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68"/>
          <p:cNvSpPr txBox="1"/>
          <p:nvPr/>
        </p:nvSpPr>
        <p:spPr>
          <a:xfrm>
            <a:off x="939492" y="1286941"/>
            <a:ext cx="7478700" cy="1754700"/>
          </a:xfrm>
          <a:prstGeom prst="rect">
            <a:avLst/>
          </a:prstGeom>
          <a:solidFill>
            <a:schemeClr val="accent6"/>
          </a:solidFill>
          <a:ln>
            <a:noFill/>
          </a:ln>
        </p:spPr>
        <p:txBody>
          <a:bodyPr spcFirstLastPara="1" wrap="square" lIns="91425" tIns="45700" rIns="91425" bIns="45700" anchor="t" anchorCtr="0">
            <a:spAutoFit/>
          </a:bodyPr>
          <a:lstStyle/>
          <a:p>
            <a:pPr algn="ctr"/>
            <a:r>
              <a:rPr lang="fr-FR" sz="3600" b="1">
                <a:solidFill>
                  <a:srgbClr val="FFFFFF"/>
                </a:solidFill>
              </a:rPr>
              <a:t>LES SOLUTIONS FONDÉES SUR LA NATURE OU</a:t>
            </a:r>
            <a:endParaRPr/>
          </a:p>
          <a:p>
            <a:pPr algn="ctr"/>
            <a:r>
              <a:rPr lang="fr-FR" sz="3600" b="1">
                <a:solidFill>
                  <a:srgbClr val="FFFFFF"/>
                </a:solidFill>
              </a:rPr>
              <a:t>TECHNIQUES « VERTES »</a:t>
            </a:r>
            <a:endParaRPr sz="3600" b="1">
              <a:solidFill>
                <a:srgbClr val="FFFFFF"/>
              </a:solidFill>
            </a:endParaRPr>
          </a:p>
        </p:txBody>
      </p:sp>
      <p:pic>
        <p:nvPicPr>
          <p:cNvPr id="575" name="Google Shape;575;p68"/>
          <p:cNvPicPr preferRelativeResize="0"/>
          <p:nvPr/>
        </p:nvPicPr>
        <p:blipFill rotWithShape="1">
          <a:blip r:embed="rId3">
            <a:alphaModFix/>
          </a:blip>
          <a:srcRect r="68102" b="51660"/>
          <a:stretch/>
        </p:blipFill>
        <p:spPr>
          <a:xfrm>
            <a:off x="3391735" y="3300574"/>
            <a:ext cx="2367621" cy="2360875"/>
          </a:xfrm>
          <a:prstGeom prst="rect">
            <a:avLst/>
          </a:prstGeom>
          <a:noFill/>
          <a:ln>
            <a:noFill/>
          </a:ln>
        </p:spPr>
      </p:pic>
    </p:spTree>
    <p:extLst>
      <p:ext uri="{BB962C8B-B14F-4D97-AF65-F5344CB8AC3E}">
        <p14:creationId xmlns:p14="http://schemas.microsoft.com/office/powerpoint/2010/main" val="15547855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1" name="Google Shape;581;p69"/>
          <p:cNvPicPr preferRelativeResize="0"/>
          <p:nvPr/>
        </p:nvPicPr>
        <p:blipFill rotWithShape="1">
          <a:blip r:embed="rId3">
            <a:alphaModFix/>
          </a:blip>
          <a:srcRect/>
          <a:stretch/>
        </p:blipFill>
        <p:spPr>
          <a:xfrm>
            <a:off x="232013" y="695325"/>
            <a:ext cx="8911986" cy="5204398"/>
          </a:xfrm>
          <a:prstGeom prst="rect">
            <a:avLst/>
          </a:prstGeom>
          <a:noFill/>
          <a:ln>
            <a:noFill/>
          </a:ln>
        </p:spPr>
      </p:pic>
      <p:sp>
        <p:nvSpPr>
          <p:cNvPr id="582" name="Google Shape;582;p69"/>
          <p:cNvSpPr/>
          <p:nvPr/>
        </p:nvSpPr>
        <p:spPr>
          <a:xfrm>
            <a:off x="6666455" y="695325"/>
            <a:ext cx="2477543" cy="1890960"/>
          </a:xfrm>
          <a:prstGeom prst="rect">
            <a:avLst/>
          </a:prstGeom>
          <a:solidFill>
            <a:schemeClr val="lt1"/>
          </a:solidFill>
          <a:ln>
            <a:noFill/>
          </a:ln>
        </p:spPr>
        <p:txBody>
          <a:bodyPr spcFirstLastPara="1" wrap="square" lIns="91425" tIns="45700" rIns="91425" bIns="45700" anchor="ctr" anchorCtr="0">
            <a:noAutofit/>
          </a:bodyPr>
          <a:lstStyle/>
          <a:p>
            <a:pPr algn="ctr"/>
            <a:endParaRPr>
              <a:solidFill>
                <a:srgbClr val="FFFFFF"/>
              </a:solidFill>
            </a:endParaRPr>
          </a:p>
        </p:txBody>
      </p:sp>
      <p:sp>
        <p:nvSpPr>
          <p:cNvPr id="5" name="Google Shape;615;p72"/>
          <p:cNvSpPr txBox="1"/>
          <p:nvPr/>
        </p:nvSpPr>
        <p:spPr>
          <a:xfrm>
            <a:off x="1216326" y="28769"/>
            <a:ext cx="7927674" cy="523220"/>
          </a:xfrm>
          <a:prstGeom prst="rect">
            <a:avLst/>
          </a:prstGeom>
          <a:noFill/>
          <a:ln>
            <a:noFill/>
          </a:ln>
        </p:spPr>
        <p:txBody>
          <a:bodyPr spcFirstLastPara="1" wrap="square" lIns="91425" tIns="45700" rIns="91425" bIns="45700" anchor="t" anchorCtr="0">
            <a:spAutoFit/>
          </a:bodyPr>
          <a:lstStyle/>
          <a:p>
            <a:pPr algn="ctr"/>
            <a:r>
              <a:rPr lang="fr-FR" sz="2800" b="1" dirty="0">
                <a:solidFill>
                  <a:srgbClr val="0070C0"/>
                </a:solidFill>
                <a:latin typeface="Calibri" panose="020F0502020204030204" pitchFamily="34" charset="0"/>
                <a:cs typeface="Calibri" panose="020F0502020204030204" pitchFamily="34" charset="0"/>
              </a:rPr>
              <a:t>LA NOUE D’INFILTRATION</a:t>
            </a:r>
            <a:endParaRPr sz="28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98965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8" name="Google Shape;588;p70"/>
          <p:cNvSpPr txBox="1"/>
          <p:nvPr/>
        </p:nvSpPr>
        <p:spPr>
          <a:xfrm>
            <a:off x="175218" y="1092237"/>
            <a:ext cx="4541245" cy="1631175"/>
          </a:xfrm>
          <a:prstGeom prst="rect">
            <a:avLst/>
          </a:prstGeom>
          <a:noFill/>
          <a:ln>
            <a:noFill/>
          </a:ln>
        </p:spPr>
        <p:txBody>
          <a:bodyPr spcFirstLastPara="1" wrap="square" lIns="91425" tIns="45700" rIns="91425" bIns="45700" anchor="t" anchorCtr="0">
            <a:spAutoFit/>
          </a:bodyPr>
          <a:lstStyle/>
          <a:p>
            <a:r>
              <a:rPr lang="fr-FR" sz="2000" b="1" dirty="0">
                <a:solidFill>
                  <a:srgbClr val="70AD47"/>
                </a:solidFill>
              </a:rPr>
              <a:t>Une conception légèrement différente</a:t>
            </a:r>
            <a:endParaRPr dirty="0"/>
          </a:p>
          <a:p>
            <a:endParaRPr sz="2000" b="1" dirty="0">
              <a:solidFill>
                <a:srgbClr val="70AD47"/>
              </a:solidFill>
            </a:endParaRPr>
          </a:p>
          <a:p>
            <a:r>
              <a:rPr lang="fr-FR" sz="2000" b="1" dirty="0">
                <a:solidFill>
                  <a:srgbClr val="70AD47"/>
                </a:solidFill>
              </a:rPr>
              <a:t>L’espace vert plus haut que la voirie….</a:t>
            </a:r>
            <a:endParaRPr dirty="0"/>
          </a:p>
        </p:txBody>
      </p:sp>
      <p:grpSp>
        <p:nvGrpSpPr>
          <p:cNvPr id="589" name="Google Shape;589;p70"/>
          <p:cNvGrpSpPr/>
          <p:nvPr/>
        </p:nvGrpSpPr>
        <p:grpSpPr>
          <a:xfrm>
            <a:off x="485775" y="2955925"/>
            <a:ext cx="4100513" cy="2771775"/>
            <a:chOff x="485775" y="2955925"/>
            <a:chExt cx="4100513" cy="2771775"/>
          </a:xfrm>
        </p:grpSpPr>
        <p:pic>
          <p:nvPicPr>
            <p:cNvPr id="590" name="Google Shape;590;p70"/>
            <p:cNvPicPr preferRelativeResize="0"/>
            <p:nvPr/>
          </p:nvPicPr>
          <p:blipFill rotWithShape="1">
            <a:blip r:embed="rId3">
              <a:alphaModFix/>
            </a:blip>
            <a:srcRect/>
            <a:stretch/>
          </p:blipFill>
          <p:spPr>
            <a:xfrm>
              <a:off x="485775" y="2955925"/>
              <a:ext cx="4100513" cy="2741613"/>
            </a:xfrm>
            <a:prstGeom prst="rect">
              <a:avLst/>
            </a:prstGeom>
            <a:noFill/>
            <a:ln>
              <a:noFill/>
            </a:ln>
          </p:spPr>
        </p:pic>
        <p:sp>
          <p:nvSpPr>
            <p:cNvPr id="591" name="Google Shape;591;p70"/>
            <p:cNvSpPr txBox="1"/>
            <p:nvPr/>
          </p:nvSpPr>
          <p:spPr>
            <a:xfrm rot="-5400000">
              <a:off x="3872911" y="5017733"/>
              <a:ext cx="1112157" cy="307777"/>
            </a:xfrm>
            <a:prstGeom prst="rect">
              <a:avLst/>
            </a:prstGeom>
            <a:noFill/>
            <a:ln>
              <a:noFill/>
            </a:ln>
          </p:spPr>
          <p:txBody>
            <a:bodyPr spcFirstLastPara="1" wrap="square" lIns="91425" tIns="45700" rIns="91425" bIns="45700" anchor="t" anchorCtr="0">
              <a:spAutoFit/>
            </a:bodyPr>
            <a:lstStyle/>
            <a:p>
              <a:r>
                <a:rPr lang="fr-FR">
                  <a:solidFill>
                    <a:srgbClr val="FFFFFF"/>
                  </a:solidFill>
                  <a:latin typeface="Calibri"/>
                  <a:ea typeface="Calibri"/>
                  <a:cs typeface="Calibri"/>
                  <a:sym typeface="Calibri"/>
                </a:rPr>
                <a:t>© ADOPTA</a:t>
              </a:r>
              <a:endParaRPr/>
            </a:p>
          </p:txBody>
        </p:sp>
      </p:grpSp>
      <p:grpSp>
        <p:nvGrpSpPr>
          <p:cNvPr id="592" name="Google Shape;592;p70"/>
          <p:cNvGrpSpPr/>
          <p:nvPr/>
        </p:nvGrpSpPr>
        <p:grpSpPr>
          <a:xfrm>
            <a:off x="4846638" y="871538"/>
            <a:ext cx="3844925" cy="4856162"/>
            <a:chOff x="4846638" y="871538"/>
            <a:chExt cx="3844925" cy="4856162"/>
          </a:xfrm>
        </p:grpSpPr>
        <p:pic>
          <p:nvPicPr>
            <p:cNvPr id="593" name="Google Shape;593;p70"/>
            <p:cNvPicPr preferRelativeResize="0"/>
            <p:nvPr/>
          </p:nvPicPr>
          <p:blipFill rotWithShape="1">
            <a:blip r:embed="rId4">
              <a:alphaModFix/>
            </a:blip>
            <a:srcRect l="17493" t="2071" b="20226"/>
            <a:stretch/>
          </p:blipFill>
          <p:spPr>
            <a:xfrm>
              <a:off x="4846638" y="871538"/>
              <a:ext cx="3844925" cy="4826000"/>
            </a:xfrm>
            <a:prstGeom prst="rect">
              <a:avLst/>
            </a:prstGeom>
            <a:noFill/>
            <a:ln>
              <a:noFill/>
            </a:ln>
          </p:spPr>
        </p:pic>
        <p:sp>
          <p:nvSpPr>
            <p:cNvPr id="594" name="Google Shape;594;p70"/>
            <p:cNvSpPr txBox="1"/>
            <p:nvPr/>
          </p:nvSpPr>
          <p:spPr>
            <a:xfrm rot="-5400000">
              <a:off x="7948258" y="5017733"/>
              <a:ext cx="1112157" cy="307777"/>
            </a:xfrm>
            <a:prstGeom prst="rect">
              <a:avLst/>
            </a:prstGeom>
            <a:noFill/>
            <a:ln>
              <a:noFill/>
            </a:ln>
          </p:spPr>
          <p:txBody>
            <a:bodyPr spcFirstLastPara="1" wrap="square" lIns="91425" tIns="45700" rIns="91425" bIns="45700" anchor="t" anchorCtr="0">
              <a:spAutoFit/>
            </a:bodyPr>
            <a:lstStyle/>
            <a:p>
              <a:r>
                <a:rPr lang="fr-FR">
                  <a:solidFill>
                    <a:srgbClr val="FFFFFF"/>
                  </a:solidFill>
                  <a:latin typeface="Calibri"/>
                  <a:ea typeface="Calibri"/>
                  <a:cs typeface="Calibri"/>
                  <a:sym typeface="Calibri"/>
                </a:rPr>
                <a:t>© ADOPTA</a:t>
              </a:r>
              <a:endParaRPr/>
            </a:p>
          </p:txBody>
        </p:sp>
      </p:grpSp>
      <p:sp>
        <p:nvSpPr>
          <p:cNvPr id="10" name="Google Shape;615;p72"/>
          <p:cNvSpPr txBox="1"/>
          <p:nvPr/>
        </p:nvSpPr>
        <p:spPr>
          <a:xfrm>
            <a:off x="1199072" y="28769"/>
            <a:ext cx="7944927" cy="523220"/>
          </a:xfrm>
          <a:prstGeom prst="rect">
            <a:avLst/>
          </a:prstGeom>
          <a:noFill/>
          <a:ln>
            <a:noFill/>
          </a:ln>
        </p:spPr>
        <p:txBody>
          <a:bodyPr spcFirstLastPara="1" wrap="square" lIns="91425" tIns="45700" rIns="91425" bIns="45700" anchor="t" anchorCtr="0">
            <a:spAutoFit/>
          </a:bodyPr>
          <a:lstStyle/>
          <a:p>
            <a:pPr algn="ctr"/>
            <a:r>
              <a:rPr lang="fr-FR" sz="2800" b="1" dirty="0">
                <a:solidFill>
                  <a:srgbClr val="0070C0"/>
                </a:solidFill>
                <a:latin typeface="Calibri" panose="020F0502020204030204" pitchFamily="34" charset="0"/>
                <a:cs typeface="Calibri" panose="020F0502020204030204" pitchFamily="34" charset="0"/>
              </a:rPr>
              <a:t>LA NOUE D’INFILTRATION</a:t>
            </a:r>
            <a:endParaRPr sz="28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23324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71"/>
          <p:cNvPicPr preferRelativeResize="0"/>
          <p:nvPr/>
        </p:nvPicPr>
        <p:blipFill>
          <a:blip r:embed="rId3">
            <a:alphaModFix/>
          </a:blip>
          <a:stretch>
            <a:fillRect/>
          </a:stretch>
        </p:blipFill>
        <p:spPr>
          <a:xfrm>
            <a:off x="4694600" y="1179525"/>
            <a:ext cx="3564102" cy="4752146"/>
          </a:xfrm>
          <a:prstGeom prst="rect">
            <a:avLst/>
          </a:prstGeom>
          <a:noFill/>
          <a:ln>
            <a:noFill/>
          </a:ln>
        </p:spPr>
      </p:pic>
      <p:sp>
        <p:nvSpPr>
          <p:cNvPr id="601" name="Google Shape;601;p71"/>
          <p:cNvSpPr txBox="1"/>
          <p:nvPr/>
        </p:nvSpPr>
        <p:spPr>
          <a:xfrm>
            <a:off x="405763" y="552000"/>
            <a:ext cx="8596194" cy="708000"/>
          </a:xfrm>
          <a:prstGeom prst="rect">
            <a:avLst/>
          </a:prstGeom>
          <a:noFill/>
          <a:ln>
            <a:noFill/>
          </a:ln>
        </p:spPr>
        <p:txBody>
          <a:bodyPr spcFirstLastPara="1" wrap="square" lIns="91425" tIns="45700" rIns="91425" bIns="45700" anchor="t" anchorCtr="0">
            <a:spAutoFit/>
          </a:bodyPr>
          <a:lstStyle/>
          <a:p>
            <a:r>
              <a:rPr lang="fr-FR" sz="2000" b="1" dirty="0">
                <a:solidFill>
                  <a:srgbClr val="70AD47"/>
                </a:solidFill>
              </a:rPr>
              <a:t>Une conception légèrement différente … </a:t>
            </a:r>
          </a:p>
          <a:p>
            <a:r>
              <a:rPr lang="fr-FR" sz="2000" b="1" dirty="0">
                <a:solidFill>
                  <a:srgbClr val="70AD47"/>
                </a:solidFill>
              </a:rPr>
              <a:t>L’espace vert plus bas que la voirie.</a:t>
            </a:r>
            <a:endParaRPr dirty="0"/>
          </a:p>
        </p:txBody>
      </p:sp>
      <p:grpSp>
        <p:nvGrpSpPr>
          <p:cNvPr id="602" name="Google Shape;602;p71"/>
          <p:cNvGrpSpPr/>
          <p:nvPr/>
        </p:nvGrpSpPr>
        <p:grpSpPr>
          <a:xfrm>
            <a:off x="405771" y="1179525"/>
            <a:ext cx="3351103" cy="2403425"/>
            <a:chOff x="522288" y="682625"/>
            <a:chExt cx="3562350" cy="2670175"/>
          </a:xfrm>
        </p:grpSpPr>
        <p:pic>
          <p:nvPicPr>
            <p:cNvPr id="603" name="Google Shape;603;p71"/>
            <p:cNvPicPr preferRelativeResize="0"/>
            <p:nvPr/>
          </p:nvPicPr>
          <p:blipFill rotWithShape="1">
            <a:blip r:embed="rId4">
              <a:alphaModFix/>
            </a:blip>
            <a:srcRect/>
            <a:stretch/>
          </p:blipFill>
          <p:spPr>
            <a:xfrm>
              <a:off x="522288" y="682625"/>
              <a:ext cx="3562350" cy="2670175"/>
            </a:xfrm>
            <a:prstGeom prst="rect">
              <a:avLst/>
            </a:prstGeom>
            <a:noFill/>
            <a:ln>
              <a:noFill/>
            </a:ln>
          </p:spPr>
        </p:pic>
        <p:sp>
          <p:nvSpPr>
            <p:cNvPr id="604" name="Google Shape;604;p71"/>
            <p:cNvSpPr/>
            <p:nvPr/>
          </p:nvSpPr>
          <p:spPr>
            <a:xfrm>
              <a:off x="522293" y="3076331"/>
              <a:ext cx="2442900" cy="276300"/>
            </a:xfrm>
            <a:prstGeom prst="rect">
              <a:avLst/>
            </a:prstGeom>
            <a:solidFill>
              <a:schemeClr val="dk1">
                <a:alpha val="57647"/>
              </a:schemeClr>
            </a:solidFill>
            <a:ln>
              <a:noFill/>
            </a:ln>
          </p:spPr>
          <p:txBody>
            <a:bodyPr spcFirstLastPara="1" wrap="square" lIns="91425" tIns="45700" rIns="91425" bIns="45700" anchor="t" anchorCtr="0">
              <a:noAutofit/>
            </a:bodyPr>
            <a:lstStyle/>
            <a:p>
              <a:r>
                <a:rPr lang="fr-FR" sz="1200" b="1">
                  <a:solidFill>
                    <a:srgbClr val="FFFFFF"/>
                  </a:solidFill>
                  <a:latin typeface="Calibri"/>
                  <a:ea typeface="Calibri"/>
                  <a:cs typeface="Calibri"/>
                  <a:sym typeface="Calibri"/>
                </a:rPr>
                <a:t>Cité Bruno - DOURGES (62)</a:t>
              </a:r>
              <a:endParaRPr/>
            </a:p>
          </p:txBody>
        </p:sp>
      </p:grpSp>
      <p:sp>
        <p:nvSpPr>
          <p:cNvPr id="605" name="Google Shape;605;p71"/>
          <p:cNvSpPr txBox="1"/>
          <p:nvPr/>
        </p:nvSpPr>
        <p:spPr>
          <a:xfrm rot="-5400000">
            <a:off x="2970020" y="2573258"/>
            <a:ext cx="1111800" cy="307800"/>
          </a:xfrm>
          <a:prstGeom prst="rect">
            <a:avLst/>
          </a:prstGeom>
          <a:noFill/>
          <a:ln>
            <a:noFill/>
          </a:ln>
        </p:spPr>
        <p:txBody>
          <a:bodyPr spcFirstLastPara="1" wrap="square" lIns="91425" tIns="45700" rIns="91425" bIns="45700" anchor="t" anchorCtr="0">
            <a:spAutoFit/>
          </a:bodyPr>
          <a:lstStyle/>
          <a:p>
            <a:r>
              <a:rPr lang="fr-FR">
                <a:solidFill>
                  <a:srgbClr val="FFFFFF"/>
                </a:solidFill>
                <a:latin typeface="Calibri"/>
                <a:ea typeface="Calibri"/>
                <a:cs typeface="Calibri"/>
                <a:sym typeface="Calibri"/>
              </a:rPr>
              <a:t>© ADOPTA</a:t>
            </a:r>
            <a:endParaRPr/>
          </a:p>
        </p:txBody>
      </p:sp>
      <p:sp>
        <p:nvSpPr>
          <p:cNvPr id="606" name="Google Shape;606;p71"/>
          <p:cNvSpPr txBox="1"/>
          <p:nvPr/>
        </p:nvSpPr>
        <p:spPr>
          <a:xfrm rot="-5400000">
            <a:off x="7475313" y="5140988"/>
            <a:ext cx="1112700" cy="307800"/>
          </a:xfrm>
          <a:prstGeom prst="rect">
            <a:avLst/>
          </a:prstGeom>
          <a:noFill/>
          <a:ln>
            <a:noFill/>
          </a:ln>
        </p:spPr>
        <p:txBody>
          <a:bodyPr spcFirstLastPara="1" wrap="square" lIns="91425" tIns="45700" rIns="91425" bIns="45700" anchor="t" anchorCtr="0">
            <a:spAutoFit/>
          </a:bodyPr>
          <a:lstStyle/>
          <a:p>
            <a:r>
              <a:rPr lang="fr-FR">
                <a:solidFill>
                  <a:srgbClr val="FFFFFF"/>
                </a:solidFill>
                <a:latin typeface="Calibri"/>
                <a:ea typeface="Calibri"/>
                <a:cs typeface="Calibri"/>
                <a:sym typeface="Calibri"/>
              </a:rPr>
              <a:t>© ADOPTA</a:t>
            </a:r>
            <a:endParaRPr/>
          </a:p>
        </p:txBody>
      </p:sp>
      <p:pic>
        <p:nvPicPr>
          <p:cNvPr id="607" name="Google Shape;607;p71"/>
          <p:cNvPicPr preferRelativeResize="0"/>
          <p:nvPr/>
        </p:nvPicPr>
        <p:blipFill rotWithShape="1">
          <a:blip r:embed="rId5">
            <a:alphaModFix/>
          </a:blip>
          <a:srcRect r="5678" b="10241"/>
          <a:stretch/>
        </p:blipFill>
        <p:spPr>
          <a:xfrm>
            <a:off x="401238" y="3639975"/>
            <a:ext cx="3360174" cy="2403325"/>
          </a:xfrm>
          <a:prstGeom prst="rect">
            <a:avLst/>
          </a:prstGeom>
          <a:noFill/>
          <a:ln>
            <a:noFill/>
          </a:ln>
        </p:spPr>
      </p:pic>
      <p:sp>
        <p:nvSpPr>
          <p:cNvPr id="608" name="Google Shape;608;p71"/>
          <p:cNvSpPr/>
          <p:nvPr/>
        </p:nvSpPr>
        <p:spPr>
          <a:xfrm>
            <a:off x="435210" y="5725924"/>
            <a:ext cx="1683600" cy="290700"/>
          </a:xfrm>
          <a:prstGeom prst="rect">
            <a:avLst/>
          </a:prstGeom>
          <a:solidFill>
            <a:schemeClr val="dk1">
              <a:alpha val="57650"/>
            </a:schemeClr>
          </a:solidFill>
          <a:ln>
            <a:noFill/>
          </a:ln>
        </p:spPr>
        <p:txBody>
          <a:bodyPr spcFirstLastPara="1" wrap="square" lIns="91425" tIns="45700" rIns="91425" bIns="45700" anchor="t" anchorCtr="0">
            <a:noAutofit/>
          </a:bodyPr>
          <a:lstStyle/>
          <a:p>
            <a:r>
              <a:rPr lang="fr-FR" sz="1200" b="1">
                <a:solidFill>
                  <a:srgbClr val="FFFFFF"/>
                </a:solidFill>
                <a:latin typeface="Calibri"/>
                <a:ea typeface="Calibri"/>
                <a:cs typeface="Calibri"/>
                <a:sym typeface="Calibri"/>
              </a:rPr>
              <a:t>BRUNEHAMEL (02)</a:t>
            </a:r>
            <a:endParaRPr/>
          </a:p>
        </p:txBody>
      </p:sp>
      <p:sp>
        <p:nvSpPr>
          <p:cNvPr id="609" name="Google Shape;609;p71"/>
          <p:cNvSpPr txBox="1"/>
          <p:nvPr/>
        </p:nvSpPr>
        <p:spPr>
          <a:xfrm rot="-5400000">
            <a:off x="2969563" y="5304788"/>
            <a:ext cx="1112700" cy="307800"/>
          </a:xfrm>
          <a:prstGeom prst="rect">
            <a:avLst/>
          </a:prstGeom>
          <a:noFill/>
          <a:ln>
            <a:noFill/>
          </a:ln>
        </p:spPr>
        <p:txBody>
          <a:bodyPr spcFirstLastPara="1" wrap="square" lIns="91425" tIns="45700" rIns="91425" bIns="45700" anchor="t" anchorCtr="0">
            <a:spAutoFit/>
          </a:bodyPr>
          <a:lstStyle/>
          <a:p>
            <a:r>
              <a:rPr lang="fr-FR">
                <a:solidFill>
                  <a:srgbClr val="FFFFFF"/>
                </a:solidFill>
                <a:latin typeface="Calibri"/>
                <a:ea typeface="Calibri"/>
                <a:cs typeface="Calibri"/>
                <a:sym typeface="Calibri"/>
              </a:rPr>
              <a:t>© ADOPTA</a:t>
            </a:r>
            <a:endParaRPr/>
          </a:p>
        </p:txBody>
      </p:sp>
      <p:sp>
        <p:nvSpPr>
          <p:cNvPr id="610" name="Google Shape;610;p71"/>
          <p:cNvSpPr/>
          <p:nvPr/>
        </p:nvSpPr>
        <p:spPr>
          <a:xfrm>
            <a:off x="4670589" y="5602550"/>
            <a:ext cx="2298000" cy="248700"/>
          </a:xfrm>
          <a:prstGeom prst="rect">
            <a:avLst/>
          </a:prstGeom>
          <a:solidFill>
            <a:schemeClr val="dk1">
              <a:alpha val="57650"/>
            </a:schemeClr>
          </a:solidFill>
          <a:ln>
            <a:noFill/>
          </a:ln>
        </p:spPr>
        <p:txBody>
          <a:bodyPr spcFirstLastPara="1" wrap="square" lIns="91425" tIns="45700" rIns="91425" bIns="45700" anchor="t" anchorCtr="0">
            <a:noAutofit/>
          </a:bodyPr>
          <a:lstStyle/>
          <a:p>
            <a:r>
              <a:rPr lang="fr-FR" sz="1200" b="1">
                <a:solidFill>
                  <a:srgbClr val="FFFFFF"/>
                </a:solidFill>
                <a:latin typeface="Calibri"/>
                <a:ea typeface="Calibri"/>
                <a:cs typeface="Calibri"/>
                <a:sym typeface="Calibri"/>
              </a:rPr>
              <a:t>Arkeos - DOUAI (59)</a:t>
            </a:r>
            <a:endParaRPr/>
          </a:p>
        </p:txBody>
      </p:sp>
      <p:sp>
        <p:nvSpPr>
          <p:cNvPr id="14" name="Google Shape;615;p72"/>
          <p:cNvSpPr txBox="1"/>
          <p:nvPr/>
        </p:nvSpPr>
        <p:spPr>
          <a:xfrm>
            <a:off x="1207698" y="28769"/>
            <a:ext cx="7936301" cy="523220"/>
          </a:xfrm>
          <a:prstGeom prst="rect">
            <a:avLst/>
          </a:prstGeom>
          <a:noFill/>
          <a:ln>
            <a:noFill/>
          </a:ln>
        </p:spPr>
        <p:txBody>
          <a:bodyPr spcFirstLastPara="1" wrap="square" lIns="91425" tIns="45700" rIns="91425" bIns="45700" anchor="t" anchorCtr="0">
            <a:spAutoFit/>
          </a:bodyPr>
          <a:lstStyle/>
          <a:p>
            <a:pPr algn="ctr"/>
            <a:r>
              <a:rPr lang="fr-FR" sz="2800" b="1" dirty="0">
                <a:solidFill>
                  <a:srgbClr val="0070C0"/>
                </a:solidFill>
                <a:latin typeface="Calibri" panose="020F0502020204030204" pitchFamily="34" charset="0"/>
                <a:cs typeface="Calibri" panose="020F0502020204030204" pitchFamily="34" charset="0"/>
              </a:rPr>
              <a:t>LA NOUE D’INFILTRATION</a:t>
            </a:r>
            <a:endParaRPr sz="28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41354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72"/>
          <p:cNvSpPr txBox="1"/>
          <p:nvPr/>
        </p:nvSpPr>
        <p:spPr>
          <a:xfrm>
            <a:off x="1418988" y="28769"/>
            <a:ext cx="7725011" cy="523220"/>
          </a:xfrm>
          <a:prstGeom prst="rect">
            <a:avLst/>
          </a:prstGeom>
          <a:noFill/>
          <a:ln>
            <a:noFill/>
          </a:ln>
        </p:spPr>
        <p:txBody>
          <a:bodyPr spcFirstLastPara="1" wrap="square" lIns="91425" tIns="45700" rIns="91425" bIns="45700" anchor="t" anchorCtr="0">
            <a:spAutoFit/>
          </a:bodyPr>
          <a:lstStyle/>
          <a:p>
            <a:pPr algn="ctr"/>
            <a:r>
              <a:rPr lang="fr-FR" sz="2800" b="1" dirty="0">
                <a:solidFill>
                  <a:srgbClr val="0070C0"/>
                </a:solidFill>
                <a:latin typeface="Calibri" panose="020F0502020204030204" pitchFamily="34" charset="0"/>
                <a:cs typeface="Calibri" panose="020F0502020204030204" pitchFamily="34" charset="0"/>
              </a:rPr>
              <a:t>LA NOUE D’INFILTRATION</a:t>
            </a:r>
            <a:endParaRPr sz="2800" b="1" dirty="0">
              <a:solidFill>
                <a:srgbClr val="0070C0"/>
              </a:solidFill>
              <a:latin typeface="Calibri" panose="020F0502020204030204" pitchFamily="34" charset="0"/>
              <a:cs typeface="Calibri" panose="020F0502020204030204" pitchFamily="34" charset="0"/>
            </a:endParaRPr>
          </a:p>
        </p:txBody>
      </p:sp>
      <p:grpSp>
        <p:nvGrpSpPr>
          <p:cNvPr id="616" name="Google Shape;616;p72"/>
          <p:cNvGrpSpPr/>
          <p:nvPr/>
        </p:nvGrpSpPr>
        <p:grpSpPr>
          <a:xfrm>
            <a:off x="274638" y="904875"/>
            <a:ext cx="3594100" cy="4767263"/>
            <a:chOff x="274638" y="904875"/>
            <a:chExt cx="3594826" cy="4767263"/>
          </a:xfrm>
        </p:grpSpPr>
        <p:grpSp>
          <p:nvGrpSpPr>
            <p:cNvPr id="617" name="Google Shape;617;p72"/>
            <p:cNvGrpSpPr/>
            <p:nvPr/>
          </p:nvGrpSpPr>
          <p:grpSpPr>
            <a:xfrm>
              <a:off x="274638" y="904875"/>
              <a:ext cx="3568700" cy="4757738"/>
              <a:chOff x="274638" y="904875"/>
              <a:chExt cx="3568700" cy="4757738"/>
            </a:xfrm>
          </p:grpSpPr>
          <p:pic>
            <p:nvPicPr>
              <p:cNvPr id="618" name="Google Shape;618;p72"/>
              <p:cNvPicPr preferRelativeResize="0"/>
              <p:nvPr/>
            </p:nvPicPr>
            <p:blipFill rotWithShape="1">
              <a:blip r:embed="rId3">
                <a:alphaModFix/>
              </a:blip>
              <a:srcRect/>
              <a:stretch/>
            </p:blipFill>
            <p:spPr>
              <a:xfrm>
                <a:off x="274638" y="904875"/>
                <a:ext cx="3568700" cy="4757738"/>
              </a:xfrm>
              <a:prstGeom prst="rect">
                <a:avLst/>
              </a:prstGeom>
              <a:noFill/>
              <a:ln>
                <a:noFill/>
              </a:ln>
            </p:spPr>
          </p:pic>
          <p:sp>
            <p:nvSpPr>
              <p:cNvPr id="619" name="Google Shape;619;p72"/>
              <p:cNvSpPr txBox="1"/>
              <p:nvPr/>
            </p:nvSpPr>
            <p:spPr>
              <a:xfrm>
                <a:off x="274638" y="5377602"/>
                <a:ext cx="2160587" cy="277813"/>
              </a:xfrm>
              <a:prstGeom prst="rect">
                <a:avLst/>
              </a:prstGeom>
              <a:solidFill>
                <a:schemeClr val="dk1">
                  <a:alpha val="57647"/>
                </a:schemeClr>
              </a:solidFill>
              <a:ln>
                <a:noFill/>
              </a:ln>
            </p:spPr>
            <p:txBody>
              <a:bodyPr spcFirstLastPara="1" wrap="square" lIns="91425" tIns="45700" rIns="91425" bIns="45700" anchor="t" anchorCtr="0">
                <a:spAutoFit/>
              </a:bodyPr>
              <a:lstStyle/>
              <a:p>
                <a:r>
                  <a:rPr lang="fr-FR" sz="1200" b="1">
                    <a:solidFill>
                      <a:srgbClr val="FFFFFF"/>
                    </a:solidFill>
                    <a:latin typeface="Calibri"/>
                    <a:ea typeface="Calibri"/>
                    <a:cs typeface="Calibri"/>
                    <a:sym typeface="Calibri"/>
                  </a:rPr>
                  <a:t>Douaisis Agglo – DOUAI (59)</a:t>
                </a:r>
                <a:endParaRPr/>
              </a:p>
            </p:txBody>
          </p:sp>
        </p:grpSp>
        <p:sp>
          <p:nvSpPr>
            <p:cNvPr id="620" name="Google Shape;620;p72"/>
            <p:cNvSpPr txBox="1"/>
            <p:nvPr/>
          </p:nvSpPr>
          <p:spPr>
            <a:xfrm rot="-5400000">
              <a:off x="3159497" y="4962171"/>
              <a:ext cx="1112157" cy="307777"/>
            </a:xfrm>
            <a:prstGeom prst="rect">
              <a:avLst/>
            </a:prstGeom>
            <a:noFill/>
            <a:ln>
              <a:noFill/>
            </a:ln>
          </p:spPr>
          <p:txBody>
            <a:bodyPr spcFirstLastPara="1" wrap="square" lIns="91425" tIns="45700" rIns="91425" bIns="45700" anchor="t" anchorCtr="0">
              <a:spAutoFit/>
            </a:bodyPr>
            <a:lstStyle/>
            <a:p>
              <a:r>
                <a:rPr lang="fr-FR">
                  <a:solidFill>
                    <a:srgbClr val="FFFFFF"/>
                  </a:solidFill>
                  <a:latin typeface="Calibri"/>
                  <a:ea typeface="Calibri"/>
                  <a:cs typeface="Calibri"/>
                  <a:sym typeface="Calibri"/>
                </a:rPr>
                <a:t>© ADOPTA</a:t>
              </a:r>
              <a:endParaRPr/>
            </a:p>
          </p:txBody>
        </p:sp>
      </p:grpSp>
      <p:grpSp>
        <p:nvGrpSpPr>
          <p:cNvPr id="621" name="Google Shape;621;p72"/>
          <p:cNvGrpSpPr/>
          <p:nvPr/>
        </p:nvGrpSpPr>
        <p:grpSpPr>
          <a:xfrm>
            <a:off x="4090988" y="2398713"/>
            <a:ext cx="4897437" cy="3328987"/>
            <a:chOff x="4090988" y="2398713"/>
            <a:chExt cx="4897437" cy="3328986"/>
          </a:xfrm>
        </p:grpSpPr>
        <p:grpSp>
          <p:nvGrpSpPr>
            <p:cNvPr id="622" name="Google Shape;622;p72"/>
            <p:cNvGrpSpPr/>
            <p:nvPr/>
          </p:nvGrpSpPr>
          <p:grpSpPr>
            <a:xfrm>
              <a:off x="4090988" y="2398713"/>
              <a:ext cx="4897437" cy="3273425"/>
              <a:chOff x="4090988" y="2398713"/>
              <a:chExt cx="4897437" cy="3273234"/>
            </a:xfrm>
          </p:grpSpPr>
          <p:pic>
            <p:nvPicPr>
              <p:cNvPr id="623" name="Google Shape;623;p72"/>
              <p:cNvPicPr preferRelativeResize="0"/>
              <p:nvPr/>
            </p:nvPicPr>
            <p:blipFill rotWithShape="1">
              <a:blip r:embed="rId4">
                <a:alphaModFix/>
              </a:blip>
              <a:srcRect/>
              <a:stretch/>
            </p:blipFill>
            <p:spPr>
              <a:xfrm>
                <a:off x="4090988" y="2398713"/>
                <a:ext cx="4897437" cy="3263900"/>
              </a:xfrm>
              <a:prstGeom prst="rect">
                <a:avLst/>
              </a:prstGeom>
              <a:noFill/>
              <a:ln>
                <a:noFill/>
              </a:ln>
            </p:spPr>
          </p:pic>
          <p:sp>
            <p:nvSpPr>
              <p:cNvPr id="624" name="Google Shape;624;p72"/>
              <p:cNvSpPr txBox="1"/>
              <p:nvPr/>
            </p:nvSpPr>
            <p:spPr>
              <a:xfrm>
                <a:off x="4090988" y="5395722"/>
                <a:ext cx="3155710" cy="276225"/>
              </a:xfrm>
              <a:prstGeom prst="rect">
                <a:avLst/>
              </a:prstGeom>
              <a:solidFill>
                <a:schemeClr val="dk1">
                  <a:alpha val="57647"/>
                </a:schemeClr>
              </a:solidFill>
              <a:ln>
                <a:noFill/>
              </a:ln>
            </p:spPr>
            <p:txBody>
              <a:bodyPr spcFirstLastPara="1" wrap="square" lIns="91425" tIns="45700" rIns="91425" bIns="45700" anchor="t" anchorCtr="0">
                <a:spAutoFit/>
              </a:bodyPr>
              <a:lstStyle/>
              <a:p>
                <a:r>
                  <a:rPr lang="fr-FR" sz="1200" b="1">
                    <a:solidFill>
                      <a:srgbClr val="FFFFFF"/>
                    </a:solidFill>
                    <a:latin typeface="Calibri"/>
                    <a:ea typeface="Calibri"/>
                    <a:cs typeface="Calibri"/>
                    <a:sym typeface="Calibri"/>
                  </a:rPr>
                  <a:t>Centre commercial - NOYELLES-GODAULT (62)</a:t>
                </a:r>
                <a:endParaRPr/>
              </a:p>
            </p:txBody>
          </p:sp>
        </p:grpSp>
        <p:sp>
          <p:nvSpPr>
            <p:cNvPr id="625" name="Google Shape;625;p72"/>
            <p:cNvSpPr txBox="1"/>
            <p:nvPr/>
          </p:nvSpPr>
          <p:spPr>
            <a:xfrm rot="-5400000">
              <a:off x="8278458" y="5017732"/>
              <a:ext cx="1112157" cy="307777"/>
            </a:xfrm>
            <a:prstGeom prst="rect">
              <a:avLst/>
            </a:prstGeom>
            <a:noFill/>
            <a:ln>
              <a:noFill/>
            </a:ln>
          </p:spPr>
          <p:txBody>
            <a:bodyPr spcFirstLastPara="1" wrap="square" lIns="91425" tIns="45700" rIns="91425" bIns="45700" anchor="t" anchorCtr="0">
              <a:spAutoFit/>
            </a:bodyPr>
            <a:lstStyle/>
            <a:p>
              <a:r>
                <a:rPr lang="fr-FR">
                  <a:solidFill>
                    <a:srgbClr val="FFFFFF"/>
                  </a:solidFill>
                  <a:latin typeface="Calibri"/>
                  <a:ea typeface="Calibri"/>
                  <a:cs typeface="Calibri"/>
                  <a:sym typeface="Calibri"/>
                </a:rPr>
                <a:t>© ADOPTA</a:t>
              </a:r>
              <a:endParaRPr/>
            </a:p>
          </p:txBody>
        </p:sp>
      </p:grpSp>
      <p:sp>
        <p:nvSpPr>
          <p:cNvPr id="626" name="Google Shape;626;p72"/>
          <p:cNvSpPr txBox="1"/>
          <p:nvPr/>
        </p:nvSpPr>
        <p:spPr>
          <a:xfrm>
            <a:off x="4586288" y="898525"/>
            <a:ext cx="4100512" cy="708025"/>
          </a:xfrm>
          <a:prstGeom prst="rect">
            <a:avLst/>
          </a:prstGeom>
          <a:noFill/>
          <a:ln>
            <a:noFill/>
          </a:ln>
        </p:spPr>
        <p:txBody>
          <a:bodyPr spcFirstLastPara="1" wrap="square" lIns="91425" tIns="45700" rIns="91425" bIns="45700" anchor="t" anchorCtr="0">
            <a:spAutoFit/>
          </a:bodyPr>
          <a:lstStyle/>
          <a:p>
            <a:pPr algn="ctr"/>
            <a:r>
              <a:rPr lang="fr-FR" sz="2000" b="1">
                <a:solidFill>
                  <a:srgbClr val="70AD47"/>
                </a:solidFill>
              </a:rPr>
              <a:t>NOUES AVEC TRANCHÉE D’INFILTRATION</a:t>
            </a:r>
            <a:endParaRPr sz="2000" b="1">
              <a:solidFill>
                <a:srgbClr val="70AD47"/>
              </a:solidFill>
            </a:endParaRPr>
          </a:p>
        </p:txBody>
      </p:sp>
    </p:spTree>
    <p:extLst>
      <p:ext uri="{BB962C8B-B14F-4D97-AF65-F5344CB8AC3E}">
        <p14:creationId xmlns:p14="http://schemas.microsoft.com/office/powerpoint/2010/main" val="20631489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689" name="Google Shape;689;p76"/>
          <p:cNvPicPr preferRelativeResize="0"/>
          <p:nvPr/>
        </p:nvPicPr>
        <p:blipFill rotWithShape="1">
          <a:blip r:embed="rId3">
            <a:alphaModFix/>
          </a:blip>
          <a:srcRect t="1075" b="2097"/>
          <a:stretch/>
        </p:blipFill>
        <p:spPr>
          <a:xfrm>
            <a:off x="149225" y="1420813"/>
            <a:ext cx="8899525" cy="4584700"/>
          </a:xfrm>
          <a:prstGeom prst="rect">
            <a:avLst/>
          </a:prstGeom>
          <a:noFill/>
          <a:ln>
            <a:noFill/>
          </a:ln>
        </p:spPr>
      </p:pic>
      <p:sp>
        <p:nvSpPr>
          <p:cNvPr id="4" name="Google Shape;695;p77"/>
          <p:cNvSpPr txBox="1"/>
          <p:nvPr/>
        </p:nvSpPr>
        <p:spPr>
          <a:xfrm>
            <a:off x="1418988" y="28769"/>
            <a:ext cx="7725011" cy="523220"/>
          </a:xfrm>
          <a:prstGeom prst="rect">
            <a:avLst/>
          </a:prstGeom>
          <a:noFill/>
          <a:ln>
            <a:noFill/>
          </a:ln>
        </p:spPr>
        <p:txBody>
          <a:bodyPr spcFirstLastPara="1" wrap="square" lIns="91425" tIns="45700" rIns="91425" bIns="45700" anchor="t" anchorCtr="0">
            <a:spAutoFit/>
          </a:bodyPr>
          <a:lstStyle/>
          <a:p>
            <a:pPr algn="ctr"/>
            <a:r>
              <a:rPr lang="fr-FR" sz="2800" b="1" dirty="0">
                <a:solidFill>
                  <a:srgbClr val="0070C0"/>
                </a:solidFill>
                <a:latin typeface="Calibri" panose="020F0502020204030204" pitchFamily="34" charset="0"/>
                <a:cs typeface="Calibri" panose="020F0502020204030204" pitchFamily="34" charset="0"/>
              </a:rPr>
              <a:t>LA TOITURE VÉGÉTALISÉE</a:t>
            </a:r>
            <a:endParaRPr sz="28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79896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694" name="Google Shape;694;p77"/>
          <p:cNvPicPr preferRelativeResize="0"/>
          <p:nvPr/>
        </p:nvPicPr>
        <p:blipFill rotWithShape="1">
          <a:blip r:embed="rId3">
            <a:alphaModFix/>
          </a:blip>
          <a:srcRect t="9317" b="9309"/>
          <a:stretch/>
        </p:blipFill>
        <p:spPr>
          <a:xfrm>
            <a:off x="4657950" y="3398350"/>
            <a:ext cx="4227350" cy="2578599"/>
          </a:xfrm>
          <a:prstGeom prst="rect">
            <a:avLst/>
          </a:prstGeom>
          <a:noFill/>
          <a:ln>
            <a:noFill/>
          </a:ln>
        </p:spPr>
      </p:pic>
      <p:sp>
        <p:nvSpPr>
          <p:cNvPr id="695" name="Google Shape;695;p77"/>
          <p:cNvSpPr txBox="1"/>
          <p:nvPr/>
        </p:nvSpPr>
        <p:spPr>
          <a:xfrm>
            <a:off x="1418988" y="28769"/>
            <a:ext cx="7725011" cy="523220"/>
          </a:xfrm>
          <a:prstGeom prst="rect">
            <a:avLst/>
          </a:prstGeom>
          <a:noFill/>
          <a:ln>
            <a:noFill/>
          </a:ln>
        </p:spPr>
        <p:txBody>
          <a:bodyPr spcFirstLastPara="1" wrap="square" lIns="91425" tIns="45700" rIns="91425" bIns="45700" anchor="t" anchorCtr="0">
            <a:spAutoFit/>
          </a:bodyPr>
          <a:lstStyle/>
          <a:p>
            <a:pPr algn="ctr"/>
            <a:r>
              <a:rPr lang="fr-FR" sz="2800" b="1" dirty="0">
                <a:solidFill>
                  <a:srgbClr val="0070C0"/>
                </a:solidFill>
                <a:latin typeface="Calibri" panose="020F0502020204030204" pitchFamily="34" charset="0"/>
                <a:cs typeface="Calibri" panose="020F0502020204030204" pitchFamily="34" charset="0"/>
              </a:rPr>
              <a:t>LA TOITURE VÉGÉTALISÉE</a:t>
            </a:r>
            <a:endParaRPr sz="2800" b="1" dirty="0">
              <a:solidFill>
                <a:srgbClr val="0070C0"/>
              </a:solidFill>
              <a:latin typeface="Calibri" panose="020F0502020204030204" pitchFamily="34" charset="0"/>
              <a:cs typeface="Calibri" panose="020F0502020204030204" pitchFamily="34" charset="0"/>
            </a:endParaRPr>
          </a:p>
        </p:txBody>
      </p:sp>
      <p:sp>
        <p:nvSpPr>
          <p:cNvPr id="696" name="Google Shape;696;p77"/>
          <p:cNvSpPr txBox="1"/>
          <p:nvPr/>
        </p:nvSpPr>
        <p:spPr>
          <a:xfrm>
            <a:off x="7369494" y="742721"/>
            <a:ext cx="1624647" cy="461984"/>
          </a:xfrm>
          <a:prstGeom prst="rect">
            <a:avLst/>
          </a:prstGeom>
          <a:noFill/>
          <a:ln>
            <a:noFill/>
          </a:ln>
        </p:spPr>
        <p:txBody>
          <a:bodyPr spcFirstLastPara="1" wrap="square" lIns="91425" tIns="45700" rIns="91425" bIns="45700" anchor="t" anchorCtr="0">
            <a:spAutoFit/>
          </a:bodyPr>
          <a:lstStyle/>
          <a:p>
            <a:pPr algn="ctr"/>
            <a:r>
              <a:rPr lang="fr-FR" sz="2400" b="1">
                <a:solidFill>
                  <a:srgbClr val="FFFFFF"/>
                </a:solidFill>
                <a:latin typeface="Calibri"/>
                <a:ea typeface="Calibri"/>
                <a:cs typeface="Calibri"/>
                <a:sym typeface="Calibri"/>
              </a:rPr>
              <a:t>FT n°3</a:t>
            </a:r>
            <a:endParaRPr/>
          </a:p>
        </p:txBody>
      </p:sp>
      <p:pic>
        <p:nvPicPr>
          <p:cNvPr id="697" name="Google Shape;697;p77"/>
          <p:cNvPicPr preferRelativeResize="0"/>
          <p:nvPr/>
        </p:nvPicPr>
        <p:blipFill rotWithShape="1">
          <a:blip r:embed="rId4">
            <a:alphaModFix/>
          </a:blip>
          <a:srcRect t="11829"/>
          <a:stretch/>
        </p:blipFill>
        <p:spPr>
          <a:xfrm>
            <a:off x="217488" y="691357"/>
            <a:ext cx="3870325" cy="2559050"/>
          </a:xfrm>
          <a:prstGeom prst="rect">
            <a:avLst/>
          </a:prstGeom>
          <a:noFill/>
          <a:ln>
            <a:noFill/>
          </a:ln>
        </p:spPr>
      </p:pic>
      <p:pic>
        <p:nvPicPr>
          <p:cNvPr id="698" name="Google Shape;698;p77" descr="S:\photos\Arkeos\IMG_0649.JPG"/>
          <p:cNvPicPr preferRelativeResize="0"/>
          <p:nvPr/>
        </p:nvPicPr>
        <p:blipFill rotWithShape="1">
          <a:blip r:embed="rId5">
            <a:alphaModFix/>
          </a:blip>
          <a:srcRect/>
          <a:stretch/>
        </p:blipFill>
        <p:spPr>
          <a:xfrm>
            <a:off x="217487" y="3398356"/>
            <a:ext cx="3870325" cy="2578582"/>
          </a:xfrm>
          <a:prstGeom prst="rect">
            <a:avLst/>
          </a:prstGeom>
          <a:noFill/>
          <a:ln>
            <a:noFill/>
          </a:ln>
        </p:spPr>
      </p:pic>
      <p:sp>
        <p:nvSpPr>
          <p:cNvPr id="699" name="Google Shape;699;p77"/>
          <p:cNvSpPr txBox="1"/>
          <p:nvPr/>
        </p:nvSpPr>
        <p:spPr>
          <a:xfrm rot="-5400000">
            <a:off x="7974075" y="5134506"/>
            <a:ext cx="1429555" cy="307808"/>
          </a:xfrm>
          <a:prstGeom prst="rect">
            <a:avLst/>
          </a:prstGeom>
          <a:noFill/>
          <a:ln>
            <a:noFill/>
          </a:ln>
        </p:spPr>
        <p:txBody>
          <a:bodyPr spcFirstLastPara="1" wrap="square" lIns="91425" tIns="45700" rIns="91425" bIns="45700" anchor="t" anchorCtr="0">
            <a:spAutoFit/>
          </a:bodyPr>
          <a:lstStyle/>
          <a:p>
            <a:r>
              <a:rPr lang="fr-FR">
                <a:solidFill>
                  <a:srgbClr val="FFFFFF"/>
                </a:solidFill>
                <a:latin typeface="Calibri"/>
                <a:ea typeface="Calibri"/>
                <a:cs typeface="Calibri"/>
                <a:sym typeface="Calibri"/>
              </a:rPr>
              <a:t>© MEL</a:t>
            </a:r>
            <a:endParaRPr/>
          </a:p>
        </p:txBody>
      </p:sp>
      <p:grpSp>
        <p:nvGrpSpPr>
          <p:cNvPr id="700" name="Google Shape;700;p77"/>
          <p:cNvGrpSpPr/>
          <p:nvPr/>
        </p:nvGrpSpPr>
        <p:grpSpPr>
          <a:xfrm>
            <a:off x="4658143" y="691358"/>
            <a:ext cx="4227512" cy="2559049"/>
            <a:chOff x="4461139" y="735014"/>
            <a:chExt cx="4397974" cy="2536220"/>
          </a:xfrm>
        </p:grpSpPr>
        <p:pic>
          <p:nvPicPr>
            <p:cNvPr id="701" name="Google Shape;701;p77" descr="Z:\B- Marketing\1- TV\PHOTOS\SOLUTIONS\Biodiversité\Campus Eiffage Velizy 78\OASISsiegeEIFFAGE.JPG"/>
            <p:cNvPicPr preferRelativeResize="0"/>
            <p:nvPr/>
          </p:nvPicPr>
          <p:blipFill rotWithShape="1">
            <a:blip r:embed="rId6">
              <a:alphaModFix/>
            </a:blip>
            <a:srcRect t="8182" r="7114" b="20172"/>
            <a:stretch/>
          </p:blipFill>
          <p:spPr>
            <a:xfrm>
              <a:off x="4461139" y="735014"/>
              <a:ext cx="4384098" cy="2536220"/>
            </a:xfrm>
            <a:prstGeom prst="rect">
              <a:avLst/>
            </a:prstGeom>
            <a:noFill/>
            <a:ln>
              <a:noFill/>
            </a:ln>
          </p:spPr>
        </p:pic>
        <p:sp>
          <p:nvSpPr>
            <p:cNvPr id="702" name="Google Shape;702;p77"/>
            <p:cNvSpPr txBox="1"/>
            <p:nvPr/>
          </p:nvSpPr>
          <p:spPr>
            <a:xfrm rot="-5400000">
              <a:off x="7990447" y="2402568"/>
              <a:ext cx="1429555" cy="307777"/>
            </a:xfrm>
            <a:prstGeom prst="rect">
              <a:avLst/>
            </a:prstGeom>
            <a:noFill/>
            <a:ln>
              <a:noFill/>
            </a:ln>
          </p:spPr>
          <p:txBody>
            <a:bodyPr spcFirstLastPara="1" wrap="square" lIns="91425" tIns="45700" rIns="91425" bIns="45700" anchor="t" anchorCtr="0">
              <a:spAutoFit/>
            </a:bodyPr>
            <a:lstStyle/>
            <a:p>
              <a:r>
                <a:rPr lang="fr-FR">
                  <a:solidFill>
                    <a:srgbClr val="FFFFFF"/>
                  </a:solidFill>
                  <a:latin typeface="Calibri"/>
                  <a:ea typeface="Calibri"/>
                  <a:cs typeface="Calibri"/>
                  <a:sym typeface="Calibri"/>
                </a:rPr>
                <a:t>© LE PRIEURÉ</a:t>
              </a:r>
              <a:endParaRPr/>
            </a:p>
          </p:txBody>
        </p:sp>
      </p:grpSp>
      <p:sp>
        <p:nvSpPr>
          <p:cNvPr id="703" name="Google Shape;703;p77"/>
          <p:cNvSpPr txBox="1"/>
          <p:nvPr/>
        </p:nvSpPr>
        <p:spPr>
          <a:xfrm rot="-5400000">
            <a:off x="3245828" y="5113583"/>
            <a:ext cx="1418932" cy="307777"/>
          </a:xfrm>
          <a:prstGeom prst="rect">
            <a:avLst/>
          </a:prstGeom>
          <a:noFill/>
          <a:ln>
            <a:noFill/>
          </a:ln>
        </p:spPr>
        <p:txBody>
          <a:bodyPr spcFirstLastPara="1" wrap="square" lIns="91425" tIns="45700" rIns="91425" bIns="45700" anchor="t" anchorCtr="0">
            <a:spAutoFit/>
          </a:bodyPr>
          <a:lstStyle/>
          <a:p>
            <a:r>
              <a:rPr lang="fr-FR">
                <a:solidFill>
                  <a:srgbClr val="FFFFFF"/>
                </a:solidFill>
                <a:latin typeface="Calibri"/>
                <a:ea typeface="Calibri"/>
                <a:cs typeface="Calibri"/>
                <a:sym typeface="Calibri"/>
              </a:rPr>
              <a:t>© ADOPTA</a:t>
            </a:r>
            <a:endParaRPr>
              <a:solidFill>
                <a:srgbClr val="FFFFFF"/>
              </a:solidFill>
              <a:latin typeface="Calibri"/>
              <a:ea typeface="Calibri"/>
              <a:cs typeface="Calibri"/>
              <a:sym typeface="Calibri"/>
            </a:endParaRPr>
          </a:p>
        </p:txBody>
      </p:sp>
      <p:sp>
        <p:nvSpPr>
          <p:cNvPr id="704" name="Google Shape;704;p77"/>
          <p:cNvSpPr txBox="1"/>
          <p:nvPr/>
        </p:nvSpPr>
        <p:spPr>
          <a:xfrm rot="-5400000">
            <a:off x="3231128" y="2401108"/>
            <a:ext cx="1418932" cy="307777"/>
          </a:xfrm>
          <a:prstGeom prst="rect">
            <a:avLst/>
          </a:prstGeom>
          <a:noFill/>
          <a:ln>
            <a:noFill/>
          </a:ln>
        </p:spPr>
        <p:txBody>
          <a:bodyPr spcFirstLastPara="1" wrap="square" lIns="91425" tIns="45700" rIns="91425" bIns="45700" anchor="t" anchorCtr="0">
            <a:spAutoFit/>
          </a:bodyPr>
          <a:lstStyle/>
          <a:p>
            <a:r>
              <a:rPr lang="fr-FR">
                <a:solidFill>
                  <a:srgbClr val="FFFFFF"/>
                </a:solidFill>
                <a:latin typeface="Calibri"/>
                <a:ea typeface="Calibri"/>
                <a:cs typeface="Calibri"/>
                <a:sym typeface="Calibri"/>
              </a:rPr>
              <a:t>© AEAP</a:t>
            </a:r>
            <a:endParaRPr>
              <a:solidFill>
                <a:srgbClr val="FFFFFF"/>
              </a:solidFill>
              <a:latin typeface="Calibri"/>
              <a:ea typeface="Calibri"/>
              <a:cs typeface="Calibri"/>
              <a:sym typeface="Calibri"/>
            </a:endParaRPr>
          </a:p>
        </p:txBody>
      </p:sp>
      <p:sp>
        <p:nvSpPr>
          <p:cNvPr id="705" name="Google Shape;705;p77"/>
          <p:cNvSpPr txBox="1"/>
          <p:nvPr/>
        </p:nvSpPr>
        <p:spPr>
          <a:xfrm>
            <a:off x="217487" y="2979622"/>
            <a:ext cx="2812316" cy="276999"/>
          </a:xfrm>
          <a:prstGeom prst="rect">
            <a:avLst/>
          </a:prstGeom>
          <a:solidFill>
            <a:schemeClr val="dk1">
              <a:alpha val="57647"/>
            </a:schemeClr>
          </a:solidFill>
          <a:ln>
            <a:noFill/>
          </a:ln>
        </p:spPr>
        <p:txBody>
          <a:bodyPr spcFirstLastPara="1" wrap="square" lIns="91425" tIns="45700" rIns="91425" bIns="45700" anchor="t" anchorCtr="0">
            <a:spAutoFit/>
          </a:bodyPr>
          <a:lstStyle/>
          <a:p>
            <a:r>
              <a:rPr lang="fr-FR" sz="1200" b="1">
                <a:solidFill>
                  <a:srgbClr val="FFFFFF"/>
                </a:solidFill>
                <a:latin typeface="Calibri"/>
                <a:ea typeface="Calibri"/>
                <a:cs typeface="Calibri"/>
                <a:sym typeface="Calibri"/>
              </a:rPr>
              <a:t>Pocheco - FOREST-SUR-MARQUE (59)</a:t>
            </a:r>
            <a:endParaRPr/>
          </a:p>
        </p:txBody>
      </p:sp>
      <p:sp>
        <p:nvSpPr>
          <p:cNvPr id="706" name="Google Shape;706;p77"/>
          <p:cNvSpPr txBox="1"/>
          <p:nvPr/>
        </p:nvSpPr>
        <p:spPr>
          <a:xfrm>
            <a:off x="217487" y="5698334"/>
            <a:ext cx="2160150" cy="277813"/>
          </a:xfrm>
          <a:prstGeom prst="rect">
            <a:avLst/>
          </a:prstGeom>
          <a:solidFill>
            <a:schemeClr val="dk1">
              <a:alpha val="57647"/>
            </a:schemeClr>
          </a:solidFill>
          <a:ln>
            <a:noFill/>
          </a:ln>
        </p:spPr>
        <p:txBody>
          <a:bodyPr spcFirstLastPara="1" wrap="square" lIns="91425" tIns="45700" rIns="91425" bIns="45700" anchor="t" anchorCtr="0">
            <a:spAutoFit/>
          </a:bodyPr>
          <a:lstStyle/>
          <a:p>
            <a:r>
              <a:rPr lang="fr-FR" sz="1200" b="1">
                <a:solidFill>
                  <a:srgbClr val="FFFFFF"/>
                </a:solidFill>
                <a:latin typeface="Calibri"/>
                <a:ea typeface="Calibri"/>
                <a:cs typeface="Calibri"/>
                <a:sym typeface="Calibri"/>
              </a:rPr>
              <a:t>Arkeos - DOUAI (59)</a:t>
            </a:r>
            <a:endParaRPr/>
          </a:p>
        </p:txBody>
      </p:sp>
      <p:sp>
        <p:nvSpPr>
          <p:cNvPr id="707" name="Google Shape;707;p77"/>
          <p:cNvSpPr txBox="1"/>
          <p:nvPr/>
        </p:nvSpPr>
        <p:spPr>
          <a:xfrm>
            <a:off x="4657962" y="5698796"/>
            <a:ext cx="2160000" cy="276900"/>
          </a:xfrm>
          <a:prstGeom prst="rect">
            <a:avLst/>
          </a:prstGeom>
          <a:solidFill>
            <a:schemeClr val="dk1">
              <a:alpha val="57650"/>
            </a:schemeClr>
          </a:solidFill>
          <a:ln>
            <a:noFill/>
          </a:ln>
        </p:spPr>
        <p:txBody>
          <a:bodyPr spcFirstLastPara="1" wrap="square" lIns="91425" tIns="45700" rIns="91425" bIns="45700" anchor="t" anchorCtr="0">
            <a:spAutoFit/>
          </a:bodyPr>
          <a:lstStyle/>
          <a:p>
            <a:r>
              <a:rPr lang="fr-FR" sz="1200" b="1">
                <a:solidFill>
                  <a:srgbClr val="FFFFFF"/>
                </a:solidFill>
                <a:latin typeface="Calibri"/>
                <a:ea typeface="Calibri"/>
                <a:cs typeface="Calibri"/>
                <a:sym typeface="Calibri"/>
              </a:rPr>
              <a:t>Le Biotope - LILLE (59)</a:t>
            </a:r>
            <a:endParaRPr/>
          </a:p>
        </p:txBody>
      </p:sp>
    </p:spTree>
    <p:extLst>
      <p:ext uri="{BB962C8B-B14F-4D97-AF65-F5344CB8AC3E}">
        <p14:creationId xmlns:p14="http://schemas.microsoft.com/office/powerpoint/2010/main" val="3980852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80"/>
          <p:cNvSpPr txBox="1"/>
          <p:nvPr/>
        </p:nvSpPr>
        <p:spPr>
          <a:xfrm>
            <a:off x="1418988" y="28769"/>
            <a:ext cx="7725011" cy="523220"/>
          </a:xfrm>
          <a:prstGeom prst="rect">
            <a:avLst/>
          </a:prstGeom>
          <a:noFill/>
          <a:ln>
            <a:noFill/>
          </a:ln>
        </p:spPr>
        <p:txBody>
          <a:bodyPr spcFirstLastPara="1" wrap="square" lIns="91425" tIns="45700" rIns="91425" bIns="45700" anchor="t" anchorCtr="0">
            <a:spAutoFit/>
          </a:bodyPr>
          <a:lstStyle/>
          <a:p>
            <a:pPr algn="ctr"/>
            <a:r>
              <a:rPr lang="fr-FR" sz="2800" b="1" dirty="0">
                <a:solidFill>
                  <a:srgbClr val="0070C0"/>
                </a:solidFill>
                <a:latin typeface="Calibri" panose="020F0502020204030204" pitchFamily="34" charset="0"/>
                <a:cs typeface="Calibri" panose="020F0502020204030204" pitchFamily="34" charset="0"/>
              </a:rPr>
              <a:t>LA MARE ET LE PLAN D’EAU</a:t>
            </a:r>
            <a:endParaRPr sz="2800" b="1" dirty="0">
              <a:solidFill>
                <a:srgbClr val="0070C0"/>
              </a:solidFill>
              <a:latin typeface="Calibri" panose="020F0502020204030204" pitchFamily="34" charset="0"/>
              <a:cs typeface="Calibri" panose="020F0502020204030204" pitchFamily="34" charset="0"/>
            </a:endParaRPr>
          </a:p>
        </p:txBody>
      </p:sp>
      <p:grpSp>
        <p:nvGrpSpPr>
          <p:cNvPr id="740" name="Google Shape;740;p80"/>
          <p:cNvGrpSpPr>
            <a:grpSpLocks noChangeAspect="1"/>
          </p:cNvGrpSpPr>
          <p:nvPr/>
        </p:nvGrpSpPr>
        <p:grpSpPr>
          <a:xfrm>
            <a:off x="5258674" y="1934163"/>
            <a:ext cx="3678951" cy="3350138"/>
            <a:chOff x="5148111" y="2240924"/>
            <a:chExt cx="3743430" cy="3410575"/>
          </a:xfrm>
        </p:grpSpPr>
        <p:pic>
          <p:nvPicPr>
            <p:cNvPr id="741" name="Google Shape;741;p80"/>
            <p:cNvPicPr preferRelativeResize="0"/>
            <p:nvPr/>
          </p:nvPicPr>
          <p:blipFill rotWithShape="1">
            <a:blip r:embed="rId3">
              <a:alphaModFix/>
            </a:blip>
            <a:srcRect l="17313" r="14354"/>
            <a:stretch/>
          </p:blipFill>
          <p:spPr>
            <a:xfrm rot="5400000">
              <a:off x="5314538" y="2074497"/>
              <a:ext cx="3410575" cy="3743429"/>
            </a:xfrm>
            <a:prstGeom prst="rect">
              <a:avLst/>
            </a:prstGeom>
            <a:noFill/>
            <a:ln>
              <a:noFill/>
            </a:ln>
          </p:spPr>
        </p:pic>
        <p:sp>
          <p:nvSpPr>
            <p:cNvPr id="742" name="Google Shape;742;p80"/>
            <p:cNvSpPr txBox="1"/>
            <p:nvPr/>
          </p:nvSpPr>
          <p:spPr>
            <a:xfrm rot="-5400000">
              <a:off x="8043356" y="4803314"/>
              <a:ext cx="1388593" cy="307777"/>
            </a:xfrm>
            <a:prstGeom prst="rect">
              <a:avLst/>
            </a:prstGeom>
            <a:noFill/>
            <a:ln>
              <a:noFill/>
            </a:ln>
          </p:spPr>
          <p:txBody>
            <a:bodyPr spcFirstLastPara="1" wrap="square" lIns="91425" tIns="45700" rIns="91425" bIns="45700" anchor="t" anchorCtr="0">
              <a:spAutoFit/>
            </a:bodyPr>
            <a:lstStyle/>
            <a:p>
              <a:r>
                <a:rPr lang="fr-FR">
                  <a:solidFill>
                    <a:srgbClr val="FFFFFF"/>
                  </a:solidFill>
                  <a:latin typeface="Calibri"/>
                  <a:ea typeface="Calibri"/>
                  <a:cs typeface="Calibri"/>
                  <a:sym typeface="Calibri"/>
                </a:rPr>
                <a:t>© ARNOULD W.</a:t>
              </a:r>
              <a:endParaRPr/>
            </a:p>
          </p:txBody>
        </p:sp>
      </p:grpSp>
      <p:sp>
        <p:nvSpPr>
          <p:cNvPr id="743" name="Google Shape;743;p80"/>
          <p:cNvSpPr/>
          <p:nvPr/>
        </p:nvSpPr>
        <p:spPr>
          <a:xfrm>
            <a:off x="231775" y="979488"/>
            <a:ext cx="8705850" cy="584200"/>
          </a:xfrm>
          <a:prstGeom prst="rect">
            <a:avLst/>
          </a:prstGeom>
          <a:noFill/>
          <a:ln>
            <a:noFill/>
          </a:ln>
        </p:spPr>
        <p:txBody>
          <a:bodyPr spcFirstLastPara="1" wrap="square" lIns="91425" tIns="45700" rIns="91425" bIns="45700" anchor="t" anchorCtr="0">
            <a:noAutofit/>
          </a:bodyPr>
          <a:lstStyle/>
          <a:p>
            <a:pPr algn="ctr"/>
            <a:r>
              <a:rPr lang="fr-FR" sz="1600">
                <a:solidFill>
                  <a:srgbClr val="3F3F3F"/>
                </a:solidFill>
              </a:rPr>
              <a:t>Ces zones peuvent être utilisées pour stocker les eaux de ruissellement en assurant une fonction de rétention. Elles peuvent être végétalisées, créant ainsi une plus-value paysagère</a:t>
            </a:r>
            <a:endParaRPr/>
          </a:p>
        </p:txBody>
      </p:sp>
      <p:sp>
        <p:nvSpPr>
          <p:cNvPr id="744" name="Google Shape;744;p80"/>
          <p:cNvSpPr txBox="1"/>
          <p:nvPr/>
        </p:nvSpPr>
        <p:spPr>
          <a:xfrm>
            <a:off x="5258673" y="5006488"/>
            <a:ext cx="2160150" cy="277813"/>
          </a:xfrm>
          <a:prstGeom prst="rect">
            <a:avLst/>
          </a:prstGeom>
          <a:solidFill>
            <a:schemeClr val="dk1">
              <a:alpha val="57647"/>
            </a:schemeClr>
          </a:solidFill>
          <a:ln>
            <a:noFill/>
          </a:ln>
        </p:spPr>
        <p:txBody>
          <a:bodyPr spcFirstLastPara="1" wrap="square" lIns="91425" tIns="45700" rIns="91425" bIns="45700" anchor="t" anchorCtr="0">
            <a:spAutoFit/>
          </a:bodyPr>
          <a:lstStyle/>
          <a:p>
            <a:r>
              <a:rPr lang="fr-FR" sz="1200" b="1" dirty="0">
                <a:solidFill>
                  <a:srgbClr val="FFFFFF"/>
                </a:solidFill>
                <a:latin typeface="Calibri"/>
                <a:ea typeface="Calibri"/>
                <a:cs typeface="Calibri"/>
                <a:sym typeface="Calibri"/>
              </a:rPr>
              <a:t>CREPY-EN-VALOIS (60)</a:t>
            </a:r>
            <a:endParaRPr sz="1200" b="1" dirty="0">
              <a:solidFill>
                <a:srgbClr val="FFFFFF"/>
              </a:solidFill>
              <a:latin typeface="Calibri"/>
              <a:ea typeface="Calibri"/>
              <a:cs typeface="Calibri"/>
              <a:sym typeface="Calibri"/>
            </a:endParaRPr>
          </a:p>
        </p:txBody>
      </p:sp>
      <p:sp>
        <p:nvSpPr>
          <p:cNvPr id="747" name="Google Shape;747;p80"/>
          <p:cNvSpPr txBox="1"/>
          <p:nvPr/>
        </p:nvSpPr>
        <p:spPr>
          <a:xfrm rot="-5400000">
            <a:off x="3872822" y="4305858"/>
            <a:ext cx="1501448" cy="307777"/>
          </a:xfrm>
          <a:prstGeom prst="rect">
            <a:avLst/>
          </a:prstGeom>
          <a:noFill/>
          <a:ln>
            <a:noFill/>
          </a:ln>
        </p:spPr>
        <p:txBody>
          <a:bodyPr spcFirstLastPara="1" wrap="square" lIns="91425" tIns="45700" rIns="91425" bIns="45700" anchor="t" anchorCtr="0">
            <a:spAutoFit/>
          </a:bodyPr>
          <a:lstStyle/>
          <a:p>
            <a:r>
              <a:rPr lang="fr-FR">
                <a:solidFill>
                  <a:srgbClr val="FFFFFF"/>
                </a:solidFill>
                <a:latin typeface="Calibri"/>
                <a:ea typeface="Calibri"/>
                <a:cs typeface="Calibri"/>
                <a:sym typeface="Calibri"/>
              </a:rPr>
              <a:t>© AUDDICE</a:t>
            </a:r>
            <a:endParaRPr>
              <a:solidFill>
                <a:srgbClr val="FFFFFF"/>
              </a:solidFill>
              <a:latin typeface="Calibri"/>
              <a:ea typeface="Calibri"/>
              <a:cs typeface="Calibri"/>
              <a:sym typeface="Calibri"/>
            </a:endParaRPr>
          </a:p>
        </p:txBody>
      </p:sp>
      <p:pic>
        <p:nvPicPr>
          <p:cNvPr id="11" name="Google Shape;313;p33" descr="P1050314"/>
          <p:cNvPicPr preferRelativeResize="0">
            <a:picLocks noChangeAspect="1"/>
          </p:cNvPicPr>
          <p:nvPr/>
        </p:nvPicPr>
        <p:blipFill rotWithShape="1">
          <a:blip r:embed="rId4">
            <a:alphaModFix/>
          </a:blip>
          <a:srcRect/>
          <a:stretch/>
        </p:blipFill>
        <p:spPr>
          <a:xfrm>
            <a:off x="120658" y="1939388"/>
            <a:ext cx="5003433" cy="3344913"/>
          </a:xfrm>
          <a:prstGeom prst="rect">
            <a:avLst/>
          </a:prstGeom>
          <a:noFill/>
          <a:ln>
            <a:noFill/>
          </a:ln>
        </p:spPr>
      </p:pic>
      <p:sp>
        <p:nvSpPr>
          <p:cNvPr id="12" name="Google Shape;744;p80"/>
          <p:cNvSpPr txBox="1"/>
          <p:nvPr/>
        </p:nvSpPr>
        <p:spPr>
          <a:xfrm>
            <a:off x="120657" y="5006487"/>
            <a:ext cx="2510400" cy="276959"/>
          </a:xfrm>
          <a:prstGeom prst="rect">
            <a:avLst/>
          </a:prstGeom>
          <a:solidFill>
            <a:schemeClr val="dk1">
              <a:alpha val="57647"/>
            </a:schemeClr>
          </a:solidFill>
          <a:ln>
            <a:noFill/>
          </a:ln>
        </p:spPr>
        <p:txBody>
          <a:bodyPr spcFirstLastPara="1" wrap="square" lIns="91425" tIns="45700" rIns="91425" bIns="45700" anchor="t" anchorCtr="0">
            <a:spAutoFit/>
          </a:bodyPr>
          <a:lstStyle/>
          <a:p>
            <a:r>
              <a:rPr lang="fr-FR" sz="1200" dirty="0">
                <a:solidFill>
                  <a:srgbClr val="FFFFFF"/>
                </a:solidFill>
                <a:latin typeface="Calibri"/>
                <a:ea typeface="Calibri"/>
                <a:cs typeface="Calibri"/>
                <a:sym typeface="Calibri"/>
              </a:rPr>
              <a:t>© Agence de l’eau Artois-Picardie</a:t>
            </a:r>
            <a:endParaRPr lang="fr-FR" sz="1200" dirty="0"/>
          </a:p>
        </p:txBody>
      </p:sp>
    </p:spTree>
    <p:extLst>
      <p:ext uri="{BB962C8B-B14F-4D97-AF65-F5344CB8AC3E}">
        <p14:creationId xmlns:p14="http://schemas.microsoft.com/office/powerpoint/2010/main" val="9724632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29"/>
          <p:cNvPicPr preferRelativeResize="0"/>
          <p:nvPr/>
        </p:nvPicPr>
        <p:blipFill rotWithShape="1">
          <a:blip r:embed="rId3">
            <a:alphaModFix/>
          </a:blip>
          <a:srcRect/>
          <a:stretch/>
        </p:blipFill>
        <p:spPr>
          <a:xfrm>
            <a:off x="390352" y="1083289"/>
            <a:ext cx="8753647" cy="4780616"/>
          </a:xfrm>
          <a:prstGeom prst="rect">
            <a:avLst/>
          </a:prstGeom>
          <a:noFill/>
          <a:ln>
            <a:noFill/>
          </a:ln>
        </p:spPr>
      </p:pic>
      <p:sp>
        <p:nvSpPr>
          <p:cNvPr id="288" name="Google Shape;288;p29"/>
          <p:cNvSpPr txBox="1"/>
          <p:nvPr/>
        </p:nvSpPr>
        <p:spPr>
          <a:xfrm>
            <a:off x="1190445" y="84138"/>
            <a:ext cx="7953518" cy="400200"/>
          </a:xfrm>
          <a:prstGeom prst="rect">
            <a:avLst/>
          </a:prstGeom>
          <a:noFill/>
          <a:ln>
            <a:noFill/>
          </a:ln>
        </p:spPr>
        <p:txBody>
          <a:bodyPr spcFirstLastPara="1" wrap="square" lIns="91425" tIns="45700" rIns="91425" bIns="45700" anchor="t" anchorCtr="0">
            <a:noAutofit/>
          </a:bodyPr>
          <a:lstStyle/>
          <a:p>
            <a:pPr algn="ctr"/>
            <a:r>
              <a:rPr lang="fr-FR" sz="2800" b="1">
                <a:solidFill>
                  <a:srgbClr val="0070C0"/>
                </a:solidFill>
                <a:latin typeface="Calibri"/>
                <a:ea typeface="Calibri"/>
                <a:cs typeface="Calibri"/>
                <a:sym typeface="Calibri"/>
              </a:rPr>
              <a:t>LE JARDIN DE PLUIE</a:t>
            </a:r>
            <a:endParaRPr sz="1800"/>
          </a:p>
        </p:txBody>
      </p:sp>
    </p:spTree>
    <p:extLst>
      <p:ext uri="{BB962C8B-B14F-4D97-AF65-F5344CB8AC3E}">
        <p14:creationId xmlns:p14="http://schemas.microsoft.com/office/powerpoint/2010/main" val="4075838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30"/>
          <p:cNvPicPr preferRelativeResize="0"/>
          <p:nvPr/>
        </p:nvPicPr>
        <p:blipFill rotWithShape="1">
          <a:blip r:embed="rId3">
            <a:alphaModFix/>
          </a:blip>
          <a:srcRect/>
          <a:stretch/>
        </p:blipFill>
        <p:spPr>
          <a:xfrm>
            <a:off x="0" y="1237106"/>
            <a:ext cx="8959442" cy="4133370"/>
          </a:xfrm>
          <a:prstGeom prst="rect">
            <a:avLst/>
          </a:prstGeom>
          <a:noFill/>
          <a:ln>
            <a:noFill/>
          </a:ln>
        </p:spPr>
      </p:pic>
      <p:sp>
        <p:nvSpPr>
          <p:cNvPr id="294" name="Google Shape;294;p30"/>
          <p:cNvSpPr txBox="1"/>
          <p:nvPr/>
        </p:nvSpPr>
        <p:spPr>
          <a:xfrm>
            <a:off x="1181819" y="84138"/>
            <a:ext cx="7962144" cy="400200"/>
          </a:xfrm>
          <a:prstGeom prst="rect">
            <a:avLst/>
          </a:prstGeom>
          <a:noFill/>
          <a:ln>
            <a:noFill/>
          </a:ln>
        </p:spPr>
        <p:txBody>
          <a:bodyPr spcFirstLastPara="1" wrap="square" lIns="91425" tIns="45700" rIns="91425" bIns="45700" anchor="t" anchorCtr="0">
            <a:noAutofit/>
          </a:bodyPr>
          <a:lstStyle/>
          <a:p>
            <a:pPr algn="ctr"/>
            <a:r>
              <a:rPr lang="fr-FR" sz="2800" b="1">
                <a:solidFill>
                  <a:srgbClr val="0070C0"/>
                </a:solidFill>
                <a:latin typeface="Calibri"/>
                <a:ea typeface="Calibri"/>
                <a:cs typeface="Calibri"/>
                <a:sym typeface="Calibri"/>
              </a:rPr>
              <a:t>LE JARDIN DE PLUIE</a:t>
            </a:r>
            <a:endParaRPr sz="1800"/>
          </a:p>
        </p:txBody>
      </p:sp>
    </p:spTree>
    <p:extLst>
      <p:ext uri="{BB962C8B-B14F-4D97-AF65-F5344CB8AC3E}">
        <p14:creationId xmlns:p14="http://schemas.microsoft.com/office/powerpoint/2010/main" val="23700388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2"/>
          <p:cNvSpPr txBox="1"/>
          <p:nvPr/>
        </p:nvSpPr>
        <p:spPr>
          <a:xfrm>
            <a:off x="1339850" y="0"/>
            <a:ext cx="7804150" cy="554037"/>
          </a:xfrm>
          <a:prstGeom prst="rect">
            <a:avLst/>
          </a:prstGeom>
          <a:noFill/>
          <a:ln>
            <a:noFill/>
          </a:ln>
        </p:spPr>
        <p:txBody>
          <a:bodyPr spcFirstLastPara="1" wrap="square" lIns="91425" tIns="45700" rIns="91425" bIns="45700" anchor="t" anchorCtr="0">
            <a:noAutofit/>
          </a:bodyPr>
          <a:lstStyle/>
          <a:p>
            <a:pPr algn="ctr">
              <a:buClr>
                <a:srgbClr val="4472C4"/>
              </a:buClr>
              <a:buSzPts val="3000"/>
            </a:pPr>
            <a:r>
              <a:rPr lang="fr-FR" sz="3000" b="1">
                <a:solidFill>
                  <a:srgbClr val="4472C4"/>
                </a:solidFill>
              </a:rPr>
              <a:t>L’ADOPTA, QUID ?</a:t>
            </a:r>
            <a:endParaRPr/>
          </a:p>
        </p:txBody>
      </p:sp>
      <p:pic>
        <p:nvPicPr>
          <p:cNvPr id="70" name="Google Shape;70;p12"/>
          <p:cNvPicPr preferRelativeResize="0"/>
          <p:nvPr/>
        </p:nvPicPr>
        <p:blipFill rotWithShape="1">
          <a:blip r:embed="rId3">
            <a:alphaModFix/>
          </a:blip>
          <a:srcRect/>
          <a:stretch/>
        </p:blipFill>
        <p:spPr>
          <a:xfrm>
            <a:off x="169409" y="1457059"/>
            <a:ext cx="4395750" cy="4222375"/>
          </a:xfrm>
          <a:prstGeom prst="rect">
            <a:avLst/>
          </a:prstGeom>
          <a:noFill/>
          <a:ln>
            <a:noFill/>
          </a:ln>
        </p:spPr>
      </p:pic>
      <p:sp>
        <p:nvSpPr>
          <p:cNvPr id="71" name="Google Shape;71;p12"/>
          <p:cNvSpPr txBox="1"/>
          <p:nvPr/>
        </p:nvSpPr>
        <p:spPr>
          <a:xfrm>
            <a:off x="4984750" y="1457059"/>
            <a:ext cx="3831900" cy="1204254"/>
          </a:xfrm>
          <a:prstGeom prst="rect">
            <a:avLst/>
          </a:prstGeom>
          <a:solidFill>
            <a:srgbClr val="3C78D8"/>
          </a:solidFill>
          <a:ln>
            <a:noFill/>
          </a:ln>
        </p:spPr>
        <p:txBody>
          <a:bodyPr spcFirstLastPara="1" wrap="square" lIns="91425" tIns="91425" rIns="91425" bIns="91425" anchor="t" anchorCtr="0">
            <a:noAutofit/>
          </a:bodyPr>
          <a:lstStyle/>
          <a:p>
            <a:pPr algn="ctr">
              <a:buSzPts val="1600"/>
            </a:pPr>
            <a:r>
              <a:rPr lang="fr-FR" sz="1600" b="1">
                <a:solidFill>
                  <a:srgbClr val="FFFFFF"/>
                </a:solidFill>
              </a:rPr>
              <a:t>Promouvoir et développer le recours à la gestion durable et intégrée des eaux pluviales dans l’aménagement urbain</a:t>
            </a:r>
            <a:endParaRPr sz="1600" b="1">
              <a:solidFill>
                <a:srgbClr val="FFFFFF"/>
              </a:solidFill>
            </a:endParaRPr>
          </a:p>
        </p:txBody>
      </p:sp>
      <p:sp>
        <p:nvSpPr>
          <p:cNvPr id="72" name="Google Shape;72;p12"/>
          <p:cNvSpPr txBox="1"/>
          <p:nvPr/>
        </p:nvSpPr>
        <p:spPr>
          <a:xfrm>
            <a:off x="4769950" y="2948363"/>
            <a:ext cx="4261500" cy="2531700"/>
          </a:xfrm>
          <a:prstGeom prst="rect">
            <a:avLst/>
          </a:prstGeom>
          <a:noFill/>
          <a:ln>
            <a:noFill/>
          </a:ln>
        </p:spPr>
        <p:txBody>
          <a:bodyPr spcFirstLastPara="1" wrap="square" lIns="91425" tIns="91425" rIns="91425" bIns="91425" anchor="t" anchorCtr="0">
            <a:noAutofit/>
          </a:bodyPr>
          <a:lstStyle/>
          <a:p>
            <a:pPr algn="ctr">
              <a:buSzPts val="1700"/>
            </a:pPr>
            <a:r>
              <a:rPr lang="fr-FR" sz="1700" b="1"/>
              <a:t>4 MISSIONS PRINCIPALES</a:t>
            </a:r>
            <a:endParaRPr sz="1700" b="1"/>
          </a:p>
          <a:p>
            <a:pPr>
              <a:buSzPts val="1600"/>
            </a:pPr>
            <a:endParaRPr sz="1600"/>
          </a:p>
          <a:p>
            <a:pPr marL="457200" indent="-330200">
              <a:buClr>
                <a:srgbClr val="FF9900"/>
              </a:buClr>
              <a:buSzPts val="1600"/>
              <a:buFont typeface="Arial"/>
              <a:buChar char="●"/>
            </a:pPr>
            <a:r>
              <a:rPr lang="fr-FR" sz="1600" b="1">
                <a:solidFill>
                  <a:srgbClr val="FF9900"/>
                </a:solidFill>
              </a:rPr>
              <a:t>Sensibilisation et communication</a:t>
            </a:r>
            <a:endParaRPr sz="1600" b="1">
              <a:solidFill>
                <a:srgbClr val="FF9900"/>
              </a:solidFill>
            </a:endParaRPr>
          </a:p>
          <a:p>
            <a:pPr marL="457200">
              <a:buSzPts val="1600"/>
            </a:pPr>
            <a:endParaRPr sz="1600"/>
          </a:p>
          <a:p>
            <a:pPr marL="457200" indent="-330200">
              <a:buClr>
                <a:srgbClr val="0000FF"/>
              </a:buClr>
              <a:buSzPts val="1600"/>
              <a:buFont typeface="Arial"/>
              <a:buChar char="●"/>
            </a:pPr>
            <a:r>
              <a:rPr lang="fr-FR" sz="1600" b="1">
                <a:solidFill>
                  <a:srgbClr val="0000FF"/>
                </a:solidFill>
              </a:rPr>
              <a:t>Animation et Formation</a:t>
            </a:r>
            <a:endParaRPr sz="1600" b="1">
              <a:solidFill>
                <a:srgbClr val="0000FF"/>
              </a:solidFill>
            </a:endParaRPr>
          </a:p>
          <a:p>
            <a:pPr marL="457200">
              <a:buSzPts val="1600"/>
            </a:pPr>
            <a:endParaRPr sz="1600"/>
          </a:p>
          <a:p>
            <a:pPr marL="457200" indent="-330200">
              <a:buClr>
                <a:srgbClr val="888888"/>
              </a:buClr>
              <a:buSzPts val="1600"/>
              <a:buFont typeface="Arial"/>
              <a:buChar char="●"/>
            </a:pPr>
            <a:r>
              <a:rPr lang="fr-FR" sz="1600" b="1">
                <a:solidFill>
                  <a:srgbClr val="888888"/>
                </a:solidFill>
              </a:rPr>
              <a:t>Accompagnement</a:t>
            </a:r>
            <a:endParaRPr sz="1600" b="1">
              <a:solidFill>
                <a:srgbClr val="888888"/>
              </a:solidFill>
            </a:endParaRPr>
          </a:p>
          <a:p>
            <a:pPr marL="457200">
              <a:buSzPts val="1600"/>
            </a:pPr>
            <a:endParaRPr sz="1600"/>
          </a:p>
          <a:p>
            <a:pPr marL="457200" indent="-330200">
              <a:buClr>
                <a:srgbClr val="84BF41"/>
              </a:buClr>
              <a:buSzPts val="1600"/>
              <a:buFont typeface="Arial"/>
              <a:buChar char="●"/>
            </a:pPr>
            <a:r>
              <a:rPr lang="fr-FR" sz="1600" b="1">
                <a:solidFill>
                  <a:srgbClr val="84BF41"/>
                </a:solidFill>
              </a:rPr>
              <a:t>Recherche et développement opérationnel</a:t>
            </a:r>
            <a:endParaRPr sz="1600" b="1">
              <a:solidFill>
                <a:srgbClr val="84BF41"/>
              </a:solidFill>
            </a:endParaRPr>
          </a:p>
          <a:p>
            <a:pPr>
              <a:buSzPts val="1400"/>
            </a:pPr>
            <a:endParaRPr/>
          </a:p>
          <a:p>
            <a:pPr>
              <a:buSzPts val="1400"/>
            </a:pPr>
            <a:endParaRPr/>
          </a:p>
        </p:txBody>
      </p:sp>
    </p:spTree>
    <p:extLst>
      <p:ext uri="{BB962C8B-B14F-4D97-AF65-F5344CB8AC3E}">
        <p14:creationId xmlns:p14="http://schemas.microsoft.com/office/powerpoint/2010/main" val="11506235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31"/>
          <p:cNvPicPr preferRelativeResize="0"/>
          <p:nvPr/>
        </p:nvPicPr>
        <p:blipFill rotWithShape="1">
          <a:blip r:embed="rId3">
            <a:alphaModFix/>
          </a:blip>
          <a:srcRect/>
          <a:stretch/>
        </p:blipFill>
        <p:spPr>
          <a:xfrm>
            <a:off x="230697" y="925988"/>
            <a:ext cx="8682607" cy="4879421"/>
          </a:xfrm>
          <a:prstGeom prst="rect">
            <a:avLst/>
          </a:prstGeom>
          <a:noFill/>
          <a:ln>
            <a:noFill/>
          </a:ln>
        </p:spPr>
      </p:pic>
      <p:sp>
        <p:nvSpPr>
          <p:cNvPr id="300" name="Google Shape;300;p31"/>
          <p:cNvSpPr txBox="1"/>
          <p:nvPr/>
        </p:nvSpPr>
        <p:spPr>
          <a:xfrm>
            <a:off x="1181819" y="84138"/>
            <a:ext cx="7962144" cy="400200"/>
          </a:xfrm>
          <a:prstGeom prst="rect">
            <a:avLst/>
          </a:prstGeom>
          <a:noFill/>
          <a:ln>
            <a:noFill/>
          </a:ln>
        </p:spPr>
        <p:txBody>
          <a:bodyPr spcFirstLastPara="1" wrap="square" lIns="91425" tIns="45700" rIns="91425" bIns="45700" anchor="t" anchorCtr="0">
            <a:noAutofit/>
          </a:bodyPr>
          <a:lstStyle/>
          <a:p>
            <a:pPr algn="ctr"/>
            <a:r>
              <a:rPr lang="fr-FR" sz="2800" b="1">
                <a:solidFill>
                  <a:srgbClr val="0070C0"/>
                </a:solidFill>
                <a:latin typeface="Calibri"/>
                <a:ea typeface="Calibri"/>
                <a:cs typeface="Calibri"/>
                <a:sym typeface="Calibri"/>
              </a:rPr>
              <a:t>L’ARBRE À PLUIE</a:t>
            </a:r>
            <a:endParaRPr sz="1800"/>
          </a:p>
        </p:txBody>
      </p:sp>
    </p:spTree>
    <p:extLst>
      <p:ext uri="{BB962C8B-B14F-4D97-AF65-F5344CB8AC3E}">
        <p14:creationId xmlns:p14="http://schemas.microsoft.com/office/powerpoint/2010/main" val="16883372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32"/>
          <p:cNvPicPr preferRelativeResize="0"/>
          <p:nvPr/>
        </p:nvPicPr>
        <p:blipFill rotWithShape="1">
          <a:blip r:embed="rId3">
            <a:alphaModFix/>
          </a:blip>
          <a:srcRect/>
          <a:stretch/>
        </p:blipFill>
        <p:spPr>
          <a:xfrm>
            <a:off x="0" y="823541"/>
            <a:ext cx="9143999" cy="5210918"/>
          </a:xfrm>
          <a:prstGeom prst="rect">
            <a:avLst/>
          </a:prstGeom>
          <a:noFill/>
          <a:ln>
            <a:noFill/>
          </a:ln>
        </p:spPr>
      </p:pic>
      <p:sp>
        <p:nvSpPr>
          <p:cNvPr id="306" name="Google Shape;306;p32"/>
          <p:cNvSpPr txBox="1"/>
          <p:nvPr/>
        </p:nvSpPr>
        <p:spPr>
          <a:xfrm>
            <a:off x="766763" y="84138"/>
            <a:ext cx="8377200" cy="400200"/>
          </a:xfrm>
          <a:prstGeom prst="rect">
            <a:avLst/>
          </a:prstGeom>
          <a:noFill/>
          <a:ln>
            <a:noFill/>
          </a:ln>
        </p:spPr>
        <p:txBody>
          <a:bodyPr spcFirstLastPara="1" wrap="square" lIns="91425" tIns="45700" rIns="91425" bIns="45700" anchor="t" anchorCtr="0">
            <a:noAutofit/>
          </a:bodyPr>
          <a:lstStyle/>
          <a:p>
            <a:pPr algn="ctr"/>
            <a:r>
              <a:rPr lang="fr-FR" sz="2000" b="1">
                <a:solidFill>
                  <a:srgbClr val="0070C0"/>
                </a:solidFill>
                <a:latin typeface="Calibri"/>
                <a:ea typeface="Calibri"/>
                <a:cs typeface="Calibri"/>
                <a:sym typeface="Calibri"/>
              </a:rPr>
              <a:t>L’ARBRE À PLUIE</a:t>
            </a:r>
            <a:endParaRPr/>
          </a:p>
        </p:txBody>
      </p:sp>
    </p:spTree>
    <p:extLst>
      <p:ext uri="{BB962C8B-B14F-4D97-AF65-F5344CB8AC3E}">
        <p14:creationId xmlns:p14="http://schemas.microsoft.com/office/powerpoint/2010/main" val="35511447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35" descr="photo du 30-01-07"/>
          <p:cNvPicPr preferRelativeResize="0"/>
          <p:nvPr/>
        </p:nvPicPr>
        <p:blipFill rotWithShape="1">
          <a:blip r:embed="rId3">
            <a:alphaModFix/>
          </a:blip>
          <a:srcRect/>
          <a:stretch/>
        </p:blipFill>
        <p:spPr>
          <a:xfrm>
            <a:off x="3492500" y="2419350"/>
            <a:ext cx="4797424" cy="3600450"/>
          </a:xfrm>
          <a:prstGeom prst="rect">
            <a:avLst/>
          </a:prstGeom>
          <a:noFill/>
          <a:ln>
            <a:noFill/>
          </a:ln>
        </p:spPr>
      </p:pic>
      <p:sp>
        <p:nvSpPr>
          <p:cNvPr id="339" name="Google Shape;339;p35"/>
          <p:cNvSpPr txBox="1"/>
          <p:nvPr/>
        </p:nvSpPr>
        <p:spPr>
          <a:xfrm>
            <a:off x="3492500" y="5588000"/>
            <a:ext cx="2232000" cy="277800"/>
          </a:xfrm>
          <a:prstGeom prst="rect">
            <a:avLst/>
          </a:prstGeom>
          <a:solidFill>
            <a:schemeClr val="lt1"/>
          </a:solidFill>
          <a:ln>
            <a:noFill/>
          </a:ln>
        </p:spPr>
        <p:txBody>
          <a:bodyPr spcFirstLastPara="1" wrap="square" lIns="91425" tIns="45700" rIns="91425" bIns="45700" anchor="t" anchorCtr="0">
            <a:noAutofit/>
          </a:bodyPr>
          <a:lstStyle/>
          <a:p>
            <a:pPr algn="r"/>
            <a:r>
              <a:rPr lang="fr-FR" sz="1200" b="1">
                <a:latin typeface="Calibri"/>
                <a:ea typeface="Calibri"/>
                <a:cs typeface="Calibri"/>
                <a:sym typeface="Calibri"/>
              </a:rPr>
              <a:t>FRAIS MARAIS - DOUAI (59)</a:t>
            </a:r>
            <a:endParaRPr/>
          </a:p>
        </p:txBody>
      </p:sp>
      <p:pic>
        <p:nvPicPr>
          <p:cNvPr id="340" name="Google Shape;340;p35"/>
          <p:cNvPicPr preferRelativeResize="0"/>
          <p:nvPr/>
        </p:nvPicPr>
        <p:blipFill rotWithShape="1">
          <a:blip r:embed="rId4">
            <a:alphaModFix/>
          </a:blip>
          <a:srcRect/>
          <a:stretch/>
        </p:blipFill>
        <p:spPr>
          <a:xfrm>
            <a:off x="250825" y="692150"/>
            <a:ext cx="5026025" cy="2232025"/>
          </a:xfrm>
          <a:prstGeom prst="rect">
            <a:avLst/>
          </a:prstGeom>
          <a:noFill/>
          <a:ln>
            <a:noFill/>
          </a:ln>
        </p:spPr>
      </p:pic>
      <p:sp>
        <p:nvSpPr>
          <p:cNvPr id="341" name="Google Shape;341;p35"/>
          <p:cNvSpPr/>
          <p:nvPr/>
        </p:nvSpPr>
        <p:spPr>
          <a:xfrm>
            <a:off x="3881438" y="2492375"/>
            <a:ext cx="1395300" cy="276300"/>
          </a:xfrm>
          <a:prstGeom prst="rect">
            <a:avLst/>
          </a:prstGeom>
          <a:solidFill>
            <a:schemeClr val="lt1"/>
          </a:solidFill>
          <a:ln>
            <a:noFill/>
          </a:ln>
        </p:spPr>
        <p:txBody>
          <a:bodyPr spcFirstLastPara="1" wrap="square" lIns="91425" tIns="45700" rIns="91425" bIns="45700" anchor="t" anchorCtr="0">
            <a:noAutofit/>
          </a:bodyPr>
          <a:lstStyle/>
          <a:p>
            <a:r>
              <a:rPr lang="fr-FR" sz="1200" b="1">
                <a:latin typeface="Calibri"/>
                <a:ea typeface="Calibri"/>
                <a:cs typeface="Calibri"/>
                <a:sym typeface="Calibri"/>
              </a:rPr>
              <a:t>SAINT DENIS (93)</a:t>
            </a:r>
            <a:endParaRPr/>
          </a:p>
        </p:txBody>
      </p:sp>
      <p:sp>
        <p:nvSpPr>
          <p:cNvPr id="342" name="Google Shape;342;p35"/>
          <p:cNvSpPr txBox="1"/>
          <p:nvPr/>
        </p:nvSpPr>
        <p:spPr>
          <a:xfrm>
            <a:off x="266700" y="4219575"/>
            <a:ext cx="2984400" cy="647700"/>
          </a:xfrm>
          <a:prstGeom prst="rect">
            <a:avLst/>
          </a:prstGeom>
          <a:noFill/>
          <a:ln>
            <a:noFill/>
          </a:ln>
        </p:spPr>
        <p:txBody>
          <a:bodyPr spcFirstLastPara="1" wrap="square" lIns="91425" tIns="45700" rIns="91425" bIns="45700" anchor="t" anchorCtr="0">
            <a:noAutofit/>
          </a:bodyPr>
          <a:lstStyle/>
          <a:p>
            <a:pPr algn="ctr"/>
            <a:r>
              <a:rPr lang="fr-FR" sz="1800" b="1">
                <a:solidFill>
                  <a:srgbClr val="00375B"/>
                </a:solidFill>
                <a:latin typeface="Calibri"/>
                <a:ea typeface="Calibri"/>
                <a:cs typeface="Calibri"/>
                <a:sym typeface="Calibri"/>
              </a:rPr>
              <a:t>Espaces aux fonctions multiples</a:t>
            </a:r>
            <a:endParaRPr/>
          </a:p>
        </p:txBody>
      </p:sp>
      <p:sp>
        <p:nvSpPr>
          <p:cNvPr id="343" name="Google Shape;343;p35"/>
          <p:cNvSpPr txBox="1"/>
          <p:nvPr/>
        </p:nvSpPr>
        <p:spPr>
          <a:xfrm>
            <a:off x="766763" y="84138"/>
            <a:ext cx="8377200" cy="400200"/>
          </a:xfrm>
          <a:prstGeom prst="rect">
            <a:avLst/>
          </a:prstGeom>
          <a:noFill/>
          <a:ln>
            <a:noFill/>
          </a:ln>
        </p:spPr>
        <p:txBody>
          <a:bodyPr spcFirstLastPara="1" wrap="square" lIns="91425" tIns="45700" rIns="91425" bIns="45700" anchor="t" anchorCtr="0">
            <a:noAutofit/>
          </a:bodyPr>
          <a:lstStyle/>
          <a:p>
            <a:pPr algn="ctr"/>
            <a:r>
              <a:rPr lang="fr-FR" sz="2000" b="1">
                <a:solidFill>
                  <a:srgbClr val="0070C0"/>
                </a:solidFill>
                <a:latin typeface="Calibri"/>
                <a:ea typeface="Calibri"/>
                <a:cs typeface="Calibri"/>
                <a:sym typeface="Calibri"/>
              </a:rPr>
              <a:t>LES ESPACES INONDABLES</a:t>
            </a:r>
            <a:endParaRPr/>
          </a:p>
        </p:txBody>
      </p:sp>
    </p:spTree>
    <p:extLst>
      <p:ext uri="{BB962C8B-B14F-4D97-AF65-F5344CB8AC3E}">
        <p14:creationId xmlns:p14="http://schemas.microsoft.com/office/powerpoint/2010/main" val="13484316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82"/>
          <p:cNvSpPr txBox="1"/>
          <p:nvPr/>
        </p:nvSpPr>
        <p:spPr>
          <a:xfrm>
            <a:off x="939492" y="1286941"/>
            <a:ext cx="7478700" cy="1200600"/>
          </a:xfrm>
          <a:prstGeom prst="rect">
            <a:avLst/>
          </a:prstGeom>
          <a:solidFill>
            <a:schemeClr val="accent5"/>
          </a:solidFill>
          <a:ln>
            <a:noFill/>
          </a:ln>
        </p:spPr>
        <p:txBody>
          <a:bodyPr spcFirstLastPara="1" wrap="square" lIns="91425" tIns="45700" rIns="91425" bIns="45700" anchor="t" anchorCtr="0">
            <a:spAutoFit/>
          </a:bodyPr>
          <a:lstStyle/>
          <a:p>
            <a:pPr algn="ctr"/>
            <a:r>
              <a:rPr lang="fr-FR" sz="3600" b="1">
                <a:solidFill>
                  <a:srgbClr val="FFFFFF"/>
                </a:solidFill>
              </a:rPr>
              <a:t>LES REVÊTEMENTS DE SOL PERMÉABLES</a:t>
            </a:r>
            <a:endParaRPr sz="3600" b="1">
              <a:solidFill>
                <a:srgbClr val="FFFFFF"/>
              </a:solidFill>
            </a:endParaRPr>
          </a:p>
        </p:txBody>
      </p:sp>
      <p:pic>
        <p:nvPicPr>
          <p:cNvPr id="772" name="Google Shape;772;p82"/>
          <p:cNvPicPr preferRelativeResize="0"/>
          <p:nvPr/>
        </p:nvPicPr>
        <p:blipFill rotWithShape="1">
          <a:blip r:embed="rId3">
            <a:alphaModFix/>
          </a:blip>
          <a:srcRect l="48063" t="27152" r="29249" b="43972"/>
          <a:stretch/>
        </p:blipFill>
        <p:spPr>
          <a:xfrm>
            <a:off x="3320895" y="3043451"/>
            <a:ext cx="2715905" cy="2274570"/>
          </a:xfrm>
          <a:prstGeom prst="rect">
            <a:avLst/>
          </a:prstGeom>
          <a:noFill/>
          <a:ln>
            <a:noFill/>
          </a:ln>
        </p:spPr>
      </p:pic>
    </p:spTree>
    <p:extLst>
      <p:ext uri="{BB962C8B-B14F-4D97-AF65-F5344CB8AC3E}">
        <p14:creationId xmlns:p14="http://schemas.microsoft.com/office/powerpoint/2010/main" val="882541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8"/>
          <p:cNvSpPr txBox="1"/>
          <p:nvPr/>
        </p:nvSpPr>
        <p:spPr>
          <a:xfrm>
            <a:off x="174625" y="730250"/>
            <a:ext cx="2940000" cy="338100"/>
          </a:xfrm>
          <a:prstGeom prst="rect">
            <a:avLst/>
          </a:prstGeom>
          <a:noFill/>
          <a:ln>
            <a:noFill/>
          </a:ln>
        </p:spPr>
        <p:txBody>
          <a:bodyPr spcFirstLastPara="1" wrap="square" lIns="91425" tIns="45700" rIns="91425" bIns="45700" anchor="t" anchorCtr="0">
            <a:noAutofit/>
          </a:bodyPr>
          <a:lstStyle/>
          <a:p>
            <a:pPr algn="ctr"/>
            <a:r>
              <a:rPr lang="fr-FR" sz="1600" b="1">
                <a:latin typeface="Calibri"/>
                <a:ea typeface="Calibri"/>
                <a:cs typeface="Calibri"/>
                <a:sym typeface="Calibri"/>
              </a:rPr>
              <a:t>Les dalles-gazon et dalles-pavés</a:t>
            </a:r>
            <a:endParaRPr/>
          </a:p>
        </p:txBody>
      </p:sp>
      <p:pic>
        <p:nvPicPr>
          <p:cNvPr id="270" name="Google Shape;270;p28"/>
          <p:cNvPicPr preferRelativeResize="0"/>
          <p:nvPr/>
        </p:nvPicPr>
        <p:blipFill rotWithShape="1">
          <a:blip r:embed="rId3">
            <a:alphaModFix/>
          </a:blip>
          <a:srcRect/>
          <a:stretch/>
        </p:blipFill>
        <p:spPr>
          <a:xfrm>
            <a:off x="133350" y="1177925"/>
            <a:ext cx="2941638" cy="2205038"/>
          </a:xfrm>
          <a:prstGeom prst="rect">
            <a:avLst/>
          </a:prstGeom>
          <a:noFill/>
          <a:ln>
            <a:noFill/>
          </a:ln>
        </p:spPr>
      </p:pic>
      <p:pic>
        <p:nvPicPr>
          <p:cNvPr id="271" name="Google Shape;271;p28"/>
          <p:cNvPicPr preferRelativeResize="0"/>
          <p:nvPr/>
        </p:nvPicPr>
        <p:blipFill rotWithShape="1">
          <a:blip r:embed="rId4">
            <a:alphaModFix/>
          </a:blip>
          <a:srcRect/>
          <a:stretch/>
        </p:blipFill>
        <p:spPr>
          <a:xfrm>
            <a:off x="3187700" y="1177925"/>
            <a:ext cx="2938463" cy="2205038"/>
          </a:xfrm>
          <a:prstGeom prst="rect">
            <a:avLst/>
          </a:prstGeom>
          <a:noFill/>
          <a:ln>
            <a:noFill/>
          </a:ln>
        </p:spPr>
      </p:pic>
      <p:pic>
        <p:nvPicPr>
          <p:cNvPr id="272" name="Google Shape;272;p28"/>
          <p:cNvPicPr preferRelativeResize="0"/>
          <p:nvPr/>
        </p:nvPicPr>
        <p:blipFill rotWithShape="1">
          <a:blip r:embed="rId5">
            <a:alphaModFix/>
          </a:blip>
          <a:srcRect l="2018"/>
          <a:stretch/>
        </p:blipFill>
        <p:spPr>
          <a:xfrm>
            <a:off x="119063" y="3849688"/>
            <a:ext cx="2968625" cy="2020887"/>
          </a:xfrm>
          <a:prstGeom prst="rect">
            <a:avLst/>
          </a:prstGeom>
          <a:noFill/>
          <a:ln>
            <a:noFill/>
          </a:ln>
        </p:spPr>
      </p:pic>
      <p:pic>
        <p:nvPicPr>
          <p:cNvPr id="273" name="Google Shape;273;p28"/>
          <p:cNvPicPr preferRelativeResize="0"/>
          <p:nvPr/>
        </p:nvPicPr>
        <p:blipFill rotWithShape="1">
          <a:blip r:embed="rId6">
            <a:alphaModFix/>
          </a:blip>
          <a:srcRect t="9518"/>
          <a:stretch/>
        </p:blipFill>
        <p:spPr>
          <a:xfrm>
            <a:off x="3197225" y="3838575"/>
            <a:ext cx="2946399" cy="1998663"/>
          </a:xfrm>
          <a:prstGeom prst="rect">
            <a:avLst/>
          </a:prstGeom>
          <a:noFill/>
          <a:ln>
            <a:noFill/>
          </a:ln>
        </p:spPr>
      </p:pic>
      <p:sp>
        <p:nvSpPr>
          <p:cNvPr id="274" name="Google Shape;274;p28"/>
          <p:cNvSpPr txBox="1"/>
          <p:nvPr/>
        </p:nvSpPr>
        <p:spPr>
          <a:xfrm>
            <a:off x="119063" y="3500438"/>
            <a:ext cx="2941500" cy="338100"/>
          </a:xfrm>
          <a:prstGeom prst="rect">
            <a:avLst/>
          </a:prstGeom>
          <a:noFill/>
          <a:ln>
            <a:noFill/>
          </a:ln>
        </p:spPr>
        <p:txBody>
          <a:bodyPr spcFirstLastPara="1" wrap="square" lIns="91425" tIns="45700" rIns="91425" bIns="45700" anchor="t" anchorCtr="0">
            <a:noAutofit/>
          </a:bodyPr>
          <a:lstStyle/>
          <a:p>
            <a:pPr algn="ctr"/>
            <a:r>
              <a:rPr lang="fr-FR" sz="1600" b="1">
                <a:latin typeface="Calibri"/>
                <a:ea typeface="Calibri"/>
                <a:cs typeface="Calibri"/>
                <a:sym typeface="Calibri"/>
              </a:rPr>
              <a:t>Les pavés drainants béton</a:t>
            </a:r>
            <a:endParaRPr/>
          </a:p>
        </p:txBody>
      </p:sp>
      <p:sp>
        <p:nvSpPr>
          <p:cNvPr id="275" name="Google Shape;275;p28"/>
          <p:cNvSpPr txBox="1"/>
          <p:nvPr/>
        </p:nvSpPr>
        <p:spPr>
          <a:xfrm>
            <a:off x="3114675" y="3462338"/>
            <a:ext cx="2946300" cy="339600"/>
          </a:xfrm>
          <a:prstGeom prst="rect">
            <a:avLst/>
          </a:prstGeom>
          <a:noFill/>
          <a:ln>
            <a:noFill/>
          </a:ln>
        </p:spPr>
        <p:txBody>
          <a:bodyPr spcFirstLastPara="1" wrap="square" lIns="91425" tIns="45700" rIns="91425" bIns="45700" anchor="t" anchorCtr="0">
            <a:noAutofit/>
          </a:bodyPr>
          <a:lstStyle/>
          <a:p>
            <a:pPr algn="ctr"/>
            <a:r>
              <a:rPr lang="fr-FR" sz="1600" b="1">
                <a:latin typeface="Calibri"/>
                <a:ea typeface="Calibri"/>
                <a:cs typeface="Calibri"/>
                <a:sym typeface="Calibri"/>
              </a:rPr>
              <a:t>Le béton de résine drainante</a:t>
            </a:r>
            <a:endParaRPr/>
          </a:p>
        </p:txBody>
      </p:sp>
      <p:sp>
        <p:nvSpPr>
          <p:cNvPr id="276" name="Google Shape;276;p28"/>
          <p:cNvSpPr txBox="1"/>
          <p:nvPr/>
        </p:nvSpPr>
        <p:spPr>
          <a:xfrm>
            <a:off x="3197225" y="560388"/>
            <a:ext cx="2946300" cy="584100"/>
          </a:xfrm>
          <a:prstGeom prst="rect">
            <a:avLst/>
          </a:prstGeom>
          <a:noFill/>
          <a:ln>
            <a:noFill/>
          </a:ln>
        </p:spPr>
        <p:txBody>
          <a:bodyPr spcFirstLastPara="1" wrap="square" lIns="91425" tIns="45700" rIns="91425" bIns="45700" anchor="t" anchorCtr="0">
            <a:noAutofit/>
          </a:bodyPr>
          <a:lstStyle/>
          <a:p>
            <a:pPr algn="ctr"/>
            <a:r>
              <a:rPr lang="fr-FR" sz="1600" b="1">
                <a:latin typeface="Calibri"/>
                <a:ea typeface="Calibri"/>
                <a:cs typeface="Calibri"/>
                <a:sym typeface="Calibri"/>
              </a:rPr>
              <a:t>Les dalles alvéolaires avec gravillons</a:t>
            </a:r>
            <a:endParaRPr/>
          </a:p>
        </p:txBody>
      </p:sp>
      <p:pic>
        <p:nvPicPr>
          <p:cNvPr id="277" name="Google Shape;277;p28"/>
          <p:cNvPicPr preferRelativeResize="0"/>
          <p:nvPr/>
        </p:nvPicPr>
        <p:blipFill rotWithShape="1">
          <a:blip r:embed="rId7">
            <a:alphaModFix/>
          </a:blip>
          <a:srcRect r="46308" b="68220"/>
          <a:stretch/>
        </p:blipFill>
        <p:spPr>
          <a:xfrm>
            <a:off x="6232525" y="1177925"/>
            <a:ext cx="2760664" cy="2179636"/>
          </a:xfrm>
          <a:prstGeom prst="rect">
            <a:avLst/>
          </a:prstGeom>
          <a:noFill/>
          <a:ln>
            <a:noFill/>
          </a:ln>
        </p:spPr>
      </p:pic>
      <p:sp>
        <p:nvSpPr>
          <p:cNvPr id="278" name="Google Shape;278;p28"/>
          <p:cNvSpPr txBox="1"/>
          <p:nvPr/>
        </p:nvSpPr>
        <p:spPr>
          <a:xfrm>
            <a:off x="6048375" y="693738"/>
            <a:ext cx="2944800" cy="338100"/>
          </a:xfrm>
          <a:prstGeom prst="rect">
            <a:avLst/>
          </a:prstGeom>
          <a:noFill/>
          <a:ln>
            <a:noFill/>
          </a:ln>
        </p:spPr>
        <p:txBody>
          <a:bodyPr spcFirstLastPara="1" wrap="square" lIns="91425" tIns="45700" rIns="91425" bIns="45700" anchor="t" anchorCtr="0">
            <a:noAutofit/>
          </a:bodyPr>
          <a:lstStyle/>
          <a:p>
            <a:pPr algn="ctr"/>
            <a:r>
              <a:rPr lang="fr-FR" sz="1600" b="1">
                <a:latin typeface="Calibri"/>
                <a:ea typeface="Calibri"/>
                <a:cs typeface="Calibri"/>
                <a:sym typeface="Calibri"/>
              </a:rPr>
              <a:t>Le béton drainant</a:t>
            </a:r>
            <a:endParaRPr/>
          </a:p>
        </p:txBody>
      </p:sp>
      <p:pic>
        <p:nvPicPr>
          <p:cNvPr id="279" name="Google Shape;279;p28"/>
          <p:cNvPicPr preferRelativeResize="0"/>
          <p:nvPr/>
        </p:nvPicPr>
        <p:blipFill rotWithShape="1">
          <a:blip r:embed="rId8">
            <a:alphaModFix/>
          </a:blip>
          <a:srcRect r="9844"/>
          <a:stretch/>
        </p:blipFill>
        <p:spPr>
          <a:xfrm>
            <a:off x="6232525" y="3802063"/>
            <a:ext cx="2789235" cy="2068511"/>
          </a:xfrm>
          <a:prstGeom prst="rect">
            <a:avLst/>
          </a:prstGeom>
          <a:noFill/>
          <a:ln>
            <a:noFill/>
          </a:ln>
        </p:spPr>
      </p:pic>
      <p:sp>
        <p:nvSpPr>
          <p:cNvPr id="280" name="Google Shape;280;p28"/>
          <p:cNvSpPr txBox="1"/>
          <p:nvPr/>
        </p:nvSpPr>
        <p:spPr>
          <a:xfrm>
            <a:off x="6048375" y="3462338"/>
            <a:ext cx="2944800" cy="339600"/>
          </a:xfrm>
          <a:prstGeom prst="rect">
            <a:avLst/>
          </a:prstGeom>
          <a:noFill/>
          <a:ln>
            <a:noFill/>
          </a:ln>
        </p:spPr>
        <p:txBody>
          <a:bodyPr spcFirstLastPara="1" wrap="square" lIns="91425" tIns="45700" rIns="91425" bIns="45700" anchor="t" anchorCtr="0">
            <a:noAutofit/>
          </a:bodyPr>
          <a:lstStyle/>
          <a:p>
            <a:pPr algn="ctr"/>
            <a:r>
              <a:rPr lang="fr-FR" sz="1600" b="1">
                <a:latin typeface="Calibri"/>
                <a:ea typeface="Calibri"/>
                <a:cs typeface="Calibri"/>
                <a:sym typeface="Calibri"/>
              </a:rPr>
              <a:t>L’enrobé poreux</a:t>
            </a:r>
            <a:endParaRPr/>
          </a:p>
        </p:txBody>
      </p:sp>
      <p:sp>
        <p:nvSpPr>
          <p:cNvPr id="281" name="Google Shape;281;p28"/>
          <p:cNvSpPr txBox="1"/>
          <p:nvPr/>
        </p:nvSpPr>
        <p:spPr>
          <a:xfrm>
            <a:off x="8393113" y="5564188"/>
            <a:ext cx="1787400" cy="646200"/>
          </a:xfrm>
          <a:prstGeom prst="rect">
            <a:avLst/>
          </a:prstGeom>
          <a:noFill/>
          <a:ln>
            <a:noFill/>
          </a:ln>
        </p:spPr>
        <p:txBody>
          <a:bodyPr spcFirstLastPara="1" wrap="square" lIns="91425" tIns="45700" rIns="91425" bIns="45700" anchor="t" anchorCtr="0">
            <a:noAutofit/>
          </a:bodyPr>
          <a:lstStyle/>
          <a:p>
            <a:r>
              <a:rPr lang="fr-FR" sz="3600" b="1">
                <a:latin typeface="Calibri"/>
                <a:ea typeface="Calibri"/>
                <a:cs typeface="Calibri"/>
                <a:sym typeface="Calibri"/>
              </a:rPr>
              <a:t>…</a:t>
            </a:r>
            <a:endParaRPr/>
          </a:p>
        </p:txBody>
      </p:sp>
      <p:sp>
        <p:nvSpPr>
          <p:cNvPr id="282" name="Google Shape;282;p28"/>
          <p:cNvSpPr txBox="1"/>
          <p:nvPr/>
        </p:nvSpPr>
        <p:spPr>
          <a:xfrm>
            <a:off x="1224951" y="58260"/>
            <a:ext cx="7919012" cy="400200"/>
          </a:xfrm>
          <a:prstGeom prst="rect">
            <a:avLst/>
          </a:prstGeom>
          <a:noFill/>
          <a:ln>
            <a:noFill/>
          </a:ln>
        </p:spPr>
        <p:txBody>
          <a:bodyPr spcFirstLastPara="1" wrap="square" lIns="91425" tIns="45700" rIns="91425" bIns="45700" anchor="t" anchorCtr="0">
            <a:noAutofit/>
          </a:bodyPr>
          <a:lstStyle/>
          <a:p>
            <a:pPr algn="ctr"/>
            <a:r>
              <a:rPr lang="fr-FR" sz="2800" b="1" dirty="0">
                <a:solidFill>
                  <a:srgbClr val="0070C0"/>
                </a:solidFill>
                <a:latin typeface="Calibri"/>
                <a:ea typeface="Calibri"/>
                <a:cs typeface="Calibri"/>
                <a:sym typeface="Calibri"/>
              </a:rPr>
              <a:t>LES REVÊTEMENTS DE SOL PERMÉABLES</a:t>
            </a:r>
            <a:endParaRPr sz="1800" dirty="0"/>
          </a:p>
        </p:txBody>
      </p:sp>
    </p:spTree>
    <p:extLst>
      <p:ext uri="{BB962C8B-B14F-4D97-AF65-F5344CB8AC3E}">
        <p14:creationId xmlns:p14="http://schemas.microsoft.com/office/powerpoint/2010/main" val="6511868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84"/>
          <p:cNvSpPr txBox="1"/>
          <p:nvPr/>
        </p:nvSpPr>
        <p:spPr>
          <a:xfrm>
            <a:off x="939492" y="1286941"/>
            <a:ext cx="7478712" cy="1200329"/>
          </a:xfrm>
          <a:prstGeom prst="rect">
            <a:avLst/>
          </a:prstGeom>
          <a:solidFill>
            <a:srgbClr val="BFBFBF"/>
          </a:solidFill>
          <a:ln>
            <a:noFill/>
          </a:ln>
        </p:spPr>
        <p:txBody>
          <a:bodyPr spcFirstLastPara="1" wrap="square" lIns="91425" tIns="45700" rIns="91425" bIns="45700" anchor="t" anchorCtr="0">
            <a:spAutoFit/>
          </a:bodyPr>
          <a:lstStyle/>
          <a:p>
            <a:pPr algn="ctr"/>
            <a:r>
              <a:rPr lang="fr-FR" sz="3600" b="1">
                <a:solidFill>
                  <a:srgbClr val="FFFFFF"/>
                </a:solidFill>
              </a:rPr>
              <a:t>LES OUVRAGES ENTERRES OU TECHNIQUES « GRISES »</a:t>
            </a:r>
            <a:endParaRPr sz="3600" b="1">
              <a:solidFill>
                <a:srgbClr val="FFFFFF"/>
              </a:solidFill>
            </a:endParaRPr>
          </a:p>
        </p:txBody>
      </p:sp>
      <p:pic>
        <p:nvPicPr>
          <p:cNvPr id="807" name="Google Shape;807;p84"/>
          <p:cNvPicPr preferRelativeResize="0"/>
          <p:nvPr/>
        </p:nvPicPr>
        <p:blipFill rotWithShape="1">
          <a:blip r:embed="rId3">
            <a:alphaModFix/>
          </a:blip>
          <a:srcRect l="13220" t="41375" r="40270" b="12941"/>
          <a:stretch/>
        </p:blipFill>
        <p:spPr>
          <a:xfrm>
            <a:off x="3052963" y="3234520"/>
            <a:ext cx="3251770" cy="2101754"/>
          </a:xfrm>
          <a:prstGeom prst="rect">
            <a:avLst/>
          </a:prstGeom>
          <a:noFill/>
          <a:ln>
            <a:noFill/>
          </a:ln>
        </p:spPr>
      </p:pic>
    </p:spTree>
    <p:extLst>
      <p:ext uri="{BB962C8B-B14F-4D97-AF65-F5344CB8AC3E}">
        <p14:creationId xmlns:p14="http://schemas.microsoft.com/office/powerpoint/2010/main" val="14207177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85"/>
          <p:cNvSpPr txBox="1"/>
          <p:nvPr/>
        </p:nvSpPr>
        <p:spPr>
          <a:xfrm>
            <a:off x="1228300" y="28769"/>
            <a:ext cx="7915700" cy="523220"/>
          </a:xfrm>
          <a:prstGeom prst="rect">
            <a:avLst/>
          </a:prstGeom>
          <a:noFill/>
          <a:ln>
            <a:noFill/>
          </a:ln>
        </p:spPr>
        <p:txBody>
          <a:bodyPr spcFirstLastPara="1" wrap="square" lIns="91425" tIns="45700" rIns="91425" bIns="45700" anchor="t" anchorCtr="0">
            <a:spAutoFit/>
          </a:bodyPr>
          <a:lstStyle/>
          <a:p>
            <a:pPr algn="ctr"/>
            <a:r>
              <a:rPr lang="fr-FR" sz="2800" b="1" dirty="0">
                <a:solidFill>
                  <a:srgbClr val="0070C0"/>
                </a:solidFill>
                <a:latin typeface="Calibri"/>
                <a:ea typeface="Calibri"/>
                <a:cs typeface="Calibri"/>
              </a:rPr>
              <a:t>LA </a:t>
            </a:r>
            <a:r>
              <a:rPr lang="fr-FR" sz="2800" b="1" dirty="0" smtClean="0">
                <a:solidFill>
                  <a:srgbClr val="0070C0"/>
                </a:solidFill>
                <a:latin typeface="Calibri"/>
                <a:ea typeface="Calibri"/>
                <a:cs typeface="Calibri"/>
              </a:rPr>
              <a:t>TRANCHÉE </a:t>
            </a:r>
            <a:r>
              <a:rPr lang="fr-FR" sz="2800" b="1" dirty="0">
                <a:solidFill>
                  <a:srgbClr val="0070C0"/>
                </a:solidFill>
                <a:latin typeface="Calibri"/>
                <a:ea typeface="Calibri"/>
                <a:cs typeface="Calibri"/>
              </a:rPr>
              <a:t>D’INFILTRATION</a:t>
            </a:r>
            <a:endParaRPr sz="2800" b="1" dirty="0">
              <a:solidFill>
                <a:srgbClr val="0070C0"/>
              </a:solidFill>
              <a:latin typeface="Calibri"/>
              <a:ea typeface="Calibri"/>
              <a:cs typeface="Calibri"/>
            </a:endParaRPr>
          </a:p>
        </p:txBody>
      </p:sp>
      <p:pic>
        <p:nvPicPr>
          <p:cNvPr id="813" name="Google Shape;813;p85"/>
          <p:cNvPicPr preferRelativeResize="0"/>
          <p:nvPr/>
        </p:nvPicPr>
        <p:blipFill rotWithShape="1">
          <a:blip r:embed="rId3">
            <a:alphaModFix/>
          </a:blip>
          <a:srcRect/>
          <a:stretch/>
        </p:blipFill>
        <p:spPr>
          <a:xfrm>
            <a:off x="559559" y="715050"/>
            <a:ext cx="8584442" cy="5294574"/>
          </a:xfrm>
          <a:prstGeom prst="rect">
            <a:avLst/>
          </a:prstGeom>
          <a:noFill/>
          <a:ln>
            <a:noFill/>
          </a:ln>
        </p:spPr>
      </p:pic>
    </p:spTree>
    <p:extLst>
      <p:ext uri="{BB962C8B-B14F-4D97-AF65-F5344CB8AC3E}">
        <p14:creationId xmlns:p14="http://schemas.microsoft.com/office/powerpoint/2010/main" val="35813403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16;p85" descr="DSC03637"/>
          <p:cNvPicPr preferRelativeResize="0"/>
          <p:nvPr/>
        </p:nvPicPr>
        <p:blipFill rotWithShape="1">
          <a:blip r:embed="rId2">
            <a:alphaModFix/>
          </a:blip>
          <a:srcRect/>
          <a:stretch/>
        </p:blipFill>
        <p:spPr>
          <a:xfrm>
            <a:off x="498475" y="998538"/>
            <a:ext cx="3140075" cy="4321175"/>
          </a:xfrm>
          <a:prstGeom prst="rect">
            <a:avLst/>
          </a:prstGeom>
          <a:noFill/>
          <a:ln>
            <a:noFill/>
          </a:ln>
        </p:spPr>
      </p:pic>
      <p:pic>
        <p:nvPicPr>
          <p:cNvPr id="3" name="Google Shape;817;p85" descr="S:\photos\D-Motte Julien 2006 janvier EJL\DSCN0806.JPG"/>
          <p:cNvPicPr preferRelativeResize="0"/>
          <p:nvPr/>
        </p:nvPicPr>
        <p:blipFill rotWithShape="1">
          <a:blip r:embed="rId3">
            <a:alphaModFix/>
          </a:blip>
          <a:srcRect/>
          <a:stretch/>
        </p:blipFill>
        <p:spPr>
          <a:xfrm>
            <a:off x="4356100" y="2006600"/>
            <a:ext cx="4416425" cy="3313113"/>
          </a:xfrm>
          <a:prstGeom prst="rect">
            <a:avLst/>
          </a:prstGeom>
          <a:noFill/>
          <a:ln>
            <a:noFill/>
          </a:ln>
        </p:spPr>
      </p:pic>
      <p:sp>
        <p:nvSpPr>
          <p:cNvPr id="4" name="Google Shape;818;p85"/>
          <p:cNvSpPr txBox="1"/>
          <p:nvPr/>
        </p:nvSpPr>
        <p:spPr>
          <a:xfrm rot="-5400000">
            <a:off x="8093519" y="4640707"/>
            <a:ext cx="1050235" cy="307777"/>
          </a:xfrm>
          <a:prstGeom prst="rect">
            <a:avLst/>
          </a:prstGeom>
          <a:noFill/>
          <a:ln>
            <a:noFill/>
          </a:ln>
        </p:spPr>
        <p:txBody>
          <a:bodyPr spcFirstLastPara="1" wrap="square" lIns="91425" tIns="45700" rIns="91425" bIns="45700" anchor="t" anchorCtr="0">
            <a:spAutoFit/>
          </a:bodyPr>
          <a:lstStyle/>
          <a:p>
            <a:r>
              <a:rPr lang="fr-FR">
                <a:solidFill>
                  <a:srgbClr val="FFFFFF"/>
                </a:solidFill>
                <a:latin typeface="Calibri"/>
                <a:ea typeface="Calibri"/>
                <a:cs typeface="Calibri"/>
                <a:sym typeface="Calibri"/>
              </a:rPr>
              <a:t>© ADOPTA</a:t>
            </a:r>
            <a:endParaRPr/>
          </a:p>
        </p:txBody>
      </p:sp>
      <p:sp>
        <p:nvSpPr>
          <p:cNvPr id="5" name="Google Shape;819;p85"/>
          <p:cNvSpPr txBox="1"/>
          <p:nvPr/>
        </p:nvSpPr>
        <p:spPr>
          <a:xfrm>
            <a:off x="4356100" y="5042714"/>
            <a:ext cx="2476998" cy="276999"/>
          </a:xfrm>
          <a:prstGeom prst="rect">
            <a:avLst/>
          </a:prstGeom>
          <a:solidFill>
            <a:schemeClr val="dk1">
              <a:alpha val="57647"/>
            </a:schemeClr>
          </a:solidFill>
          <a:ln>
            <a:noFill/>
          </a:ln>
        </p:spPr>
        <p:txBody>
          <a:bodyPr spcFirstLastPara="1" wrap="square" lIns="91425" tIns="45700" rIns="91425" bIns="45700" anchor="t" anchorCtr="0">
            <a:spAutoFit/>
          </a:bodyPr>
          <a:lstStyle/>
          <a:p>
            <a:r>
              <a:rPr lang="fr-FR" sz="1200" b="1">
                <a:solidFill>
                  <a:srgbClr val="FFFFFF"/>
                </a:solidFill>
                <a:latin typeface="Calibri"/>
                <a:ea typeface="Calibri"/>
                <a:cs typeface="Calibri"/>
                <a:sym typeface="Calibri"/>
              </a:rPr>
              <a:t>Rue de la Motte Julien - DOUAI (59)</a:t>
            </a:r>
            <a:endParaRPr sz="1200" b="1">
              <a:solidFill>
                <a:srgbClr val="FFFFFF"/>
              </a:solidFill>
              <a:latin typeface="Calibri"/>
              <a:ea typeface="Calibri"/>
              <a:cs typeface="Calibri"/>
              <a:sym typeface="Calibri"/>
            </a:endParaRPr>
          </a:p>
        </p:txBody>
      </p:sp>
      <p:sp>
        <p:nvSpPr>
          <p:cNvPr id="6" name="Google Shape;820;p85"/>
          <p:cNvSpPr txBox="1"/>
          <p:nvPr/>
        </p:nvSpPr>
        <p:spPr>
          <a:xfrm>
            <a:off x="511833" y="4719548"/>
            <a:ext cx="3113357" cy="461665"/>
          </a:xfrm>
          <a:prstGeom prst="rect">
            <a:avLst/>
          </a:prstGeom>
          <a:solidFill>
            <a:schemeClr val="dk1">
              <a:alpha val="57647"/>
            </a:schemeClr>
          </a:solidFill>
          <a:ln>
            <a:noFill/>
          </a:ln>
        </p:spPr>
        <p:txBody>
          <a:bodyPr spcFirstLastPara="1" wrap="square" lIns="91425" tIns="45700" rIns="91425" bIns="45700" anchor="t" anchorCtr="0">
            <a:spAutoFit/>
          </a:bodyPr>
          <a:lstStyle/>
          <a:p>
            <a:r>
              <a:rPr lang="fr-FR" sz="1200" b="1">
                <a:solidFill>
                  <a:srgbClr val="FFFFFF"/>
                </a:solidFill>
                <a:latin typeface="Calibri"/>
                <a:ea typeface="Calibri"/>
                <a:cs typeface="Calibri"/>
                <a:sym typeface="Calibri"/>
              </a:rPr>
              <a:t>Résidence Delestraint - LAMBRES-LEZ-DOUAI (59)</a:t>
            </a:r>
            <a:endParaRPr sz="1200" b="1">
              <a:solidFill>
                <a:srgbClr val="FFFFFF"/>
              </a:solidFill>
              <a:latin typeface="Calibri"/>
              <a:ea typeface="Calibri"/>
              <a:cs typeface="Calibri"/>
              <a:sym typeface="Calibri"/>
            </a:endParaRPr>
          </a:p>
        </p:txBody>
      </p:sp>
      <p:sp>
        <p:nvSpPr>
          <p:cNvPr id="7" name="Google Shape;812;p85"/>
          <p:cNvSpPr txBox="1"/>
          <p:nvPr/>
        </p:nvSpPr>
        <p:spPr>
          <a:xfrm>
            <a:off x="1228300" y="28769"/>
            <a:ext cx="7915700" cy="523220"/>
          </a:xfrm>
          <a:prstGeom prst="rect">
            <a:avLst/>
          </a:prstGeom>
          <a:noFill/>
          <a:ln>
            <a:noFill/>
          </a:ln>
        </p:spPr>
        <p:txBody>
          <a:bodyPr spcFirstLastPara="1" wrap="square" lIns="91425" tIns="45700" rIns="91425" bIns="45700" anchor="t" anchorCtr="0">
            <a:spAutoFit/>
          </a:bodyPr>
          <a:lstStyle/>
          <a:p>
            <a:pPr algn="ctr"/>
            <a:r>
              <a:rPr lang="fr-FR" sz="2800" b="1" dirty="0">
                <a:solidFill>
                  <a:srgbClr val="0070C0"/>
                </a:solidFill>
                <a:latin typeface="Calibri"/>
                <a:ea typeface="Calibri"/>
                <a:cs typeface="Calibri"/>
              </a:rPr>
              <a:t>LA </a:t>
            </a:r>
            <a:r>
              <a:rPr lang="fr-FR" sz="2800" b="1" dirty="0" smtClean="0">
                <a:solidFill>
                  <a:srgbClr val="0070C0"/>
                </a:solidFill>
                <a:latin typeface="Calibri"/>
                <a:ea typeface="Calibri"/>
                <a:cs typeface="Calibri"/>
              </a:rPr>
              <a:t>TRANCHÉE </a:t>
            </a:r>
            <a:r>
              <a:rPr lang="fr-FR" sz="2800" b="1" dirty="0">
                <a:solidFill>
                  <a:srgbClr val="0070C0"/>
                </a:solidFill>
                <a:latin typeface="Calibri"/>
                <a:ea typeface="Calibri"/>
                <a:cs typeface="Calibri"/>
              </a:rPr>
              <a:t>D’INFILTRATION</a:t>
            </a:r>
            <a:endParaRPr sz="2800" b="1" dirty="0">
              <a:solidFill>
                <a:srgbClr val="0070C0"/>
              </a:solidFill>
              <a:latin typeface="Calibri"/>
              <a:ea typeface="Calibri"/>
              <a:cs typeface="Calibri"/>
            </a:endParaRPr>
          </a:p>
        </p:txBody>
      </p:sp>
    </p:spTree>
    <p:extLst>
      <p:ext uri="{BB962C8B-B14F-4D97-AF65-F5344CB8AC3E}">
        <p14:creationId xmlns:p14="http://schemas.microsoft.com/office/powerpoint/2010/main" val="8892496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91"/>
          <p:cNvSpPr txBox="1"/>
          <p:nvPr/>
        </p:nvSpPr>
        <p:spPr>
          <a:xfrm>
            <a:off x="1228300" y="28769"/>
            <a:ext cx="7915700" cy="523220"/>
          </a:xfrm>
          <a:prstGeom prst="rect">
            <a:avLst/>
          </a:prstGeom>
          <a:noFill/>
          <a:ln>
            <a:noFill/>
          </a:ln>
        </p:spPr>
        <p:txBody>
          <a:bodyPr spcFirstLastPara="1" wrap="square" lIns="91425" tIns="45700" rIns="91425" bIns="45700" anchor="t" anchorCtr="0">
            <a:spAutoFit/>
          </a:bodyPr>
          <a:lstStyle/>
          <a:p>
            <a:pPr algn="ctr"/>
            <a:r>
              <a:rPr lang="fr-FR" sz="2800" b="1" dirty="0">
                <a:solidFill>
                  <a:srgbClr val="0070C0"/>
                </a:solidFill>
                <a:latin typeface="Calibri"/>
                <a:ea typeface="Calibri"/>
                <a:cs typeface="Calibri"/>
              </a:rPr>
              <a:t>LA CHAUSSÉE </a:t>
            </a:r>
            <a:r>
              <a:rPr lang="fr-FR" sz="2800" b="1" dirty="0" smtClean="0">
                <a:solidFill>
                  <a:srgbClr val="0070C0"/>
                </a:solidFill>
                <a:latin typeface="Calibri"/>
                <a:ea typeface="Calibri"/>
                <a:cs typeface="Calibri"/>
              </a:rPr>
              <a:t>À </a:t>
            </a:r>
            <a:r>
              <a:rPr lang="fr-FR" sz="2800" b="1" dirty="0">
                <a:solidFill>
                  <a:srgbClr val="0070C0"/>
                </a:solidFill>
                <a:latin typeface="Calibri"/>
                <a:ea typeface="Calibri"/>
                <a:cs typeface="Calibri"/>
              </a:rPr>
              <a:t>STRUCTURE RÉSERVOIR</a:t>
            </a:r>
            <a:endParaRPr sz="2800" b="1" dirty="0">
              <a:solidFill>
                <a:srgbClr val="0070C0"/>
              </a:solidFill>
              <a:latin typeface="Calibri"/>
              <a:ea typeface="Calibri"/>
              <a:cs typeface="Calibri"/>
            </a:endParaRPr>
          </a:p>
        </p:txBody>
      </p:sp>
      <p:pic>
        <p:nvPicPr>
          <p:cNvPr id="883" name="Google Shape;883;p91"/>
          <p:cNvPicPr preferRelativeResize="0"/>
          <p:nvPr/>
        </p:nvPicPr>
        <p:blipFill rotWithShape="1">
          <a:blip r:embed="rId3">
            <a:alphaModFix/>
          </a:blip>
          <a:srcRect b="47163"/>
          <a:stretch/>
        </p:blipFill>
        <p:spPr>
          <a:xfrm>
            <a:off x="2007685" y="551989"/>
            <a:ext cx="7136315" cy="3378599"/>
          </a:xfrm>
          <a:prstGeom prst="rect">
            <a:avLst/>
          </a:prstGeom>
          <a:noFill/>
          <a:ln>
            <a:noFill/>
          </a:ln>
        </p:spPr>
      </p:pic>
      <p:pic>
        <p:nvPicPr>
          <p:cNvPr id="884" name="Google Shape;884;p91"/>
          <p:cNvPicPr preferRelativeResize="0"/>
          <p:nvPr/>
        </p:nvPicPr>
        <p:blipFill rotWithShape="1">
          <a:blip r:embed="rId3">
            <a:alphaModFix/>
          </a:blip>
          <a:srcRect t="53132"/>
          <a:stretch/>
        </p:blipFill>
        <p:spPr>
          <a:xfrm>
            <a:off x="436728" y="3889644"/>
            <a:ext cx="7068180" cy="2968356"/>
          </a:xfrm>
          <a:prstGeom prst="rect">
            <a:avLst/>
          </a:prstGeom>
          <a:noFill/>
          <a:ln>
            <a:noFill/>
          </a:ln>
        </p:spPr>
      </p:pic>
    </p:spTree>
    <p:extLst>
      <p:ext uri="{BB962C8B-B14F-4D97-AF65-F5344CB8AC3E}">
        <p14:creationId xmlns:p14="http://schemas.microsoft.com/office/powerpoint/2010/main" val="29291373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pic>
        <p:nvPicPr>
          <p:cNvPr id="889" name="Google Shape;889;p92"/>
          <p:cNvPicPr preferRelativeResize="0"/>
          <p:nvPr/>
        </p:nvPicPr>
        <p:blipFill rotWithShape="1">
          <a:blip r:embed="rId3">
            <a:alphaModFix/>
          </a:blip>
          <a:srcRect b="13407"/>
          <a:stretch/>
        </p:blipFill>
        <p:spPr>
          <a:xfrm>
            <a:off x="171837" y="3499986"/>
            <a:ext cx="4235477" cy="2750689"/>
          </a:xfrm>
          <a:prstGeom prst="rect">
            <a:avLst/>
          </a:prstGeom>
          <a:noFill/>
          <a:ln>
            <a:noFill/>
          </a:ln>
        </p:spPr>
      </p:pic>
      <p:sp>
        <p:nvSpPr>
          <p:cNvPr id="890" name="Google Shape;890;p92"/>
          <p:cNvSpPr txBox="1"/>
          <p:nvPr/>
        </p:nvSpPr>
        <p:spPr>
          <a:xfrm>
            <a:off x="1130060" y="28775"/>
            <a:ext cx="8013940" cy="523200"/>
          </a:xfrm>
          <a:prstGeom prst="rect">
            <a:avLst/>
          </a:prstGeom>
          <a:noFill/>
          <a:ln>
            <a:noFill/>
          </a:ln>
        </p:spPr>
        <p:txBody>
          <a:bodyPr spcFirstLastPara="1" wrap="square" lIns="91425" tIns="45700" rIns="91425" bIns="45700" anchor="t" anchorCtr="0">
            <a:spAutoFit/>
          </a:bodyPr>
          <a:lstStyle/>
          <a:p>
            <a:pPr algn="ctr"/>
            <a:r>
              <a:rPr lang="fr-FR" sz="2800" b="1" dirty="0">
                <a:solidFill>
                  <a:srgbClr val="0070C0"/>
                </a:solidFill>
                <a:latin typeface="Calibri"/>
                <a:ea typeface="Calibri"/>
                <a:cs typeface="Calibri"/>
              </a:rPr>
              <a:t>LA CHAUSSÉE </a:t>
            </a:r>
            <a:r>
              <a:rPr lang="fr-FR" sz="2800" b="1" dirty="0" smtClean="0">
                <a:solidFill>
                  <a:srgbClr val="0070C0"/>
                </a:solidFill>
                <a:latin typeface="Calibri"/>
                <a:ea typeface="Calibri"/>
                <a:cs typeface="Calibri"/>
              </a:rPr>
              <a:t>À </a:t>
            </a:r>
            <a:r>
              <a:rPr lang="fr-FR" sz="2800" b="1" dirty="0">
                <a:solidFill>
                  <a:srgbClr val="0070C0"/>
                </a:solidFill>
                <a:latin typeface="Calibri"/>
                <a:ea typeface="Calibri"/>
                <a:cs typeface="Calibri"/>
              </a:rPr>
              <a:t>STRUCTURE RESERVOIR</a:t>
            </a:r>
            <a:endParaRPr sz="2800" b="1" dirty="0">
              <a:solidFill>
                <a:srgbClr val="0070C0"/>
              </a:solidFill>
              <a:latin typeface="Calibri"/>
              <a:ea typeface="Calibri"/>
              <a:cs typeface="Calibri"/>
            </a:endParaRPr>
          </a:p>
        </p:txBody>
      </p:sp>
      <p:grpSp>
        <p:nvGrpSpPr>
          <p:cNvPr id="891" name="Google Shape;891;p92"/>
          <p:cNvGrpSpPr/>
          <p:nvPr/>
        </p:nvGrpSpPr>
        <p:grpSpPr>
          <a:xfrm>
            <a:off x="152843" y="705942"/>
            <a:ext cx="4256236" cy="2707522"/>
            <a:chOff x="26995" y="692150"/>
            <a:chExt cx="4978507" cy="3299520"/>
          </a:xfrm>
        </p:grpSpPr>
        <p:grpSp>
          <p:nvGrpSpPr>
            <p:cNvPr id="892" name="Google Shape;892;p92"/>
            <p:cNvGrpSpPr/>
            <p:nvPr/>
          </p:nvGrpSpPr>
          <p:grpSpPr>
            <a:xfrm>
              <a:off x="26995" y="692150"/>
              <a:ext cx="4956168" cy="3299520"/>
              <a:chOff x="1408565" y="1698625"/>
              <a:chExt cx="6273348" cy="4176005"/>
            </a:xfrm>
          </p:grpSpPr>
          <p:grpSp>
            <p:nvGrpSpPr>
              <p:cNvPr id="893" name="Google Shape;893;p92"/>
              <p:cNvGrpSpPr/>
              <p:nvPr/>
            </p:nvGrpSpPr>
            <p:grpSpPr>
              <a:xfrm>
                <a:off x="1408565" y="1698625"/>
                <a:ext cx="6273348" cy="4176005"/>
                <a:chOff x="206826" y="1071563"/>
                <a:chExt cx="6273349" cy="4176005"/>
              </a:xfrm>
            </p:grpSpPr>
            <p:pic>
              <p:nvPicPr>
                <p:cNvPr id="894" name="Google Shape;894;p92" descr="P1060953"/>
                <p:cNvPicPr preferRelativeResize="0"/>
                <p:nvPr/>
              </p:nvPicPr>
              <p:blipFill rotWithShape="1">
                <a:blip r:embed="rId4">
                  <a:alphaModFix/>
                </a:blip>
                <a:srcRect/>
                <a:stretch/>
              </p:blipFill>
              <p:spPr>
                <a:xfrm>
                  <a:off x="234950" y="1071563"/>
                  <a:ext cx="6245225" cy="4175125"/>
                </a:xfrm>
                <a:prstGeom prst="rect">
                  <a:avLst/>
                </a:prstGeom>
                <a:noFill/>
                <a:ln>
                  <a:noFill/>
                </a:ln>
              </p:spPr>
            </p:pic>
            <p:sp>
              <p:nvSpPr>
                <p:cNvPr id="895" name="Google Shape;895;p92"/>
                <p:cNvSpPr txBox="1"/>
                <p:nvPr/>
              </p:nvSpPr>
              <p:spPr>
                <a:xfrm>
                  <a:off x="206826" y="4772862"/>
                  <a:ext cx="6051475" cy="474706"/>
                </a:xfrm>
                <a:prstGeom prst="rect">
                  <a:avLst/>
                </a:prstGeom>
                <a:solidFill>
                  <a:schemeClr val="dk1">
                    <a:alpha val="65490"/>
                  </a:schemeClr>
                </a:solidFill>
                <a:ln>
                  <a:noFill/>
                </a:ln>
              </p:spPr>
              <p:txBody>
                <a:bodyPr spcFirstLastPara="1" wrap="square" lIns="91425" tIns="45700" rIns="91425" bIns="45700" anchor="t" anchorCtr="0">
                  <a:spAutoFit/>
                </a:bodyPr>
                <a:lstStyle/>
                <a:p>
                  <a:pPr algn="ctr"/>
                  <a:r>
                    <a:rPr lang="fr-FR" b="1">
                      <a:solidFill>
                        <a:srgbClr val="FFFFFF"/>
                      </a:solidFill>
                      <a:latin typeface="Calibri"/>
                      <a:ea typeface="Calibri"/>
                      <a:cs typeface="Calibri"/>
                      <a:sym typeface="Calibri"/>
                    </a:rPr>
                    <a:t>Rue du Marais Dauphin - FLERS-EN-ESCREBIEUX (59)</a:t>
                  </a:r>
                  <a:endParaRPr/>
                </a:p>
              </p:txBody>
            </p:sp>
          </p:grpSp>
          <p:sp>
            <p:nvSpPr>
              <p:cNvPr id="896" name="Google Shape;896;p92"/>
              <p:cNvSpPr txBox="1"/>
              <p:nvPr/>
            </p:nvSpPr>
            <p:spPr>
              <a:xfrm>
                <a:off x="3139217" y="3654469"/>
                <a:ext cx="1674253" cy="369332"/>
              </a:xfrm>
              <a:prstGeom prst="rect">
                <a:avLst/>
              </a:prstGeom>
              <a:noFill/>
              <a:ln>
                <a:noFill/>
              </a:ln>
            </p:spPr>
            <p:txBody>
              <a:bodyPr spcFirstLastPara="1" wrap="square" lIns="91425" tIns="45700" rIns="91425" bIns="45700" anchor="t" anchorCtr="0">
                <a:spAutoFit/>
              </a:bodyPr>
              <a:lstStyle/>
              <a:p>
                <a:r>
                  <a:rPr lang="fr-FR" b="1">
                    <a:solidFill>
                      <a:srgbClr val="FFFFFF"/>
                    </a:solidFill>
                    <a:latin typeface="Calibri"/>
                    <a:ea typeface="Calibri"/>
                    <a:cs typeface="Calibri"/>
                    <a:sym typeface="Calibri"/>
                  </a:rPr>
                  <a:t>Enrobé poreux</a:t>
                </a:r>
                <a:endParaRPr/>
              </a:p>
            </p:txBody>
          </p:sp>
          <p:sp>
            <p:nvSpPr>
              <p:cNvPr id="897" name="Google Shape;897;p92"/>
              <p:cNvSpPr txBox="1"/>
              <p:nvPr/>
            </p:nvSpPr>
            <p:spPr>
              <a:xfrm>
                <a:off x="5059251" y="3463021"/>
                <a:ext cx="1674253" cy="646331"/>
              </a:xfrm>
              <a:prstGeom prst="rect">
                <a:avLst/>
              </a:prstGeom>
              <a:noFill/>
              <a:ln>
                <a:noFill/>
              </a:ln>
            </p:spPr>
            <p:txBody>
              <a:bodyPr spcFirstLastPara="1" wrap="square" lIns="91425" tIns="45700" rIns="91425" bIns="45700" anchor="t" anchorCtr="0">
                <a:spAutoFit/>
              </a:bodyPr>
              <a:lstStyle/>
              <a:p>
                <a:pPr algn="ctr"/>
                <a:r>
                  <a:rPr lang="fr-FR" b="1">
                    <a:solidFill>
                      <a:srgbClr val="FFFFFF"/>
                    </a:solidFill>
                    <a:latin typeface="Calibri"/>
                    <a:ea typeface="Calibri"/>
                    <a:cs typeface="Calibri"/>
                    <a:sym typeface="Calibri"/>
                  </a:rPr>
                  <a:t>Enrobé classique</a:t>
                </a:r>
                <a:endParaRPr/>
              </a:p>
            </p:txBody>
          </p:sp>
        </p:grpSp>
        <p:sp>
          <p:nvSpPr>
            <p:cNvPr id="898" name="Google Shape;898;p92"/>
            <p:cNvSpPr txBox="1"/>
            <p:nvPr/>
          </p:nvSpPr>
          <p:spPr>
            <a:xfrm rot="-5400000">
              <a:off x="4123952" y="2627182"/>
              <a:ext cx="1412400" cy="350700"/>
            </a:xfrm>
            <a:prstGeom prst="rect">
              <a:avLst/>
            </a:prstGeom>
            <a:noFill/>
            <a:ln>
              <a:noFill/>
            </a:ln>
          </p:spPr>
          <p:txBody>
            <a:bodyPr spcFirstLastPara="1" wrap="square" lIns="91425" tIns="45700" rIns="91425" bIns="45700" anchor="t" anchorCtr="0">
              <a:spAutoFit/>
            </a:bodyPr>
            <a:lstStyle/>
            <a:p>
              <a:r>
                <a:rPr lang="fr-FR">
                  <a:solidFill>
                    <a:srgbClr val="FFFFFF"/>
                  </a:solidFill>
                  <a:latin typeface="Calibri"/>
                  <a:ea typeface="Calibri"/>
                  <a:cs typeface="Calibri"/>
                  <a:sym typeface="Calibri"/>
                </a:rPr>
                <a:t>© ADOPTA</a:t>
              </a:r>
              <a:endParaRPr/>
            </a:p>
          </p:txBody>
        </p:sp>
      </p:grpSp>
      <p:grpSp>
        <p:nvGrpSpPr>
          <p:cNvPr id="899" name="Google Shape;899;p92"/>
          <p:cNvGrpSpPr/>
          <p:nvPr/>
        </p:nvGrpSpPr>
        <p:grpSpPr>
          <a:xfrm>
            <a:off x="4721994" y="705942"/>
            <a:ext cx="4087872" cy="2722026"/>
            <a:chOff x="5155260" y="2743200"/>
            <a:chExt cx="4071938" cy="3276843"/>
          </a:xfrm>
        </p:grpSpPr>
        <p:pic>
          <p:nvPicPr>
            <p:cNvPr id="900" name="Google Shape;900;p92" descr="S:\photos\ERCHIN - chantier\Photos-0021.jpg"/>
            <p:cNvPicPr preferRelativeResize="0"/>
            <p:nvPr/>
          </p:nvPicPr>
          <p:blipFill rotWithShape="1">
            <a:blip r:embed="rId5">
              <a:alphaModFix/>
            </a:blip>
            <a:srcRect/>
            <a:stretch/>
          </p:blipFill>
          <p:spPr>
            <a:xfrm>
              <a:off x="5155260" y="2743200"/>
              <a:ext cx="4071937" cy="3257550"/>
            </a:xfrm>
            <a:prstGeom prst="rect">
              <a:avLst/>
            </a:prstGeom>
            <a:noFill/>
            <a:ln>
              <a:noFill/>
            </a:ln>
          </p:spPr>
        </p:pic>
        <p:sp>
          <p:nvSpPr>
            <p:cNvPr id="901" name="Google Shape;901;p92"/>
            <p:cNvSpPr txBox="1"/>
            <p:nvPr/>
          </p:nvSpPr>
          <p:spPr>
            <a:xfrm rot="-5400000">
              <a:off x="8133692" y="4926537"/>
              <a:ext cx="1880435" cy="306577"/>
            </a:xfrm>
            <a:prstGeom prst="rect">
              <a:avLst/>
            </a:prstGeom>
            <a:noFill/>
            <a:ln>
              <a:noFill/>
            </a:ln>
          </p:spPr>
          <p:txBody>
            <a:bodyPr spcFirstLastPara="1" wrap="square" lIns="91425" tIns="45700" rIns="91425" bIns="45700" anchor="t" anchorCtr="0">
              <a:spAutoFit/>
            </a:bodyPr>
            <a:lstStyle/>
            <a:p>
              <a:r>
                <a:rPr lang="fr-FR">
                  <a:solidFill>
                    <a:srgbClr val="FFFFFF"/>
                  </a:solidFill>
                  <a:latin typeface="Calibri"/>
                  <a:ea typeface="Calibri"/>
                  <a:cs typeface="Calibri"/>
                  <a:sym typeface="Calibri"/>
                </a:rPr>
                <a:t>© Douaisis Agglo</a:t>
              </a:r>
              <a:endParaRPr>
                <a:solidFill>
                  <a:srgbClr val="FFFFFF"/>
                </a:solidFill>
                <a:latin typeface="Calibri"/>
                <a:ea typeface="Calibri"/>
                <a:cs typeface="Calibri"/>
                <a:sym typeface="Calibri"/>
              </a:endParaRPr>
            </a:p>
          </p:txBody>
        </p:sp>
      </p:grpSp>
      <p:grpSp>
        <p:nvGrpSpPr>
          <p:cNvPr id="902" name="Google Shape;902;p92"/>
          <p:cNvGrpSpPr/>
          <p:nvPr/>
        </p:nvGrpSpPr>
        <p:grpSpPr>
          <a:xfrm>
            <a:off x="4721994" y="3563726"/>
            <a:ext cx="4122224" cy="2738632"/>
            <a:chOff x="4522788" y="1343025"/>
            <a:chExt cx="4384702" cy="3260725"/>
          </a:xfrm>
        </p:grpSpPr>
        <p:pic>
          <p:nvPicPr>
            <p:cNvPr id="903" name="Google Shape;903;p92" descr="S:\photos\AMAZON - Lauwin Planque\DSCN1871.JPG"/>
            <p:cNvPicPr preferRelativeResize="0"/>
            <p:nvPr/>
          </p:nvPicPr>
          <p:blipFill rotWithShape="1">
            <a:blip r:embed="rId6">
              <a:alphaModFix/>
            </a:blip>
            <a:srcRect/>
            <a:stretch/>
          </p:blipFill>
          <p:spPr>
            <a:xfrm>
              <a:off x="4522788" y="1343025"/>
              <a:ext cx="4348162" cy="3260725"/>
            </a:xfrm>
            <a:prstGeom prst="rect">
              <a:avLst/>
            </a:prstGeom>
            <a:noFill/>
            <a:ln>
              <a:noFill/>
            </a:ln>
          </p:spPr>
        </p:pic>
        <p:sp>
          <p:nvSpPr>
            <p:cNvPr id="904" name="Google Shape;904;p92"/>
            <p:cNvSpPr txBox="1"/>
            <p:nvPr/>
          </p:nvSpPr>
          <p:spPr>
            <a:xfrm rot="-5400000">
              <a:off x="8000161" y="3696419"/>
              <a:ext cx="1487284" cy="327374"/>
            </a:xfrm>
            <a:prstGeom prst="rect">
              <a:avLst/>
            </a:prstGeom>
            <a:noFill/>
            <a:ln>
              <a:noFill/>
            </a:ln>
          </p:spPr>
          <p:txBody>
            <a:bodyPr spcFirstLastPara="1" wrap="square" lIns="91425" tIns="45700" rIns="91425" bIns="45700" anchor="t" anchorCtr="0">
              <a:spAutoFit/>
            </a:bodyPr>
            <a:lstStyle/>
            <a:p>
              <a:r>
                <a:rPr lang="fr-FR">
                  <a:solidFill>
                    <a:srgbClr val="FFFFFF"/>
                  </a:solidFill>
                  <a:latin typeface="Calibri"/>
                  <a:ea typeface="Calibri"/>
                  <a:cs typeface="Calibri"/>
                  <a:sym typeface="Calibri"/>
                </a:rPr>
                <a:t>© ADOPTA</a:t>
              </a:r>
              <a:endParaRPr/>
            </a:p>
          </p:txBody>
        </p:sp>
      </p:grpSp>
      <p:sp>
        <p:nvSpPr>
          <p:cNvPr id="905" name="Google Shape;905;p92"/>
          <p:cNvSpPr txBox="1"/>
          <p:nvPr/>
        </p:nvSpPr>
        <p:spPr>
          <a:xfrm>
            <a:off x="171839" y="5946266"/>
            <a:ext cx="1864094" cy="307777"/>
          </a:xfrm>
          <a:prstGeom prst="rect">
            <a:avLst/>
          </a:prstGeom>
          <a:solidFill>
            <a:schemeClr val="dk1">
              <a:alpha val="65490"/>
            </a:schemeClr>
          </a:solidFill>
          <a:ln>
            <a:noFill/>
          </a:ln>
        </p:spPr>
        <p:txBody>
          <a:bodyPr spcFirstLastPara="1" wrap="square" lIns="91425" tIns="45700" rIns="91425" bIns="45700" anchor="t" anchorCtr="0">
            <a:spAutoFit/>
          </a:bodyPr>
          <a:lstStyle/>
          <a:p>
            <a:pPr algn="ctr"/>
            <a:r>
              <a:rPr lang="fr-FR" b="1">
                <a:solidFill>
                  <a:srgbClr val="FFFFFF"/>
                </a:solidFill>
                <a:latin typeface="Calibri"/>
                <a:ea typeface="Calibri"/>
                <a:cs typeface="Calibri"/>
                <a:sym typeface="Calibri"/>
              </a:rPr>
              <a:t>MONTCORNET (02)</a:t>
            </a:r>
            <a:endParaRPr b="1">
              <a:solidFill>
                <a:srgbClr val="FFFFFF"/>
              </a:solidFill>
              <a:latin typeface="Calibri"/>
              <a:ea typeface="Calibri"/>
              <a:cs typeface="Calibri"/>
              <a:sym typeface="Calibri"/>
            </a:endParaRPr>
          </a:p>
        </p:txBody>
      </p:sp>
      <p:sp>
        <p:nvSpPr>
          <p:cNvPr id="906" name="Google Shape;906;p92"/>
          <p:cNvSpPr txBox="1"/>
          <p:nvPr/>
        </p:nvSpPr>
        <p:spPr>
          <a:xfrm>
            <a:off x="4722586" y="5982769"/>
            <a:ext cx="3305808" cy="308848"/>
          </a:xfrm>
          <a:prstGeom prst="rect">
            <a:avLst/>
          </a:prstGeom>
          <a:solidFill>
            <a:schemeClr val="dk1">
              <a:alpha val="65490"/>
            </a:schemeClr>
          </a:solidFill>
          <a:ln>
            <a:noFill/>
          </a:ln>
        </p:spPr>
        <p:txBody>
          <a:bodyPr spcFirstLastPara="1" wrap="square" lIns="91425" tIns="45700" rIns="91425" bIns="45700" anchor="t" anchorCtr="0">
            <a:spAutoFit/>
          </a:bodyPr>
          <a:lstStyle/>
          <a:p>
            <a:pPr algn="ctr"/>
            <a:r>
              <a:rPr lang="fr-FR" b="1">
                <a:solidFill>
                  <a:srgbClr val="FFFFFF"/>
                </a:solidFill>
                <a:latin typeface="Calibri"/>
                <a:ea typeface="Calibri"/>
                <a:cs typeface="Calibri"/>
                <a:sym typeface="Calibri"/>
              </a:rPr>
              <a:t>Parc d’activités - LAUWIN-PLANQUE (59)</a:t>
            </a:r>
            <a:endParaRPr/>
          </a:p>
        </p:txBody>
      </p:sp>
      <p:sp>
        <p:nvSpPr>
          <p:cNvPr id="907" name="Google Shape;907;p92"/>
          <p:cNvSpPr txBox="1"/>
          <p:nvPr/>
        </p:nvSpPr>
        <p:spPr>
          <a:xfrm>
            <a:off x="4719396" y="3104165"/>
            <a:ext cx="1108198" cy="307777"/>
          </a:xfrm>
          <a:prstGeom prst="rect">
            <a:avLst/>
          </a:prstGeom>
          <a:solidFill>
            <a:schemeClr val="dk1">
              <a:alpha val="65490"/>
            </a:schemeClr>
          </a:solidFill>
          <a:ln>
            <a:noFill/>
          </a:ln>
        </p:spPr>
        <p:txBody>
          <a:bodyPr spcFirstLastPara="1" wrap="square" lIns="91425" tIns="45700" rIns="91425" bIns="45700" anchor="t" anchorCtr="0">
            <a:spAutoFit/>
          </a:bodyPr>
          <a:lstStyle/>
          <a:p>
            <a:pPr algn="ctr"/>
            <a:r>
              <a:rPr lang="fr-FR" b="1">
                <a:solidFill>
                  <a:srgbClr val="FFFFFF"/>
                </a:solidFill>
                <a:latin typeface="Calibri"/>
                <a:ea typeface="Calibri"/>
                <a:cs typeface="Calibri"/>
                <a:sym typeface="Calibri"/>
              </a:rPr>
              <a:t>ERCHIN (59)</a:t>
            </a:r>
            <a:endParaRPr/>
          </a:p>
        </p:txBody>
      </p:sp>
    </p:spTree>
    <p:extLst>
      <p:ext uri="{BB962C8B-B14F-4D97-AF65-F5344CB8AC3E}">
        <p14:creationId xmlns:p14="http://schemas.microsoft.com/office/powerpoint/2010/main" val="1066423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3"/>
          <p:cNvSpPr txBox="1"/>
          <p:nvPr/>
        </p:nvSpPr>
        <p:spPr>
          <a:xfrm>
            <a:off x="1339850" y="0"/>
            <a:ext cx="7804150" cy="554037"/>
          </a:xfrm>
          <a:prstGeom prst="rect">
            <a:avLst/>
          </a:prstGeom>
          <a:noFill/>
          <a:ln>
            <a:noFill/>
          </a:ln>
        </p:spPr>
        <p:txBody>
          <a:bodyPr spcFirstLastPara="1" wrap="square" lIns="91425" tIns="45700" rIns="91425" bIns="45700" anchor="t" anchorCtr="0">
            <a:noAutofit/>
          </a:bodyPr>
          <a:lstStyle/>
          <a:p>
            <a:pPr algn="ctr">
              <a:buClr>
                <a:srgbClr val="4472C4"/>
              </a:buClr>
              <a:buSzPts val="3000"/>
            </a:pPr>
            <a:r>
              <a:rPr lang="fr-FR" sz="3000" b="1">
                <a:solidFill>
                  <a:srgbClr val="4472C4"/>
                </a:solidFill>
              </a:rPr>
              <a:t>SES MISSIONS</a:t>
            </a:r>
            <a:endParaRPr/>
          </a:p>
        </p:txBody>
      </p:sp>
      <p:graphicFrame>
        <p:nvGraphicFramePr>
          <p:cNvPr id="78" name="Google Shape;78;p13"/>
          <p:cNvGraphicFramePr/>
          <p:nvPr/>
        </p:nvGraphicFramePr>
        <p:xfrm>
          <a:off x="0" y="747713"/>
          <a:ext cx="9144000" cy="6110275"/>
        </p:xfrm>
        <a:graphic>
          <a:graphicData uri="http://schemas.openxmlformats.org/drawingml/2006/table">
            <a:tbl>
              <a:tblPr firstRow="1" bandRow="1">
                <a:noFill/>
                <a:tableStyleId>{FFE36AF7-14DF-4A7F-8CF4-8B9273654634}</a:tableStyleId>
              </a:tblPr>
              <a:tblGrid>
                <a:gridCol w="4572000"/>
                <a:gridCol w="4572000"/>
              </a:tblGrid>
              <a:tr h="3120475">
                <a:tc>
                  <a:txBody>
                    <a:bodyPr/>
                    <a:lstStyle/>
                    <a:p>
                      <a:pPr marL="0" marR="0" lvl="0" indent="0" algn="l" rtl="0">
                        <a:lnSpc>
                          <a:spcPct val="100000"/>
                        </a:lnSpc>
                        <a:spcBef>
                          <a:spcPts val="0"/>
                        </a:spcBef>
                        <a:spcAft>
                          <a:spcPts val="0"/>
                        </a:spcAft>
                        <a:buClr>
                          <a:srgbClr val="000000"/>
                        </a:buClr>
                        <a:buSzPts val="1800"/>
                        <a:buFont typeface="Arial"/>
                        <a:buNone/>
                      </a:pPr>
                      <a:r>
                        <a:rPr lang="fr-FR" sz="1800" u="none" strike="noStrike" cap="none">
                          <a:solidFill>
                            <a:srgbClr val="F2960C"/>
                          </a:solidFill>
                          <a:latin typeface="Calibri"/>
                          <a:ea typeface="Calibri"/>
                          <a:cs typeface="Calibri"/>
                          <a:sym typeface="Calibri"/>
                        </a:rPr>
                        <a:t>Elaboration de documents </a:t>
                      </a:r>
                      <a:endParaRPr/>
                    </a:p>
                    <a:p>
                      <a:pPr marL="0" marR="0" lvl="0" indent="0" algn="l" rtl="0">
                        <a:lnSpc>
                          <a:spcPct val="100000"/>
                        </a:lnSpc>
                        <a:spcBef>
                          <a:spcPts val="0"/>
                        </a:spcBef>
                        <a:spcAft>
                          <a:spcPts val="0"/>
                        </a:spcAft>
                        <a:buClr>
                          <a:srgbClr val="000000"/>
                        </a:buClr>
                        <a:buSzPts val="1800"/>
                        <a:buFont typeface="Arial"/>
                        <a:buNone/>
                      </a:pPr>
                      <a:r>
                        <a:rPr lang="fr-FR" sz="1800" u="none" strike="noStrike" cap="none">
                          <a:solidFill>
                            <a:srgbClr val="F2960C"/>
                          </a:solidFill>
                          <a:latin typeface="Calibri"/>
                          <a:ea typeface="Calibri"/>
                          <a:cs typeface="Calibri"/>
                          <a:sym typeface="Calibri"/>
                        </a:rPr>
                        <a:t>de vulgarisation, visites</a:t>
                      </a:r>
                      <a:endParaRPr/>
                    </a:p>
                    <a:p>
                      <a:pPr marL="0" marR="0" lvl="0" indent="0" algn="l" rtl="0">
                        <a:lnSpc>
                          <a:spcPct val="100000"/>
                        </a:lnSpc>
                        <a:spcBef>
                          <a:spcPts val="0"/>
                        </a:spcBef>
                        <a:spcAft>
                          <a:spcPts val="0"/>
                        </a:spcAft>
                        <a:buClr>
                          <a:srgbClr val="000000"/>
                        </a:buClr>
                        <a:buSzPts val="1800"/>
                        <a:buFont typeface="Arial"/>
                        <a:buNone/>
                      </a:pPr>
                      <a:r>
                        <a:rPr lang="fr-FR" sz="1800" u="none" strike="noStrike" cap="none">
                          <a:solidFill>
                            <a:srgbClr val="F2960C"/>
                          </a:solidFill>
                          <a:latin typeface="Calibri"/>
                          <a:ea typeface="Calibri"/>
                          <a:cs typeface="Calibri"/>
                          <a:sym typeface="Calibri"/>
                        </a:rPr>
                        <a:t>de sites, showroom,</a:t>
                      </a:r>
                      <a:endParaRPr/>
                    </a:p>
                    <a:p>
                      <a:pPr marL="0" marR="0" lvl="0" indent="0" algn="l" rtl="0">
                        <a:lnSpc>
                          <a:spcPct val="100000"/>
                        </a:lnSpc>
                        <a:spcBef>
                          <a:spcPts val="0"/>
                        </a:spcBef>
                        <a:spcAft>
                          <a:spcPts val="0"/>
                        </a:spcAft>
                        <a:buClr>
                          <a:srgbClr val="000000"/>
                        </a:buClr>
                        <a:buSzPts val="1800"/>
                        <a:buFont typeface="Arial"/>
                        <a:buNone/>
                      </a:pPr>
                      <a:r>
                        <a:rPr lang="fr-FR" sz="1800" u="none" strike="noStrike" cap="none">
                          <a:solidFill>
                            <a:srgbClr val="F2960C"/>
                          </a:solidFill>
                          <a:latin typeface="Calibri"/>
                          <a:ea typeface="Calibri"/>
                          <a:cs typeface="Calibri"/>
                          <a:sym typeface="Calibri"/>
                        </a:rPr>
                        <a:t>manifestations, </a:t>
                      </a:r>
                      <a:endParaRPr/>
                    </a:p>
                    <a:p>
                      <a:pPr marL="0" marR="0" lvl="0" indent="0" algn="l" rtl="0">
                        <a:lnSpc>
                          <a:spcPct val="100000"/>
                        </a:lnSpc>
                        <a:spcBef>
                          <a:spcPts val="0"/>
                        </a:spcBef>
                        <a:spcAft>
                          <a:spcPts val="0"/>
                        </a:spcAft>
                        <a:buClr>
                          <a:srgbClr val="000000"/>
                        </a:buClr>
                        <a:buSzPts val="1800"/>
                        <a:buFont typeface="Arial"/>
                        <a:buNone/>
                      </a:pPr>
                      <a:r>
                        <a:rPr lang="fr-FR" sz="1800" u="none" strike="noStrike" cap="none">
                          <a:solidFill>
                            <a:srgbClr val="F2960C"/>
                          </a:solidFill>
                          <a:latin typeface="Calibri"/>
                          <a:ea typeface="Calibri"/>
                          <a:cs typeface="Calibri"/>
                          <a:sym typeface="Calibri"/>
                        </a:rPr>
                        <a:t>salons…</a:t>
                      </a:r>
                      <a:endParaRPr/>
                    </a:p>
                  </a:txBody>
                  <a:tcPr marL="91450" marR="91450" marT="45725" marB="45725">
                    <a:solidFill>
                      <a:srgbClr val="D8D8D8"/>
                    </a:solidFill>
                  </a:tcPr>
                </a:tc>
                <a:tc>
                  <a:txBody>
                    <a:bodyPr/>
                    <a:lstStyle/>
                    <a:p>
                      <a:pPr marL="0" marR="0" lvl="0" indent="0" algn="l" rtl="0">
                        <a:lnSpc>
                          <a:spcPct val="100000"/>
                        </a:lnSpc>
                        <a:spcBef>
                          <a:spcPts val="0"/>
                        </a:spcBef>
                        <a:spcAft>
                          <a:spcPts val="0"/>
                        </a:spcAft>
                        <a:buClr>
                          <a:srgbClr val="7F7F7F"/>
                        </a:buClr>
                        <a:buSzPts val="1800"/>
                        <a:buFont typeface="Arial"/>
                        <a:buNone/>
                      </a:pPr>
                      <a:r>
                        <a:rPr lang="fr-FR" sz="1800" u="none" strike="noStrike" cap="none">
                          <a:solidFill>
                            <a:srgbClr val="7F7F7F"/>
                          </a:solidFill>
                          <a:latin typeface="Calibri"/>
                          <a:ea typeface="Calibri"/>
                          <a:cs typeface="Calibri"/>
                          <a:sym typeface="Calibri"/>
                        </a:rPr>
                        <a:t>Accompagnement : </a:t>
                      </a:r>
                      <a:endParaRPr/>
                    </a:p>
                    <a:p>
                      <a:pPr marL="0" marR="0" lvl="0" indent="0" algn="l" rtl="0">
                        <a:lnSpc>
                          <a:spcPct val="100000"/>
                        </a:lnSpc>
                        <a:spcBef>
                          <a:spcPts val="0"/>
                        </a:spcBef>
                        <a:spcAft>
                          <a:spcPts val="0"/>
                        </a:spcAft>
                        <a:buClr>
                          <a:srgbClr val="7F7F7F"/>
                        </a:buClr>
                        <a:buSzPts val="1800"/>
                        <a:buFont typeface="Arial"/>
                        <a:buNone/>
                      </a:pPr>
                      <a:r>
                        <a:rPr lang="fr-FR" sz="1800" u="none" strike="noStrike" cap="none">
                          <a:solidFill>
                            <a:srgbClr val="7F7F7F"/>
                          </a:solidFill>
                          <a:latin typeface="Calibri"/>
                          <a:ea typeface="Calibri"/>
                          <a:cs typeface="Calibri"/>
                          <a:sym typeface="Calibri"/>
                        </a:rPr>
                        <a:t>adaptation des </a:t>
                      </a:r>
                      <a:endParaRPr/>
                    </a:p>
                    <a:p>
                      <a:pPr marL="0" marR="0" lvl="0" indent="0" algn="l" rtl="0">
                        <a:lnSpc>
                          <a:spcPct val="100000"/>
                        </a:lnSpc>
                        <a:spcBef>
                          <a:spcPts val="0"/>
                        </a:spcBef>
                        <a:spcAft>
                          <a:spcPts val="0"/>
                        </a:spcAft>
                        <a:buClr>
                          <a:srgbClr val="7F7F7F"/>
                        </a:buClr>
                        <a:buSzPts val="1800"/>
                        <a:buFont typeface="Arial"/>
                        <a:buNone/>
                      </a:pPr>
                      <a:r>
                        <a:rPr lang="fr-FR" sz="1800" u="none" strike="noStrike" cap="none">
                          <a:solidFill>
                            <a:srgbClr val="7F7F7F"/>
                          </a:solidFill>
                          <a:latin typeface="Calibri"/>
                          <a:ea typeface="Calibri"/>
                          <a:cs typeface="Calibri"/>
                          <a:sym typeface="Calibri"/>
                        </a:rPr>
                        <a:t>organisations à la </a:t>
                      </a:r>
                      <a:endParaRPr/>
                    </a:p>
                    <a:p>
                      <a:pPr marL="0" marR="0" lvl="0" indent="0" algn="l" rtl="0">
                        <a:lnSpc>
                          <a:spcPct val="100000"/>
                        </a:lnSpc>
                        <a:spcBef>
                          <a:spcPts val="0"/>
                        </a:spcBef>
                        <a:spcAft>
                          <a:spcPts val="0"/>
                        </a:spcAft>
                        <a:buClr>
                          <a:srgbClr val="7F7F7F"/>
                        </a:buClr>
                        <a:buSzPts val="1800"/>
                        <a:buFont typeface="Arial"/>
                        <a:buNone/>
                      </a:pPr>
                      <a:r>
                        <a:rPr lang="fr-FR" sz="1800" u="none" strike="noStrike" cap="none">
                          <a:solidFill>
                            <a:srgbClr val="7F7F7F"/>
                          </a:solidFill>
                          <a:latin typeface="Calibri"/>
                          <a:ea typeface="Calibri"/>
                          <a:cs typeface="Calibri"/>
                          <a:sym typeface="Calibri"/>
                        </a:rPr>
                        <a:t>prise en compte de </a:t>
                      </a:r>
                      <a:endParaRPr/>
                    </a:p>
                    <a:p>
                      <a:pPr marL="0" marR="0" lvl="0" indent="0" algn="l" rtl="0">
                        <a:lnSpc>
                          <a:spcPct val="100000"/>
                        </a:lnSpc>
                        <a:spcBef>
                          <a:spcPts val="0"/>
                        </a:spcBef>
                        <a:spcAft>
                          <a:spcPts val="0"/>
                        </a:spcAft>
                        <a:buClr>
                          <a:srgbClr val="7F7F7F"/>
                        </a:buClr>
                        <a:buSzPts val="1800"/>
                        <a:buFont typeface="Arial"/>
                        <a:buNone/>
                      </a:pPr>
                      <a:r>
                        <a:rPr lang="fr-FR" sz="1800" u="none" strike="noStrike" cap="none">
                          <a:solidFill>
                            <a:srgbClr val="7F7F7F"/>
                          </a:solidFill>
                          <a:latin typeface="Calibri"/>
                          <a:ea typeface="Calibri"/>
                          <a:cs typeface="Calibri"/>
                          <a:sym typeface="Calibri"/>
                        </a:rPr>
                        <a:t>la GDEP, changement </a:t>
                      </a:r>
                      <a:endParaRPr/>
                    </a:p>
                    <a:p>
                      <a:pPr marL="0" marR="0" lvl="0" indent="0" algn="l" rtl="0">
                        <a:lnSpc>
                          <a:spcPct val="100000"/>
                        </a:lnSpc>
                        <a:spcBef>
                          <a:spcPts val="0"/>
                        </a:spcBef>
                        <a:spcAft>
                          <a:spcPts val="0"/>
                        </a:spcAft>
                        <a:buClr>
                          <a:srgbClr val="7F7F7F"/>
                        </a:buClr>
                        <a:buSzPts val="1800"/>
                        <a:buFont typeface="Arial"/>
                        <a:buNone/>
                      </a:pPr>
                      <a:r>
                        <a:rPr lang="fr-FR" sz="1800" u="none" strike="noStrike" cap="none">
                          <a:solidFill>
                            <a:srgbClr val="7F7F7F"/>
                          </a:solidFill>
                          <a:latin typeface="Calibri"/>
                          <a:ea typeface="Calibri"/>
                          <a:cs typeface="Calibri"/>
                          <a:sym typeface="Calibri"/>
                        </a:rPr>
                        <a:t>de politique…</a:t>
                      </a:r>
                      <a:endParaRPr sz="1800" u="none" strike="noStrike" cap="none">
                        <a:solidFill>
                          <a:srgbClr val="7F7F7F"/>
                        </a:solidFill>
                        <a:latin typeface="Calibri"/>
                        <a:ea typeface="Calibri"/>
                        <a:cs typeface="Calibri"/>
                        <a:sym typeface="Calibri"/>
                      </a:endParaRPr>
                    </a:p>
                  </a:txBody>
                  <a:tcPr marL="91450" marR="91450" marT="45725" marB="45725">
                    <a:solidFill>
                      <a:srgbClr val="D8D8D8"/>
                    </a:solidFill>
                  </a:tcPr>
                </a:tc>
              </a:tr>
              <a:tr h="2989800">
                <a:tc>
                  <a:txBody>
                    <a:bodyPr/>
                    <a:lstStyle/>
                    <a:p>
                      <a:pPr marL="0" marR="0" lvl="0" indent="0" algn="l" rtl="0">
                        <a:lnSpc>
                          <a:spcPct val="100000"/>
                        </a:lnSpc>
                        <a:spcBef>
                          <a:spcPts val="0"/>
                        </a:spcBef>
                        <a:spcAft>
                          <a:spcPts val="0"/>
                        </a:spcAft>
                        <a:buNone/>
                      </a:pPr>
                      <a:r>
                        <a:rPr lang="fr-FR" sz="1800" b="1" u="none" strike="noStrike" cap="none">
                          <a:solidFill>
                            <a:srgbClr val="076CB4"/>
                          </a:solidFill>
                          <a:latin typeface="Calibri"/>
                          <a:ea typeface="Calibri"/>
                          <a:cs typeface="Calibri"/>
                          <a:sym typeface="Calibri"/>
                        </a:rPr>
                        <a:t>Sessions de formation, </a:t>
                      </a:r>
                      <a:endParaRPr/>
                    </a:p>
                    <a:p>
                      <a:pPr marL="0" marR="0" lvl="0" indent="0" algn="l" rtl="0">
                        <a:lnSpc>
                          <a:spcPct val="100000"/>
                        </a:lnSpc>
                        <a:spcBef>
                          <a:spcPts val="0"/>
                        </a:spcBef>
                        <a:spcAft>
                          <a:spcPts val="0"/>
                        </a:spcAft>
                        <a:buNone/>
                      </a:pPr>
                      <a:r>
                        <a:rPr lang="fr-FR" sz="1800" b="1" u="none" strike="noStrike" cap="none">
                          <a:solidFill>
                            <a:srgbClr val="076CB4"/>
                          </a:solidFill>
                          <a:latin typeface="Calibri"/>
                          <a:ea typeface="Calibri"/>
                          <a:cs typeface="Calibri"/>
                          <a:sym typeface="Calibri"/>
                        </a:rPr>
                        <a:t>intervention dans des </a:t>
                      </a:r>
                      <a:endParaRPr/>
                    </a:p>
                    <a:p>
                      <a:pPr marL="0" marR="0" lvl="0" indent="0" algn="l" rtl="0">
                        <a:lnSpc>
                          <a:spcPct val="100000"/>
                        </a:lnSpc>
                        <a:spcBef>
                          <a:spcPts val="0"/>
                        </a:spcBef>
                        <a:spcAft>
                          <a:spcPts val="0"/>
                        </a:spcAft>
                        <a:buNone/>
                      </a:pPr>
                      <a:r>
                        <a:rPr lang="fr-FR" sz="1800" b="1" u="none" strike="noStrike" cap="none">
                          <a:solidFill>
                            <a:srgbClr val="076CB4"/>
                          </a:solidFill>
                          <a:latin typeface="Calibri"/>
                          <a:ea typeface="Calibri"/>
                          <a:cs typeface="Calibri"/>
                          <a:sym typeface="Calibri"/>
                        </a:rPr>
                        <a:t>établissements de </a:t>
                      </a:r>
                      <a:endParaRPr/>
                    </a:p>
                    <a:p>
                      <a:pPr marL="0" marR="0" lvl="0" indent="0" algn="l" rtl="0">
                        <a:lnSpc>
                          <a:spcPct val="100000"/>
                        </a:lnSpc>
                        <a:spcBef>
                          <a:spcPts val="0"/>
                        </a:spcBef>
                        <a:spcAft>
                          <a:spcPts val="0"/>
                        </a:spcAft>
                        <a:buNone/>
                      </a:pPr>
                      <a:r>
                        <a:rPr lang="fr-FR" sz="1800" b="1" u="none" strike="noStrike" cap="none">
                          <a:solidFill>
                            <a:srgbClr val="076CB4"/>
                          </a:solidFill>
                          <a:latin typeface="Calibri"/>
                          <a:ea typeface="Calibri"/>
                          <a:cs typeface="Calibri"/>
                          <a:sym typeface="Calibri"/>
                        </a:rPr>
                        <a:t>formation initiale ou </a:t>
                      </a:r>
                      <a:endParaRPr/>
                    </a:p>
                    <a:p>
                      <a:pPr marL="0" marR="0" lvl="0" indent="0" algn="l" rtl="0">
                        <a:lnSpc>
                          <a:spcPct val="100000"/>
                        </a:lnSpc>
                        <a:spcBef>
                          <a:spcPts val="0"/>
                        </a:spcBef>
                        <a:spcAft>
                          <a:spcPts val="0"/>
                        </a:spcAft>
                        <a:buNone/>
                      </a:pPr>
                      <a:r>
                        <a:rPr lang="fr-FR" sz="1800" b="1" u="none" strike="noStrike" cap="none">
                          <a:solidFill>
                            <a:srgbClr val="076CB4"/>
                          </a:solidFill>
                          <a:latin typeface="Calibri"/>
                          <a:ea typeface="Calibri"/>
                          <a:cs typeface="Calibri"/>
                          <a:sym typeface="Calibri"/>
                        </a:rPr>
                        <a:t>continue, licence </a:t>
                      </a:r>
                      <a:endParaRPr/>
                    </a:p>
                    <a:p>
                      <a:pPr marL="0" marR="0" lvl="0" indent="0" algn="l" rtl="0">
                        <a:lnSpc>
                          <a:spcPct val="100000"/>
                        </a:lnSpc>
                        <a:spcBef>
                          <a:spcPts val="0"/>
                        </a:spcBef>
                        <a:spcAft>
                          <a:spcPts val="0"/>
                        </a:spcAft>
                        <a:buNone/>
                      </a:pPr>
                      <a:r>
                        <a:rPr lang="fr-FR" sz="1800" b="1" u="none" strike="noStrike" cap="none">
                          <a:solidFill>
                            <a:srgbClr val="076CB4"/>
                          </a:solidFill>
                          <a:latin typeface="Calibri"/>
                          <a:ea typeface="Calibri"/>
                          <a:cs typeface="Calibri"/>
                          <a:sym typeface="Calibri"/>
                        </a:rPr>
                        <a:t>professionnelle EPADE</a:t>
                      </a:r>
                      <a:endParaRPr sz="1800" b="1" u="none" strike="noStrike" cap="none">
                        <a:solidFill>
                          <a:srgbClr val="076CB4"/>
                        </a:solidFill>
                        <a:latin typeface="Calibri"/>
                        <a:ea typeface="Calibri"/>
                        <a:cs typeface="Calibri"/>
                        <a:sym typeface="Calibri"/>
                      </a:endParaRPr>
                    </a:p>
                  </a:txBody>
                  <a:tcPr marL="91450" marR="91450" marT="45725" marB="45725">
                    <a:solidFill>
                      <a:srgbClr val="D8D8D8"/>
                    </a:solidFill>
                  </a:tcPr>
                </a:tc>
                <a:tc>
                  <a:txBody>
                    <a:bodyPr/>
                    <a:lstStyle/>
                    <a:p>
                      <a:pPr marL="0" marR="0" lvl="0" indent="0" algn="l" rtl="0">
                        <a:lnSpc>
                          <a:spcPct val="100000"/>
                        </a:lnSpc>
                        <a:spcBef>
                          <a:spcPts val="0"/>
                        </a:spcBef>
                        <a:spcAft>
                          <a:spcPts val="0"/>
                        </a:spcAft>
                        <a:buNone/>
                      </a:pPr>
                      <a:r>
                        <a:rPr lang="fr-FR" sz="1800" b="1" u="none" strike="noStrike" cap="none">
                          <a:solidFill>
                            <a:srgbClr val="94C360"/>
                          </a:solidFill>
                          <a:latin typeface="Calibri"/>
                          <a:ea typeface="Calibri"/>
                          <a:cs typeface="Calibri"/>
                          <a:sym typeface="Calibri"/>
                        </a:rPr>
                        <a:t>Etudes sur la bouche </a:t>
                      </a:r>
                      <a:endParaRPr/>
                    </a:p>
                    <a:p>
                      <a:pPr marL="0" marR="0" lvl="0" indent="0" algn="l" rtl="0">
                        <a:lnSpc>
                          <a:spcPct val="100000"/>
                        </a:lnSpc>
                        <a:spcBef>
                          <a:spcPts val="0"/>
                        </a:spcBef>
                        <a:spcAft>
                          <a:spcPts val="0"/>
                        </a:spcAft>
                        <a:buNone/>
                      </a:pPr>
                      <a:r>
                        <a:rPr lang="fr-FR" sz="1800" b="1" u="none" strike="noStrike" cap="none">
                          <a:solidFill>
                            <a:srgbClr val="94C360"/>
                          </a:solidFill>
                          <a:latin typeface="Calibri"/>
                          <a:ea typeface="Calibri"/>
                          <a:cs typeface="Calibri"/>
                          <a:sym typeface="Calibri"/>
                        </a:rPr>
                        <a:t>d’injection, </a:t>
                      </a:r>
                      <a:endParaRPr/>
                    </a:p>
                    <a:p>
                      <a:pPr marL="0" marR="0" lvl="0" indent="0" algn="l" rtl="0">
                        <a:lnSpc>
                          <a:spcPct val="100000"/>
                        </a:lnSpc>
                        <a:spcBef>
                          <a:spcPts val="0"/>
                        </a:spcBef>
                        <a:spcAft>
                          <a:spcPts val="0"/>
                        </a:spcAft>
                        <a:buNone/>
                      </a:pPr>
                      <a:r>
                        <a:rPr lang="fr-FR" sz="1800" b="1" u="none" strike="noStrike" cap="none">
                          <a:solidFill>
                            <a:srgbClr val="94C360"/>
                          </a:solidFill>
                          <a:latin typeface="Calibri"/>
                          <a:ea typeface="Calibri"/>
                          <a:cs typeface="Calibri"/>
                          <a:sym typeface="Calibri"/>
                        </a:rPr>
                        <a:t>protocoles de </a:t>
                      </a:r>
                      <a:endParaRPr/>
                    </a:p>
                    <a:p>
                      <a:pPr marL="0" marR="0" lvl="0" indent="0" algn="l" rtl="0">
                        <a:lnSpc>
                          <a:spcPct val="100000"/>
                        </a:lnSpc>
                        <a:spcBef>
                          <a:spcPts val="0"/>
                        </a:spcBef>
                        <a:spcAft>
                          <a:spcPts val="0"/>
                        </a:spcAft>
                        <a:buNone/>
                      </a:pPr>
                      <a:r>
                        <a:rPr lang="fr-FR" sz="1800" b="1" u="none" strike="noStrike" cap="none">
                          <a:solidFill>
                            <a:srgbClr val="94C360"/>
                          </a:solidFill>
                          <a:latin typeface="Calibri"/>
                          <a:ea typeface="Calibri"/>
                          <a:cs typeface="Calibri"/>
                          <a:sym typeface="Calibri"/>
                        </a:rPr>
                        <a:t>réception des TA, </a:t>
                      </a:r>
                      <a:endParaRPr/>
                    </a:p>
                    <a:p>
                      <a:pPr marL="0" marR="0" lvl="0" indent="0" algn="l" rtl="0">
                        <a:lnSpc>
                          <a:spcPct val="100000"/>
                        </a:lnSpc>
                        <a:spcBef>
                          <a:spcPts val="0"/>
                        </a:spcBef>
                        <a:spcAft>
                          <a:spcPts val="0"/>
                        </a:spcAft>
                        <a:buNone/>
                      </a:pPr>
                      <a:r>
                        <a:rPr lang="fr-FR" sz="1800" b="1" u="none" strike="noStrike" cap="none">
                          <a:solidFill>
                            <a:srgbClr val="94C360"/>
                          </a:solidFill>
                          <a:latin typeface="Calibri"/>
                          <a:ea typeface="Calibri"/>
                          <a:cs typeface="Calibri"/>
                          <a:sym typeface="Calibri"/>
                        </a:rPr>
                        <a:t>TAM, SMART PLUVIAL</a:t>
                      </a:r>
                      <a:endParaRPr sz="1800" b="1" u="none" strike="noStrike" cap="none">
                        <a:latin typeface="Calibri"/>
                        <a:ea typeface="Calibri"/>
                        <a:cs typeface="Calibri"/>
                        <a:sym typeface="Calibri"/>
                      </a:endParaRPr>
                    </a:p>
                  </a:txBody>
                  <a:tcPr marL="91450" marR="91450" marT="45725" marB="45725">
                    <a:solidFill>
                      <a:srgbClr val="D8D8D8"/>
                    </a:solidFill>
                  </a:tcPr>
                </a:tc>
              </a:tr>
            </a:tbl>
          </a:graphicData>
        </a:graphic>
      </p:graphicFrame>
      <p:pic>
        <p:nvPicPr>
          <p:cNvPr id="79" name="Google Shape;79;p13"/>
          <p:cNvPicPr preferRelativeResize="0"/>
          <p:nvPr/>
        </p:nvPicPr>
        <p:blipFill rotWithShape="1">
          <a:blip r:embed="rId3">
            <a:alphaModFix/>
          </a:blip>
          <a:srcRect l="73236"/>
          <a:stretch/>
        </p:blipFill>
        <p:spPr>
          <a:xfrm>
            <a:off x="6948426" y="4307073"/>
            <a:ext cx="2045176" cy="900934"/>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80" name="Google Shape;80;p13"/>
          <p:cNvPicPr preferRelativeResize="0"/>
          <p:nvPr/>
        </p:nvPicPr>
        <p:blipFill rotWithShape="1">
          <a:blip r:embed="rId3">
            <a:alphaModFix/>
          </a:blip>
          <a:srcRect l="50873" r="27076"/>
          <a:stretch/>
        </p:blipFill>
        <p:spPr>
          <a:xfrm>
            <a:off x="7308303" y="1002456"/>
            <a:ext cx="1685299" cy="901114"/>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81" name="Google Shape;81;p13"/>
          <p:cNvPicPr preferRelativeResize="0"/>
          <p:nvPr/>
        </p:nvPicPr>
        <p:blipFill rotWithShape="1">
          <a:blip r:embed="rId3">
            <a:alphaModFix/>
          </a:blip>
          <a:srcRect l="25987" r="49600"/>
          <a:stretch/>
        </p:blipFill>
        <p:spPr>
          <a:xfrm>
            <a:off x="2483024" y="4307073"/>
            <a:ext cx="1866216" cy="901283"/>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82" name="Google Shape;82;p13"/>
          <p:cNvPicPr preferRelativeResize="0"/>
          <p:nvPr/>
        </p:nvPicPr>
        <p:blipFill rotWithShape="1">
          <a:blip r:embed="rId3">
            <a:alphaModFix/>
          </a:blip>
          <a:srcRect r="74800"/>
          <a:stretch/>
        </p:blipFill>
        <p:spPr>
          <a:xfrm>
            <a:off x="2479496" y="1030287"/>
            <a:ext cx="1866568" cy="873283"/>
          </a:xfrm>
          <a:prstGeom prst="roundRect">
            <a:avLst>
              <a:gd name="adj" fmla="val 16667"/>
            </a:avLst>
          </a:prstGeom>
          <a:noFill/>
          <a:ln>
            <a:noFill/>
          </a:ln>
          <a:effectLst>
            <a:outerShdw blurRad="76200" dist="38100" dir="7800000" algn="tl" rotWithShape="0">
              <a:srgbClr val="000000">
                <a:alpha val="40000"/>
              </a:srgbClr>
            </a:outerShdw>
          </a:effectLst>
        </p:spPr>
      </p:pic>
      <p:grpSp>
        <p:nvGrpSpPr>
          <p:cNvPr id="83" name="Google Shape;83;p13"/>
          <p:cNvGrpSpPr/>
          <p:nvPr/>
        </p:nvGrpSpPr>
        <p:grpSpPr>
          <a:xfrm>
            <a:off x="2402847" y="2186318"/>
            <a:ext cx="2043505" cy="1341665"/>
            <a:chOff x="272479" y="3717034"/>
            <a:chExt cx="2935633" cy="2189684"/>
          </a:xfrm>
        </p:grpSpPr>
        <p:pic>
          <p:nvPicPr>
            <p:cNvPr id="84" name="Google Shape;84;p13"/>
            <p:cNvPicPr preferRelativeResize="0"/>
            <p:nvPr/>
          </p:nvPicPr>
          <p:blipFill rotWithShape="1">
            <a:blip r:embed="rId4">
              <a:alphaModFix/>
            </a:blip>
            <a:srcRect l="34747" t="11202" r="33153" b="7469"/>
            <a:stretch/>
          </p:blipFill>
          <p:spPr>
            <a:xfrm rot="-698005">
              <a:off x="437581" y="3823750"/>
              <a:ext cx="1238095" cy="1763639"/>
            </a:xfrm>
            <a:prstGeom prst="roundRect">
              <a:avLst>
                <a:gd name="adj" fmla="val 8594"/>
              </a:avLst>
            </a:prstGeom>
            <a:solidFill>
              <a:srgbClr val="ECECEC"/>
            </a:solidFill>
            <a:ln>
              <a:noFill/>
            </a:ln>
            <a:effectLst>
              <a:reflection stA="38000" endPos="28000" dist="5000" dir="5400000" sy="-100000" algn="bl" rotWithShape="0"/>
            </a:effectLst>
          </p:spPr>
        </p:pic>
        <p:pic>
          <p:nvPicPr>
            <p:cNvPr id="85" name="Google Shape;85;p13"/>
            <p:cNvPicPr preferRelativeResize="0"/>
            <p:nvPr/>
          </p:nvPicPr>
          <p:blipFill rotWithShape="1">
            <a:blip r:embed="rId5">
              <a:alphaModFix/>
            </a:blip>
            <a:srcRect l="34866" t="13781" r="33035" b="6485"/>
            <a:stretch/>
          </p:blipFill>
          <p:spPr>
            <a:xfrm>
              <a:off x="1064568" y="3789040"/>
              <a:ext cx="1296144" cy="1810133"/>
            </a:xfrm>
            <a:prstGeom prst="roundRect">
              <a:avLst>
                <a:gd name="adj" fmla="val 8594"/>
              </a:avLst>
            </a:prstGeom>
            <a:solidFill>
              <a:srgbClr val="ECECEC"/>
            </a:solidFill>
            <a:ln>
              <a:noFill/>
            </a:ln>
            <a:effectLst>
              <a:reflection stA="38000" endPos="28000" dist="5000" dir="5400000" sy="-100000" algn="bl" rotWithShape="0"/>
            </a:effectLst>
          </p:spPr>
        </p:pic>
        <p:pic>
          <p:nvPicPr>
            <p:cNvPr id="86" name="Google Shape;86;p13"/>
            <p:cNvPicPr preferRelativeResize="0"/>
            <p:nvPr/>
          </p:nvPicPr>
          <p:blipFill rotWithShape="1">
            <a:blip r:embed="rId6">
              <a:alphaModFix/>
            </a:blip>
            <a:srcRect l="34866" t="11438" r="33035" b="8829"/>
            <a:stretch/>
          </p:blipFill>
          <p:spPr>
            <a:xfrm rot="1057813">
              <a:off x="1668288" y="3942813"/>
              <a:ext cx="1296144" cy="1810132"/>
            </a:xfrm>
            <a:prstGeom prst="roundRect">
              <a:avLst>
                <a:gd name="adj" fmla="val 8594"/>
              </a:avLst>
            </a:prstGeom>
            <a:solidFill>
              <a:srgbClr val="ECECEC"/>
            </a:solidFill>
            <a:ln>
              <a:noFill/>
            </a:ln>
            <a:effectLst>
              <a:reflection stA="38000" endPos="28000" dist="5000" dir="5400000" sy="-100000" algn="bl" rotWithShape="0"/>
            </a:effectLst>
          </p:spPr>
        </p:pic>
      </p:grpSp>
      <p:pic>
        <p:nvPicPr>
          <p:cNvPr id="87" name="Google Shape;87;p13" descr="U:\Manifestations\2015\2ème édition conférence sur les noues\Photos\IMG_0199.JPG"/>
          <p:cNvPicPr preferRelativeResize="0"/>
          <p:nvPr/>
        </p:nvPicPr>
        <p:blipFill rotWithShape="1">
          <a:blip r:embed="rId7">
            <a:alphaModFix/>
          </a:blip>
          <a:srcRect/>
          <a:stretch/>
        </p:blipFill>
        <p:spPr>
          <a:xfrm>
            <a:off x="2482850" y="5440363"/>
            <a:ext cx="1863725" cy="1243012"/>
          </a:xfrm>
          <a:prstGeom prst="rect">
            <a:avLst/>
          </a:prstGeom>
          <a:noFill/>
          <a:ln>
            <a:noFill/>
          </a:ln>
          <a:effectLst>
            <a:outerShdw blurRad="292100" dist="139700" dir="2700000" algn="tl" rotWithShape="0">
              <a:srgbClr val="333333">
                <a:alpha val="64705"/>
              </a:srgbClr>
            </a:outerShdw>
          </a:effectLst>
        </p:spPr>
      </p:pic>
      <p:pic>
        <p:nvPicPr>
          <p:cNvPr id="88" name="Google Shape;88;p13"/>
          <p:cNvPicPr preferRelativeResize="0"/>
          <p:nvPr/>
        </p:nvPicPr>
        <p:blipFill rotWithShape="1">
          <a:blip r:embed="rId8">
            <a:alphaModFix/>
          </a:blip>
          <a:srcRect/>
          <a:stretch/>
        </p:blipFill>
        <p:spPr>
          <a:xfrm>
            <a:off x="7135813" y="2301875"/>
            <a:ext cx="1863725" cy="1241425"/>
          </a:xfrm>
          <a:prstGeom prst="rect">
            <a:avLst/>
          </a:prstGeom>
          <a:noFill/>
          <a:ln>
            <a:noFill/>
          </a:ln>
        </p:spPr>
      </p:pic>
      <p:pic>
        <p:nvPicPr>
          <p:cNvPr id="89" name="Google Shape;89;p13"/>
          <p:cNvPicPr preferRelativeResize="0"/>
          <p:nvPr/>
        </p:nvPicPr>
        <p:blipFill rotWithShape="1">
          <a:blip r:embed="rId9">
            <a:alphaModFix/>
          </a:blip>
          <a:srcRect/>
          <a:stretch/>
        </p:blipFill>
        <p:spPr>
          <a:xfrm>
            <a:off x="7135813" y="5440363"/>
            <a:ext cx="1662112" cy="1246187"/>
          </a:xfrm>
          <a:prstGeom prst="rect">
            <a:avLst/>
          </a:prstGeom>
          <a:noFill/>
          <a:ln>
            <a:noFill/>
          </a:ln>
        </p:spPr>
      </p:pic>
    </p:spTree>
    <p:extLst>
      <p:ext uri="{BB962C8B-B14F-4D97-AF65-F5344CB8AC3E}">
        <p14:creationId xmlns:p14="http://schemas.microsoft.com/office/powerpoint/2010/main" val="42143888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6"/>
          <p:cNvSpPr txBox="1"/>
          <p:nvPr/>
        </p:nvSpPr>
        <p:spPr>
          <a:xfrm>
            <a:off x="0" y="4357688"/>
            <a:ext cx="3095700" cy="308100"/>
          </a:xfrm>
          <a:prstGeom prst="rect">
            <a:avLst/>
          </a:prstGeom>
          <a:noFill/>
          <a:ln>
            <a:noFill/>
          </a:ln>
        </p:spPr>
        <p:txBody>
          <a:bodyPr spcFirstLastPara="1" wrap="square" lIns="91425" tIns="45700" rIns="91425" bIns="45700" anchor="t" anchorCtr="0">
            <a:noAutofit/>
          </a:bodyPr>
          <a:lstStyle/>
          <a:p>
            <a:pPr algn="ctr"/>
            <a:r>
              <a:rPr lang="fr-FR">
                <a:solidFill>
                  <a:srgbClr val="FFFFFF"/>
                </a:solidFill>
                <a:latin typeface="Calibri"/>
                <a:ea typeface="Calibri"/>
                <a:cs typeface="Calibri"/>
                <a:sym typeface="Calibri"/>
              </a:rPr>
              <a:t>© CETE DE L’EST – Charlotte Mucig</a:t>
            </a:r>
            <a:endParaRPr/>
          </a:p>
        </p:txBody>
      </p:sp>
      <p:pic>
        <p:nvPicPr>
          <p:cNvPr id="351" name="Google Shape;351;p36"/>
          <p:cNvPicPr preferRelativeResize="0"/>
          <p:nvPr/>
        </p:nvPicPr>
        <p:blipFill rotWithShape="1">
          <a:blip r:embed="rId3">
            <a:alphaModFix/>
          </a:blip>
          <a:srcRect t="4075"/>
          <a:stretch/>
        </p:blipFill>
        <p:spPr>
          <a:xfrm>
            <a:off x="1095555" y="729024"/>
            <a:ext cx="7920038" cy="4533421"/>
          </a:xfrm>
          <a:prstGeom prst="rect">
            <a:avLst/>
          </a:prstGeom>
          <a:noFill/>
          <a:ln>
            <a:noFill/>
          </a:ln>
        </p:spPr>
      </p:pic>
      <p:pic>
        <p:nvPicPr>
          <p:cNvPr id="355" name="Google Shape;355;p36"/>
          <p:cNvPicPr preferRelativeResize="0"/>
          <p:nvPr/>
        </p:nvPicPr>
        <p:blipFill rotWithShape="1">
          <a:blip r:embed="rId4">
            <a:alphaModFix/>
          </a:blip>
          <a:srcRect l="23469" t="6934" r="32696" b="43847"/>
          <a:stretch/>
        </p:blipFill>
        <p:spPr>
          <a:xfrm>
            <a:off x="77055" y="4910474"/>
            <a:ext cx="2037000" cy="1813500"/>
          </a:xfrm>
          <a:prstGeom prst="ellipse">
            <a:avLst/>
          </a:prstGeom>
          <a:noFill/>
          <a:ln>
            <a:noFill/>
          </a:ln>
        </p:spPr>
      </p:pic>
      <p:sp>
        <p:nvSpPr>
          <p:cNvPr id="356" name="Google Shape;356;p36"/>
          <p:cNvSpPr txBox="1"/>
          <p:nvPr/>
        </p:nvSpPr>
        <p:spPr>
          <a:xfrm>
            <a:off x="1095555" y="60385"/>
            <a:ext cx="8048408" cy="423953"/>
          </a:xfrm>
          <a:prstGeom prst="rect">
            <a:avLst/>
          </a:prstGeom>
          <a:noFill/>
          <a:ln>
            <a:noFill/>
          </a:ln>
        </p:spPr>
        <p:txBody>
          <a:bodyPr spcFirstLastPara="1" wrap="square" lIns="91425" tIns="45700" rIns="91425" bIns="45700" anchor="t" anchorCtr="0">
            <a:noAutofit/>
          </a:bodyPr>
          <a:lstStyle/>
          <a:p>
            <a:pPr algn="ctr"/>
            <a:r>
              <a:rPr lang="fr-FR" sz="2800" b="1" dirty="0">
                <a:solidFill>
                  <a:srgbClr val="0070C0"/>
                </a:solidFill>
                <a:latin typeface="Calibri"/>
                <a:ea typeface="Calibri"/>
                <a:cs typeface="Calibri"/>
                <a:sym typeface="Calibri"/>
              </a:rPr>
              <a:t>LE PUITS D’INFILTRATION</a:t>
            </a:r>
            <a:endParaRPr sz="2800" b="1" dirty="0">
              <a:solidFill>
                <a:srgbClr val="0070C0"/>
              </a:solidFill>
              <a:latin typeface="Calibri"/>
              <a:ea typeface="Calibri"/>
              <a:cs typeface="Calibri"/>
            </a:endParaRPr>
          </a:p>
        </p:txBody>
      </p:sp>
    </p:spTree>
    <p:extLst>
      <p:ext uri="{BB962C8B-B14F-4D97-AF65-F5344CB8AC3E}">
        <p14:creationId xmlns:p14="http://schemas.microsoft.com/office/powerpoint/2010/main" val="3734507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7"/>
          <p:cNvSpPr txBox="1"/>
          <p:nvPr/>
        </p:nvSpPr>
        <p:spPr>
          <a:xfrm>
            <a:off x="0" y="4357688"/>
            <a:ext cx="3095700" cy="308100"/>
          </a:xfrm>
          <a:prstGeom prst="rect">
            <a:avLst/>
          </a:prstGeom>
          <a:noFill/>
          <a:ln>
            <a:noFill/>
          </a:ln>
        </p:spPr>
        <p:txBody>
          <a:bodyPr spcFirstLastPara="1" wrap="square" lIns="91425" tIns="45700" rIns="91425" bIns="45700" anchor="t" anchorCtr="0">
            <a:noAutofit/>
          </a:bodyPr>
          <a:lstStyle/>
          <a:p>
            <a:pPr algn="ctr"/>
            <a:r>
              <a:rPr lang="fr-FR">
                <a:solidFill>
                  <a:srgbClr val="FFFFFF"/>
                </a:solidFill>
                <a:latin typeface="Calibri"/>
                <a:ea typeface="Calibri"/>
                <a:cs typeface="Calibri"/>
                <a:sym typeface="Calibri"/>
              </a:rPr>
              <a:t>© CETE DE L’EST – Charlotte Mucig</a:t>
            </a:r>
            <a:endParaRPr/>
          </a:p>
        </p:txBody>
      </p:sp>
      <p:grpSp>
        <p:nvGrpSpPr>
          <p:cNvPr id="364" name="Google Shape;364;p37"/>
          <p:cNvGrpSpPr/>
          <p:nvPr/>
        </p:nvGrpSpPr>
        <p:grpSpPr>
          <a:xfrm>
            <a:off x="381227" y="888999"/>
            <a:ext cx="3313232" cy="4752969"/>
            <a:chOff x="5489290" y="630825"/>
            <a:chExt cx="2880320" cy="3529869"/>
          </a:xfrm>
        </p:grpSpPr>
        <p:pic>
          <p:nvPicPr>
            <p:cNvPr id="365" name="Google Shape;365;p37" descr="DSCN0470"/>
            <p:cNvPicPr preferRelativeResize="0"/>
            <p:nvPr/>
          </p:nvPicPr>
          <p:blipFill rotWithShape="1">
            <a:blip r:embed="rId3">
              <a:alphaModFix/>
            </a:blip>
            <a:srcRect b="8105"/>
            <a:stretch/>
          </p:blipFill>
          <p:spPr>
            <a:xfrm>
              <a:off x="5489290" y="630825"/>
              <a:ext cx="2880320" cy="3529869"/>
            </a:xfrm>
            <a:prstGeom prst="rect">
              <a:avLst/>
            </a:prstGeom>
            <a:noFill/>
            <a:ln>
              <a:noFill/>
            </a:ln>
          </p:spPr>
        </p:pic>
        <p:sp>
          <p:nvSpPr>
            <p:cNvPr id="366" name="Google Shape;366;p37"/>
            <p:cNvSpPr/>
            <p:nvPr/>
          </p:nvSpPr>
          <p:spPr>
            <a:xfrm rot="3402687">
              <a:off x="6021148" y="3231296"/>
              <a:ext cx="854869" cy="273168"/>
            </a:xfrm>
            <a:prstGeom prst="rightArrow">
              <a:avLst>
                <a:gd name="adj1" fmla="val 50000"/>
                <a:gd name="adj2" fmla="val 50000"/>
              </a:avLst>
            </a:prstGeom>
            <a:solidFill>
              <a:srgbClr val="00375B"/>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367" name="Google Shape;367;p37"/>
            <p:cNvSpPr txBox="1"/>
            <p:nvPr/>
          </p:nvSpPr>
          <p:spPr>
            <a:xfrm>
              <a:off x="5614882" y="2716443"/>
              <a:ext cx="1511100" cy="228600"/>
            </a:xfrm>
            <a:prstGeom prst="rect">
              <a:avLst/>
            </a:prstGeom>
            <a:noFill/>
            <a:ln>
              <a:noFill/>
            </a:ln>
          </p:spPr>
          <p:txBody>
            <a:bodyPr spcFirstLastPara="1" wrap="square" lIns="91425" tIns="45700" rIns="91425" bIns="45700" anchor="t" anchorCtr="0">
              <a:noAutofit/>
            </a:bodyPr>
            <a:lstStyle/>
            <a:p>
              <a:r>
                <a:rPr lang="fr-FR" b="1">
                  <a:solidFill>
                    <a:srgbClr val="FFFFFF"/>
                  </a:solidFill>
                  <a:latin typeface="Calibri"/>
                  <a:ea typeface="Calibri"/>
                  <a:cs typeface="Calibri"/>
                  <a:sym typeface="Calibri"/>
                </a:rPr>
                <a:t>Puits d’infiltration</a:t>
              </a:r>
              <a:endParaRPr/>
            </a:p>
          </p:txBody>
        </p:sp>
      </p:grpSp>
      <p:pic>
        <p:nvPicPr>
          <p:cNvPr id="368" name="Google Shape;368;p37"/>
          <p:cNvPicPr preferRelativeResize="0"/>
          <p:nvPr/>
        </p:nvPicPr>
        <p:blipFill rotWithShape="1">
          <a:blip r:embed="rId4">
            <a:alphaModFix/>
          </a:blip>
          <a:srcRect l="1901" t="12574" r="8828" b="11449"/>
          <a:stretch/>
        </p:blipFill>
        <p:spPr>
          <a:xfrm>
            <a:off x="4819650" y="881063"/>
            <a:ext cx="3384551" cy="2305049"/>
          </a:xfrm>
          <a:prstGeom prst="rect">
            <a:avLst/>
          </a:prstGeom>
          <a:noFill/>
          <a:ln>
            <a:noFill/>
          </a:ln>
        </p:spPr>
      </p:pic>
      <p:sp>
        <p:nvSpPr>
          <p:cNvPr id="369" name="Google Shape;369;p37"/>
          <p:cNvSpPr txBox="1"/>
          <p:nvPr/>
        </p:nvSpPr>
        <p:spPr>
          <a:xfrm>
            <a:off x="4819650" y="2873375"/>
            <a:ext cx="1296900" cy="308100"/>
          </a:xfrm>
          <a:prstGeom prst="rect">
            <a:avLst/>
          </a:prstGeom>
          <a:solidFill>
            <a:schemeClr val="lt1"/>
          </a:solidFill>
          <a:ln>
            <a:noFill/>
          </a:ln>
        </p:spPr>
        <p:txBody>
          <a:bodyPr spcFirstLastPara="1" wrap="square" lIns="91425" tIns="45700" rIns="91425" bIns="45700" anchor="t" anchorCtr="0">
            <a:noAutofit/>
          </a:bodyPr>
          <a:lstStyle/>
          <a:p>
            <a:r>
              <a:rPr lang="fr-FR" b="1">
                <a:latin typeface="Calibri"/>
                <a:ea typeface="Calibri"/>
                <a:cs typeface="Calibri"/>
                <a:sym typeface="Calibri"/>
              </a:rPr>
              <a:t>Féchain (59)</a:t>
            </a:r>
            <a:endParaRPr/>
          </a:p>
        </p:txBody>
      </p:sp>
      <p:sp>
        <p:nvSpPr>
          <p:cNvPr id="370" name="Google Shape;370;p37"/>
          <p:cNvSpPr txBox="1"/>
          <p:nvPr/>
        </p:nvSpPr>
        <p:spPr>
          <a:xfrm>
            <a:off x="357188" y="5362575"/>
            <a:ext cx="1150800" cy="306300"/>
          </a:xfrm>
          <a:prstGeom prst="rect">
            <a:avLst/>
          </a:prstGeom>
          <a:solidFill>
            <a:schemeClr val="lt1"/>
          </a:solidFill>
          <a:ln>
            <a:noFill/>
          </a:ln>
        </p:spPr>
        <p:txBody>
          <a:bodyPr spcFirstLastPara="1" wrap="square" lIns="91425" tIns="45700" rIns="91425" bIns="45700" anchor="t" anchorCtr="0">
            <a:noAutofit/>
          </a:bodyPr>
          <a:lstStyle/>
          <a:p>
            <a:r>
              <a:rPr lang="fr-FR" b="1">
                <a:latin typeface="Calibri"/>
                <a:ea typeface="Calibri"/>
                <a:cs typeface="Calibri"/>
                <a:sym typeface="Calibri"/>
              </a:rPr>
              <a:t>Férin (59)</a:t>
            </a:r>
            <a:endParaRPr/>
          </a:p>
        </p:txBody>
      </p:sp>
      <p:sp>
        <p:nvSpPr>
          <p:cNvPr id="371" name="Google Shape;371;p37"/>
          <p:cNvSpPr txBox="1"/>
          <p:nvPr/>
        </p:nvSpPr>
        <p:spPr>
          <a:xfrm>
            <a:off x="3956050" y="1158875"/>
            <a:ext cx="939900" cy="276300"/>
          </a:xfrm>
          <a:prstGeom prst="rect">
            <a:avLst/>
          </a:prstGeom>
          <a:solidFill>
            <a:schemeClr val="lt1"/>
          </a:solidFill>
          <a:ln>
            <a:noFill/>
          </a:ln>
        </p:spPr>
        <p:txBody>
          <a:bodyPr spcFirstLastPara="1" wrap="square" lIns="91425" tIns="45700" rIns="91425" bIns="45700" anchor="t" anchorCtr="0">
            <a:noAutofit/>
          </a:bodyPr>
          <a:lstStyle/>
          <a:p>
            <a:pPr algn="ctr"/>
            <a:r>
              <a:rPr lang="fr-FR" sz="1200" b="1">
                <a:latin typeface="Calibri"/>
                <a:ea typeface="Calibri"/>
                <a:cs typeface="Calibri"/>
                <a:sym typeface="Calibri"/>
              </a:rPr>
              <a:t>Géotextile</a:t>
            </a:r>
            <a:endParaRPr/>
          </a:p>
        </p:txBody>
      </p:sp>
      <p:cxnSp>
        <p:nvCxnSpPr>
          <p:cNvPr id="372" name="Google Shape;372;p37"/>
          <p:cNvCxnSpPr>
            <a:stCxn id="371" idx="2"/>
          </p:cNvCxnSpPr>
          <p:nvPr/>
        </p:nvCxnSpPr>
        <p:spPr>
          <a:xfrm>
            <a:off x="4426000" y="1435175"/>
            <a:ext cx="682500" cy="412800"/>
          </a:xfrm>
          <a:prstGeom prst="straightConnector1">
            <a:avLst/>
          </a:prstGeom>
          <a:noFill/>
          <a:ln w="9525" cap="flat" cmpd="sng">
            <a:solidFill>
              <a:schemeClr val="dk1"/>
            </a:solidFill>
            <a:prstDash val="solid"/>
            <a:miter lim="800000"/>
            <a:headEnd type="none" w="sm" len="sm"/>
            <a:tailEnd type="triangle" w="med" len="med"/>
          </a:ln>
        </p:spPr>
      </p:cxnSp>
      <p:sp>
        <p:nvSpPr>
          <p:cNvPr id="373" name="Google Shape;373;p37"/>
          <p:cNvSpPr txBox="1"/>
          <p:nvPr/>
        </p:nvSpPr>
        <p:spPr>
          <a:xfrm>
            <a:off x="3983038" y="1973263"/>
            <a:ext cx="941400" cy="460500"/>
          </a:xfrm>
          <a:prstGeom prst="rect">
            <a:avLst/>
          </a:prstGeom>
          <a:solidFill>
            <a:schemeClr val="lt1"/>
          </a:solidFill>
          <a:ln>
            <a:noFill/>
          </a:ln>
        </p:spPr>
        <p:txBody>
          <a:bodyPr spcFirstLastPara="1" wrap="square" lIns="91425" tIns="45700" rIns="91425" bIns="45700" anchor="t" anchorCtr="0">
            <a:noAutofit/>
          </a:bodyPr>
          <a:lstStyle/>
          <a:p>
            <a:pPr algn="ctr"/>
            <a:r>
              <a:rPr lang="fr-FR" sz="1200" b="1">
                <a:latin typeface="Calibri"/>
                <a:ea typeface="Calibri"/>
                <a:cs typeface="Calibri"/>
                <a:sym typeface="Calibri"/>
              </a:rPr>
              <a:t>Grave non traitée</a:t>
            </a:r>
            <a:endParaRPr/>
          </a:p>
        </p:txBody>
      </p:sp>
      <p:cxnSp>
        <p:nvCxnSpPr>
          <p:cNvPr id="374" name="Google Shape;374;p37"/>
          <p:cNvCxnSpPr/>
          <p:nvPr/>
        </p:nvCxnSpPr>
        <p:spPr>
          <a:xfrm>
            <a:off x="4924425" y="2203450"/>
            <a:ext cx="974700" cy="0"/>
          </a:xfrm>
          <a:prstGeom prst="straightConnector1">
            <a:avLst/>
          </a:prstGeom>
          <a:noFill/>
          <a:ln w="9525" cap="flat" cmpd="sng">
            <a:solidFill>
              <a:schemeClr val="dk1"/>
            </a:solidFill>
            <a:prstDash val="solid"/>
            <a:miter lim="800000"/>
            <a:headEnd type="none" w="sm" len="sm"/>
            <a:tailEnd type="triangle" w="med" len="med"/>
          </a:ln>
        </p:spPr>
      </p:cxnSp>
      <p:pic>
        <p:nvPicPr>
          <p:cNvPr id="375" name="Google Shape;375;p37" descr="P9130007"/>
          <p:cNvPicPr preferRelativeResize="0"/>
          <p:nvPr/>
        </p:nvPicPr>
        <p:blipFill rotWithShape="1">
          <a:blip r:embed="rId5">
            <a:alphaModFix/>
          </a:blip>
          <a:srcRect/>
          <a:stretch/>
        </p:blipFill>
        <p:spPr>
          <a:xfrm>
            <a:off x="4927600" y="3419475"/>
            <a:ext cx="3281362" cy="2462212"/>
          </a:xfrm>
          <a:prstGeom prst="rect">
            <a:avLst/>
          </a:prstGeom>
          <a:noFill/>
          <a:ln>
            <a:noFill/>
          </a:ln>
        </p:spPr>
      </p:pic>
      <p:sp>
        <p:nvSpPr>
          <p:cNvPr id="16" name="Google Shape;356;p36"/>
          <p:cNvSpPr txBox="1"/>
          <p:nvPr/>
        </p:nvSpPr>
        <p:spPr>
          <a:xfrm>
            <a:off x="1095555" y="60385"/>
            <a:ext cx="8048408" cy="423953"/>
          </a:xfrm>
          <a:prstGeom prst="rect">
            <a:avLst/>
          </a:prstGeom>
          <a:noFill/>
          <a:ln>
            <a:noFill/>
          </a:ln>
        </p:spPr>
        <p:txBody>
          <a:bodyPr spcFirstLastPara="1" wrap="square" lIns="91425" tIns="45700" rIns="91425" bIns="45700" anchor="t" anchorCtr="0">
            <a:noAutofit/>
          </a:bodyPr>
          <a:lstStyle/>
          <a:p>
            <a:pPr algn="ctr"/>
            <a:r>
              <a:rPr lang="fr-FR" sz="2800" b="1" dirty="0">
                <a:solidFill>
                  <a:srgbClr val="0070C0"/>
                </a:solidFill>
                <a:latin typeface="Calibri"/>
                <a:ea typeface="Calibri"/>
                <a:cs typeface="Calibri"/>
                <a:sym typeface="Calibri"/>
              </a:rPr>
              <a:t>LE PUITS D’INFILTRATION</a:t>
            </a:r>
            <a:endParaRPr sz="2800" b="1" dirty="0">
              <a:solidFill>
                <a:srgbClr val="0070C0"/>
              </a:solidFill>
              <a:latin typeface="Calibri"/>
              <a:ea typeface="Calibri"/>
              <a:cs typeface="Calibri"/>
            </a:endParaRPr>
          </a:p>
        </p:txBody>
      </p:sp>
    </p:spTree>
    <p:extLst>
      <p:ext uri="{BB962C8B-B14F-4D97-AF65-F5344CB8AC3E}">
        <p14:creationId xmlns:p14="http://schemas.microsoft.com/office/powerpoint/2010/main" val="3781259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38"/>
          <p:cNvPicPr preferRelativeResize="0"/>
          <p:nvPr/>
        </p:nvPicPr>
        <p:blipFill rotWithShape="1">
          <a:blip r:embed="rId3">
            <a:alphaModFix/>
          </a:blip>
          <a:srcRect/>
          <a:stretch/>
        </p:blipFill>
        <p:spPr>
          <a:xfrm>
            <a:off x="1886518" y="1337158"/>
            <a:ext cx="6048673" cy="2847521"/>
          </a:xfrm>
          <a:prstGeom prst="rect">
            <a:avLst/>
          </a:prstGeom>
          <a:noFill/>
          <a:ln>
            <a:noFill/>
          </a:ln>
        </p:spPr>
      </p:pic>
      <p:pic>
        <p:nvPicPr>
          <p:cNvPr id="384" name="Google Shape;384;p38" descr="Image associÃ©e"/>
          <p:cNvPicPr preferRelativeResize="0"/>
          <p:nvPr/>
        </p:nvPicPr>
        <p:blipFill rotWithShape="1">
          <a:blip r:embed="rId4">
            <a:alphaModFix/>
          </a:blip>
          <a:srcRect/>
          <a:stretch/>
        </p:blipFill>
        <p:spPr>
          <a:xfrm>
            <a:off x="508000" y="4435475"/>
            <a:ext cx="393700" cy="377825"/>
          </a:xfrm>
          <a:prstGeom prst="rect">
            <a:avLst/>
          </a:prstGeom>
          <a:noFill/>
          <a:ln>
            <a:noFill/>
          </a:ln>
        </p:spPr>
      </p:pic>
      <p:pic>
        <p:nvPicPr>
          <p:cNvPr id="385" name="Google Shape;385;p38"/>
          <p:cNvPicPr preferRelativeResize="0"/>
          <p:nvPr/>
        </p:nvPicPr>
        <p:blipFill rotWithShape="1">
          <a:blip r:embed="rId5">
            <a:alphaModFix/>
          </a:blip>
          <a:srcRect/>
          <a:stretch/>
        </p:blipFill>
        <p:spPr>
          <a:xfrm>
            <a:off x="1487904" y="851826"/>
            <a:ext cx="1440000" cy="1920300"/>
          </a:xfrm>
          <a:prstGeom prst="roundRect">
            <a:avLst>
              <a:gd name="adj" fmla="val 8594"/>
            </a:avLst>
          </a:prstGeom>
          <a:solidFill>
            <a:srgbClr val="ECECEC"/>
          </a:solidFill>
          <a:ln>
            <a:noFill/>
          </a:ln>
        </p:spPr>
      </p:pic>
      <p:pic>
        <p:nvPicPr>
          <p:cNvPr id="386" name="Google Shape;386;p38"/>
          <p:cNvPicPr preferRelativeResize="0"/>
          <p:nvPr/>
        </p:nvPicPr>
        <p:blipFill rotWithShape="1">
          <a:blip r:embed="rId6">
            <a:alphaModFix/>
          </a:blip>
          <a:srcRect r="27943" b="645"/>
          <a:stretch/>
        </p:blipFill>
        <p:spPr>
          <a:xfrm>
            <a:off x="6845902" y="3529587"/>
            <a:ext cx="1881300" cy="1945500"/>
          </a:xfrm>
          <a:prstGeom prst="ellipse">
            <a:avLst/>
          </a:prstGeom>
          <a:noFill/>
          <a:ln>
            <a:noFill/>
          </a:ln>
          <a:effectLst>
            <a:outerShdw blurRad="381000" dist="292100" dir="5400000" sx="-80000" sy="-18000" rotWithShape="0">
              <a:srgbClr val="000000">
                <a:alpha val="21960"/>
              </a:srgbClr>
            </a:outerShdw>
          </a:effectLst>
        </p:spPr>
      </p:pic>
      <p:sp>
        <p:nvSpPr>
          <p:cNvPr id="387" name="Google Shape;387;p38"/>
          <p:cNvSpPr txBox="1"/>
          <p:nvPr/>
        </p:nvSpPr>
        <p:spPr>
          <a:xfrm>
            <a:off x="350838" y="4435475"/>
            <a:ext cx="5994300" cy="1384200"/>
          </a:xfrm>
          <a:prstGeom prst="rect">
            <a:avLst/>
          </a:prstGeom>
          <a:noFill/>
          <a:ln w="9525" cap="flat" cmpd="sng">
            <a:solidFill>
              <a:srgbClr val="FFC000"/>
            </a:solidFill>
            <a:prstDash val="solid"/>
            <a:round/>
            <a:headEnd type="none" w="sm" len="sm"/>
            <a:tailEnd type="none" w="sm" len="sm"/>
          </a:ln>
        </p:spPr>
        <p:txBody>
          <a:bodyPr spcFirstLastPara="1" wrap="square" lIns="91425" tIns="45700" rIns="91425" bIns="45700" anchor="t" anchorCtr="0">
            <a:noAutofit/>
          </a:bodyPr>
          <a:lstStyle/>
          <a:p>
            <a:pPr algn="just"/>
            <a:r>
              <a:rPr lang="fr-FR">
                <a:latin typeface="Calibri"/>
                <a:ea typeface="Calibri"/>
                <a:cs typeface="Calibri"/>
                <a:sym typeface="Calibri"/>
              </a:rPr>
              <a:t>   	    </a:t>
            </a:r>
            <a:r>
              <a:rPr lang="fr-FR" b="1" u="sng">
                <a:latin typeface="Calibri"/>
                <a:ea typeface="Calibri"/>
                <a:cs typeface="Calibri"/>
                <a:sym typeface="Calibri"/>
              </a:rPr>
              <a:t>Arrêtés ministériels:</a:t>
            </a:r>
            <a:endParaRPr/>
          </a:p>
          <a:p>
            <a:pPr algn="just"/>
            <a:endParaRPr>
              <a:latin typeface="Calibri"/>
              <a:ea typeface="Calibri"/>
              <a:cs typeface="Calibri"/>
              <a:sym typeface="Calibri"/>
            </a:endParaRPr>
          </a:p>
          <a:p>
            <a:pPr algn="just"/>
            <a:r>
              <a:rPr lang="fr-FR">
                <a:latin typeface="Calibri"/>
                <a:ea typeface="Calibri"/>
                <a:cs typeface="Calibri"/>
                <a:sym typeface="Calibri"/>
              </a:rPr>
              <a:t> 1) </a:t>
            </a:r>
            <a:r>
              <a:rPr lang="fr-FR" i="1">
                <a:latin typeface="Calibri"/>
                <a:ea typeface="Calibri"/>
                <a:cs typeface="Calibri"/>
                <a:sym typeface="Calibri"/>
              </a:rPr>
              <a:t>du 21 août 2008 relatif à la récupération des eaux de pluie et à leur usage à l'intérieur et à l'extérieur des bâtiments.</a:t>
            </a:r>
            <a:endParaRPr/>
          </a:p>
          <a:p>
            <a:pPr algn="just"/>
            <a:endParaRPr i="1">
              <a:latin typeface="Calibri"/>
              <a:ea typeface="Calibri"/>
              <a:cs typeface="Calibri"/>
              <a:sym typeface="Calibri"/>
            </a:endParaRPr>
          </a:p>
          <a:p>
            <a:pPr algn="just"/>
            <a:r>
              <a:rPr lang="fr-FR">
                <a:solidFill>
                  <a:srgbClr val="FFCF3F"/>
                </a:solidFill>
                <a:latin typeface="Calibri"/>
                <a:ea typeface="Calibri"/>
                <a:cs typeface="Calibri"/>
                <a:sym typeface="Calibri"/>
              </a:rPr>
              <a:t> </a:t>
            </a:r>
            <a:r>
              <a:rPr lang="fr-FR">
                <a:latin typeface="Calibri"/>
                <a:ea typeface="Calibri"/>
                <a:cs typeface="Calibri"/>
                <a:sym typeface="Calibri"/>
              </a:rPr>
              <a:t>2) </a:t>
            </a:r>
            <a:r>
              <a:rPr lang="fr-FR" i="1">
                <a:latin typeface="Calibri"/>
                <a:ea typeface="Calibri"/>
                <a:cs typeface="Calibri"/>
                <a:sym typeface="Calibri"/>
              </a:rPr>
              <a:t>du 17 Décembre 2008 relatif au contrôle des installations.</a:t>
            </a:r>
            <a:endParaRPr>
              <a:latin typeface="Calibri"/>
              <a:ea typeface="Calibri"/>
              <a:cs typeface="Calibri"/>
              <a:sym typeface="Calibri"/>
            </a:endParaRPr>
          </a:p>
        </p:txBody>
      </p:sp>
      <p:sp>
        <p:nvSpPr>
          <p:cNvPr id="388" name="Google Shape;388;p38"/>
          <p:cNvSpPr txBox="1"/>
          <p:nvPr/>
        </p:nvSpPr>
        <p:spPr>
          <a:xfrm>
            <a:off x="1976438" y="3867150"/>
            <a:ext cx="3079800" cy="276300"/>
          </a:xfrm>
          <a:prstGeom prst="rect">
            <a:avLst/>
          </a:prstGeom>
          <a:noFill/>
          <a:ln>
            <a:noFill/>
          </a:ln>
        </p:spPr>
        <p:txBody>
          <a:bodyPr spcFirstLastPara="1" wrap="square" lIns="91425" tIns="45700" rIns="91425" bIns="45700" anchor="t" anchorCtr="0">
            <a:noAutofit/>
          </a:bodyPr>
          <a:lstStyle/>
          <a:p>
            <a:r>
              <a:rPr lang="fr-FR" sz="1200">
                <a:solidFill>
                  <a:srgbClr val="FFFFFF"/>
                </a:solidFill>
                <a:latin typeface="Calibri"/>
                <a:ea typeface="Calibri"/>
                <a:cs typeface="Calibri"/>
                <a:sym typeface="Calibri"/>
              </a:rPr>
              <a:t>© CD92</a:t>
            </a:r>
            <a:endParaRPr/>
          </a:p>
        </p:txBody>
      </p:sp>
      <p:sp>
        <p:nvSpPr>
          <p:cNvPr id="389" name="Google Shape;389;p38"/>
          <p:cNvSpPr txBox="1"/>
          <p:nvPr/>
        </p:nvSpPr>
        <p:spPr>
          <a:xfrm>
            <a:off x="1173191" y="41008"/>
            <a:ext cx="7970771" cy="516892"/>
          </a:xfrm>
          <a:prstGeom prst="rect">
            <a:avLst/>
          </a:prstGeom>
          <a:noFill/>
          <a:ln>
            <a:noFill/>
          </a:ln>
        </p:spPr>
        <p:txBody>
          <a:bodyPr spcFirstLastPara="1" wrap="square" lIns="91425" tIns="45700" rIns="91425" bIns="45700" anchor="t" anchorCtr="0">
            <a:noAutofit/>
          </a:bodyPr>
          <a:lstStyle/>
          <a:p>
            <a:pPr algn="ctr"/>
            <a:r>
              <a:rPr lang="fr-FR" sz="2800" b="1" dirty="0">
                <a:solidFill>
                  <a:srgbClr val="0070C0"/>
                </a:solidFill>
                <a:latin typeface="Calibri"/>
                <a:ea typeface="Calibri"/>
                <a:cs typeface="Calibri"/>
                <a:sym typeface="Calibri"/>
              </a:rPr>
              <a:t>LA RÉCUPÉRATION / UTILISATION</a:t>
            </a:r>
            <a:endParaRPr sz="2800" b="1" dirty="0">
              <a:solidFill>
                <a:srgbClr val="0070C0"/>
              </a:solidFill>
              <a:latin typeface="Calibri"/>
              <a:ea typeface="Calibri"/>
              <a:cs typeface="Calibri"/>
            </a:endParaRPr>
          </a:p>
        </p:txBody>
      </p:sp>
    </p:spTree>
    <p:extLst>
      <p:ext uri="{BB962C8B-B14F-4D97-AF65-F5344CB8AC3E}">
        <p14:creationId xmlns:p14="http://schemas.microsoft.com/office/powerpoint/2010/main" val="843202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44"/>
          <p:cNvSpPr txBox="1"/>
          <p:nvPr/>
        </p:nvSpPr>
        <p:spPr>
          <a:xfrm>
            <a:off x="766763" y="84138"/>
            <a:ext cx="83772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2000" b="1">
                <a:solidFill>
                  <a:srgbClr val="0070C0"/>
                </a:solidFill>
                <a:latin typeface="Calibri"/>
                <a:ea typeface="Calibri"/>
                <a:cs typeface="Calibri"/>
                <a:sym typeface="Calibri"/>
              </a:rPr>
              <a:t>LE CAS DE LA COMMUNE D’ERCHIN</a:t>
            </a:r>
            <a:endParaRPr/>
          </a:p>
        </p:txBody>
      </p:sp>
      <p:pic>
        <p:nvPicPr>
          <p:cNvPr id="467" name="Google Shape;467;p44"/>
          <p:cNvPicPr preferRelativeResize="0"/>
          <p:nvPr/>
        </p:nvPicPr>
        <p:blipFill>
          <a:blip r:embed="rId3">
            <a:alphaModFix/>
          </a:blip>
          <a:stretch>
            <a:fillRect/>
          </a:stretch>
        </p:blipFill>
        <p:spPr>
          <a:xfrm>
            <a:off x="75200" y="636750"/>
            <a:ext cx="4638499" cy="3274750"/>
          </a:xfrm>
          <a:prstGeom prst="rect">
            <a:avLst/>
          </a:prstGeom>
          <a:noFill/>
          <a:ln>
            <a:noFill/>
          </a:ln>
        </p:spPr>
      </p:pic>
      <p:pic>
        <p:nvPicPr>
          <p:cNvPr id="468" name="Google Shape;468;p44"/>
          <p:cNvPicPr preferRelativeResize="0"/>
          <p:nvPr/>
        </p:nvPicPr>
        <p:blipFill>
          <a:blip r:embed="rId4">
            <a:alphaModFix/>
          </a:blip>
          <a:stretch>
            <a:fillRect/>
          </a:stretch>
        </p:blipFill>
        <p:spPr>
          <a:xfrm>
            <a:off x="3902297" y="2961000"/>
            <a:ext cx="5241703" cy="3062675"/>
          </a:xfrm>
          <a:prstGeom prst="rect">
            <a:avLst/>
          </a:prstGeom>
          <a:noFill/>
          <a:ln>
            <a:noFill/>
          </a:ln>
        </p:spPr>
      </p:pic>
      <p:sp>
        <p:nvSpPr>
          <p:cNvPr id="469" name="Google Shape;469;p44"/>
          <p:cNvSpPr txBox="1"/>
          <p:nvPr/>
        </p:nvSpPr>
        <p:spPr>
          <a:xfrm>
            <a:off x="5700000" y="1248075"/>
            <a:ext cx="3000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a:t>Fiche de cas ADOPTA n°11 </a:t>
            </a:r>
            <a:endParaRPr/>
          </a:p>
          <a:p>
            <a:pPr marL="0" lvl="0" indent="0" algn="l" rtl="0">
              <a:spcBef>
                <a:spcPts val="0"/>
              </a:spcBef>
              <a:spcAft>
                <a:spcPts val="0"/>
              </a:spcAft>
              <a:buNone/>
            </a:pPr>
            <a:r>
              <a:rPr lang="fr-FR"/>
              <a:t>Disponible sur le site internet de l’ADOPTA : </a:t>
            </a:r>
            <a:r>
              <a:rPr lang="fr-FR" sz="1100" u="sng">
                <a:solidFill>
                  <a:schemeClr val="hlink"/>
                </a:solidFill>
                <a:hlinkClick r:id="rId5"/>
              </a:rPr>
              <a:t>Fiches de cas - Adopta</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45"/>
          <p:cNvSpPr txBox="1"/>
          <p:nvPr/>
        </p:nvSpPr>
        <p:spPr>
          <a:xfrm>
            <a:off x="766763" y="84138"/>
            <a:ext cx="83772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2000" b="1">
                <a:solidFill>
                  <a:srgbClr val="0070C0"/>
                </a:solidFill>
                <a:latin typeface="Calibri"/>
                <a:ea typeface="Calibri"/>
                <a:cs typeface="Calibri"/>
                <a:sym typeface="Calibri"/>
              </a:rPr>
              <a:t>LE CAS DE LA COMMUNE D’ERCHIN</a:t>
            </a:r>
            <a:endParaRPr/>
          </a:p>
        </p:txBody>
      </p:sp>
      <p:pic>
        <p:nvPicPr>
          <p:cNvPr id="476" name="Google Shape;476;p45"/>
          <p:cNvPicPr preferRelativeResize="0"/>
          <p:nvPr/>
        </p:nvPicPr>
        <p:blipFill>
          <a:blip r:embed="rId3">
            <a:alphaModFix/>
          </a:blip>
          <a:stretch>
            <a:fillRect/>
          </a:stretch>
        </p:blipFill>
        <p:spPr>
          <a:xfrm>
            <a:off x="152400" y="636738"/>
            <a:ext cx="8839200" cy="571230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46"/>
          <p:cNvSpPr txBox="1">
            <a:spLocks noGrp="1"/>
          </p:cNvSpPr>
          <p:nvPr>
            <p:ph type="title"/>
          </p:nvPr>
        </p:nvSpPr>
        <p:spPr>
          <a:xfrm>
            <a:off x="2454889" y="3837615"/>
            <a:ext cx="5590800" cy="12009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5"/>
              </a:buClr>
              <a:buSzPts val="3000"/>
              <a:buFont typeface="Arial"/>
              <a:buNone/>
            </a:pPr>
            <a:r>
              <a:rPr lang="fr-FR" sz="3000" b="1"/>
              <a:t>ACTIONS AIDÉES AU 11EME PROGRAMME AESN POUR LA GESTION DES EAUX PLUVIALES EN MILIEU URBAIN</a:t>
            </a:r>
            <a:endParaRPr sz="3000"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47"/>
          <p:cNvSpPr txBox="1">
            <a:spLocks noGrp="1"/>
          </p:cNvSpPr>
          <p:nvPr>
            <p:ph type="title"/>
          </p:nvPr>
        </p:nvSpPr>
        <p:spPr>
          <a:xfrm>
            <a:off x="2604701" y="84667"/>
            <a:ext cx="6033300" cy="863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5"/>
              </a:buClr>
              <a:buSzPts val="2000"/>
              <a:buFont typeface="Arial"/>
              <a:buNone/>
            </a:pPr>
            <a:r>
              <a:rPr lang="fr-FR" cap="none">
                <a:solidFill>
                  <a:schemeClr val="accent5"/>
                </a:solidFill>
              </a:rPr>
              <a:t>RÉDUIRE LES REJETS POLLUANTS URBAINS PAR TEMPS DE PLUIE</a:t>
            </a:r>
            <a:endParaRPr cap="none">
              <a:solidFill>
                <a:schemeClr val="accent5"/>
              </a:solidFill>
            </a:endParaRPr>
          </a:p>
        </p:txBody>
      </p:sp>
      <p:sp>
        <p:nvSpPr>
          <p:cNvPr id="491" name="Google Shape;491;p47"/>
          <p:cNvSpPr txBox="1">
            <a:spLocks noGrp="1"/>
          </p:cNvSpPr>
          <p:nvPr>
            <p:ph type="ftr" idx="11"/>
          </p:nvPr>
        </p:nvSpPr>
        <p:spPr>
          <a:xfrm>
            <a:off x="2604702" y="6356351"/>
            <a:ext cx="308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solidFill>
                  <a:schemeClr val="dk1"/>
                </a:solidFill>
              </a:rPr>
              <a:t>PROGRAMME</a:t>
            </a:r>
            <a:r>
              <a:rPr lang="fr-FR"/>
              <a:t> </a:t>
            </a:r>
            <a:r>
              <a:rPr lang="fr-FR">
                <a:solidFill>
                  <a:srgbClr val="0088A8"/>
                </a:solidFill>
              </a:rPr>
              <a:t>EAU &amp; CLIMAT </a:t>
            </a:r>
            <a:r>
              <a:rPr lang="fr-FR">
                <a:solidFill>
                  <a:schemeClr val="dk1"/>
                </a:solidFill>
              </a:rPr>
              <a:t>2019 / 2024</a:t>
            </a:r>
            <a:endParaRPr>
              <a:solidFill>
                <a:schemeClr val="dk1"/>
              </a:solidFill>
            </a:endParaRPr>
          </a:p>
        </p:txBody>
      </p:sp>
      <p:sp>
        <p:nvSpPr>
          <p:cNvPr id="492" name="Google Shape;492;p4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solidFill>
                  <a:schemeClr val="dk1"/>
                </a:solidFill>
              </a:rPr>
              <a:t>― </a:t>
            </a:r>
            <a:fld id="{00000000-1234-1234-1234-123412341234}" type="slidenum">
              <a:rPr lang="fr-FR" b="1">
                <a:solidFill>
                  <a:srgbClr val="1099BF"/>
                </a:solidFill>
              </a:rPr>
              <a:t>36</a:t>
            </a:fld>
            <a:r>
              <a:rPr lang="fr-FR"/>
              <a:t> </a:t>
            </a:r>
            <a:r>
              <a:rPr lang="fr-FR">
                <a:solidFill>
                  <a:schemeClr val="dk1"/>
                </a:solidFill>
              </a:rPr>
              <a:t>―</a:t>
            </a:r>
            <a:endParaRPr>
              <a:solidFill>
                <a:schemeClr val="dk1"/>
              </a:solidFill>
            </a:endParaRPr>
          </a:p>
        </p:txBody>
      </p:sp>
      <p:sp>
        <p:nvSpPr>
          <p:cNvPr id="493" name="Google Shape;493;p47"/>
          <p:cNvSpPr txBox="1">
            <a:spLocks noGrp="1"/>
          </p:cNvSpPr>
          <p:nvPr>
            <p:ph type="body" idx="3"/>
          </p:nvPr>
        </p:nvSpPr>
        <p:spPr>
          <a:xfrm>
            <a:off x="2482850" y="1612949"/>
            <a:ext cx="6032400" cy="7962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rgbClr val="0088A8"/>
              </a:buClr>
              <a:buSzPts val="1600"/>
              <a:buNone/>
            </a:pPr>
            <a:r>
              <a:rPr lang="fr-FR" sz="1600" b="1">
                <a:solidFill>
                  <a:srgbClr val="0088A8"/>
                </a:solidFill>
              </a:rPr>
              <a:t>Les études, les travaux et l’animation visant :</a:t>
            </a:r>
            <a:endParaRPr/>
          </a:p>
          <a:p>
            <a:pPr marL="382587" lvl="0" indent="-285750" algn="l" rtl="0">
              <a:lnSpc>
                <a:spcPct val="70000"/>
              </a:lnSpc>
              <a:spcBef>
                <a:spcPts val="1200"/>
              </a:spcBef>
              <a:spcAft>
                <a:spcPts val="0"/>
              </a:spcAft>
              <a:buClr>
                <a:srgbClr val="0088A8"/>
              </a:buClr>
              <a:buSzPts val="1600"/>
              <a:buFont typeface="Noto Sans Symbols"/>
              <a:buChar char="✔"/>
            </a:pPr>
            <a:r>
              <a:rPr lang="fr-FR" sz="1600">
                <a:solidFill>
                  <a:srgbClr val="0088A8"/>
                </a:solidFill>
              </a:rPr>
              <a:t>la réduction des volumes d’eaux de ruissellement collectés,</a:t>
            </a:r>
            <a:endParaRPr/>
          </a:p>
          <a:p>
            <a:pPr marL="382587" lvl="0" indent="-285750" algn="l" rtl="0">
              <a:lnSpc>
                <a:spcPct val="70000"/>
              </a:lnSpc>
              <a:spcBef>
                <a:spcPts val="1200"/>
              </a:spcBef>
              <a:spcAft>
                <a:spcPts val="0"/>
              </a:spcAft>
              <a:buClr>
                <a:srgbClr val="0088A8"/>
              </a:buClr>
              <a:buSzPts val="1600"/>
              <a:buFont typeface="Noto Sans Symbols"/>
              <a:buChar char="✔"/>
            </a:pPr>
            <a:r>
              <a:rPr lang="fr-FR" sz="1600">
                <a:solidFill>
                  <a:srgbClr val="0088A8"/>
                </a:solidFill>
              </a:rPr>
              <a:t>la maîtrise des pollutions dès l’origine du ruissellement,</a:t>
            </a:r>
            <a:endParaRPr/>
          </a:p>
          <a:p>
            <a:pPr marL="382587" lvl="0" indent="-285750" algn="l" rtl="0">
              <a:lnSpc>
                <a:spcPct val="70000"/>
              </a:lnSpc>
              <a:spcBef>
                <a:spcPts val="1200"/>
              </a:spcBef>
              <a:spcAft>
                <a:spcPts val="0"/>
              </a:spcAft>
              <a:buClr>
                <a:srgbClr val="0088A8"/>
              </a:buClr>
              <a:buSzPts val="1600"/>
              <a:buFont typeface="Noto Sans Symbols"/>
              <a:buChar char="✔"/>
            </a:pPr>
            <a:r>
              <a:rPr lang="fr-FR" sz="1600">
                <a:solidFill>
                  <a:srgbClr val="0088A8"/>
                </a:solidFill>
              </a:rPr>
              <a:t>la dépollution. </a:t>
            </a:r>
            <a:endParaRPr/>
          </a:p>
          <a:p>
            <a:pPr marL="96837" lvl="0" indent="0" algn="l" rtl="0">
              <a:lnSpc>
                <a:spcPct val="70000"/>
              </a:lnSpc>
              <a:spcBef>
                <a:spcPts val="1200"/>
              </a:spcBef>
              <a:spcAft>
                <a:spcPts val="0"/>
              </a:spcAft>
              <a:buClr>
                <a:srgbClr val="0088A8"/>
              </a:buClr>
              <a:buSzPts val="1600"/>
              <a:buNone/>
            </a:pPr>
            <a:r>
              <a:rPr lang="fr-FR" sz="1600" b="1">
                <a:solidFill>
                  <a:srgbClr val="0088A8"/>
                </a:solidFill>
              </a:rPr>
              <a:t>Des solutions différenciées selon le type de pluie et l’occupation des sols :</a:t>
            </a:r>
            <a:endParaRPr sz="1600" b="1">
              <a:solidFill>
                <a:srgbClr val="0088A8"/>
              </a:solidFill>
            </a:endParaRPr>
          </a:p>
          <a:p>
            <a:pPr marL="0" lvl="0" indent="0" algn="l" rtl="0">
              <a:lnSpc>
                <a:spcPct val="70000"/>
              </a:lnSpc>
              <a:spcBef>
                <a:spcPts val="1000"/>
              </a:spcBef>
              <a:spcAft>
                <a:spcPts val="0"/>
              </a:spcAft>
              <a:buClr>
                <a:schemeClr val="dk1"/>
              </a:buClr>
              <a:buSzPts val="300"/>
              <a:buNone/>
            </a:pPr>
            <a:endParaRPr sz="300"/>
          </a:p>
        </p:txBody>
      </p:sp>
      <p:pic>
        <p:nvPicPr>
          <p:cNvPr id="494" name="Google Shape;494;p47"/>
          <p:cNvPicPr preferRelativeResize="0"/>
          <p:nvPr/>
        </p:nvPicPr>
        <p:blipFill rotWithShape="1">
          <a:blip r:embed="rId3">
            <a:alphaModFix/>
          </a:blip>
          <a:srcRect/>
          <a:stretch/>
        </p:blipFill>
        <p:spPr>
          <a:xfrm>
            <a:off x="2604701" y="3550328"/>
            <a:ext cx="5591031" cy="271500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48"/>
          <p:cNvSpPr txBox="1">
            <a:spLocks noGrp="1"/>
          </p:cNvSpPr>
          <p:nvPr>
            <p:ph type="title"/>
          </p:nvPr>
        </p:nvSpPr>
        <p:spPr>
          <a:xfrm>
            <a:off x="2604701" y="84667"/>
            <a:ext cx="6033300" cy="863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5"/>
              </a:buClr>
              <a:buSzPts val="2000"/>
              <a:buFont typeface="Arial"/>
              <a:buNone/>
            </a:pPr>
            <a:r>
              <a:rPr lang="fr-FR" cap="none">
                <a:solidFill>
                  <a:schemeClr val="accent5"/>
                </a:solidFill>
              </a:rPr>
              <a:t>RÉDUIRE LES REJETS POLLUANTS URBAINS PAR TEMPS DE PLUIE</a:t>
            </a:r>
            <a:endParaRPr cap="none">
              <a:solidFill>
                <a:schemeClr val="accent5"/>
              </a:solidFill>
            </a:endParaRPr>
          </a:p>
        </p:txBody>
      </p:sp>
      <p:sp>
        <p:nvSpPr>
          <p:cNvPr id="502" name="Google Shape;502;p48"/>
          <p:cNvSpPr txBox="1">
            <a:spLocks noGrp="1"/>
          </p:cNvSpPr>
          <p:nvPr>
            <p:ph type="ftr" idx="11"/>
          </p:nvPr>
        </p:nvSpPr>
        <p:spPr>
          <a:xfrm>
            <a:off x="2604702" y="6356351"/>
            <a:ext cx="308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solidFill>
                  <a:schemeClr val="dk1"/>
                </a:solidFill>
              </a:rPr>
              <a:t>PROGRAMME</a:t>
            </a:r>
            <a:r>
              <a:rPr lang="fr-FR"/>
              <a:t> </a:t>
            </a:r>
            <a:r>
              <a:rPr lang="fr-FR">
                <a:solidFill>
                  <a:srgbClr val="0088A8"/>
                </a:solidFill>
              </a:rPr>
              <a:t>EAU &amp; CLIMAT </a:t>
            </a:r>
            <a:r>
              <a:rPr lang="fr-FR">
                <a:solidFill>
                  <a:schemeClr val="dk1"/>
                </a:solidFill>
              </a:rPr>
              <a:t>2019 / 2024</a:t>
            </a:r>
            <a:endParaRPr>
              <a:solidFill>
                <a:schemeClr val="dk1"/>
              </a:solidFill>
            </a:endParaRPr>
          </a:p>
        </p:txBody>
      </p:sp>
      <p:sp>
        <p:nvSpPr>
          <p:cNvPr id="503" name="Google Shape;503;p4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solidFill>
                  <a:schemeClr val="dk1"/>
                </a:solidFill>
              </a:rPr>
              <a:t>― </a:t>
            </a:r>
            <a:fld id="{00000000-1234-1234-1234-123412341234}" type="slidenum">
              <a:rPr lang="fr-FR" b="1">
                <a:solidFill>
                  <a:srgbClr val="1099BF"/>
                </a:solidFill>
              </a:rPr>
              <a:t>37</a:t>
            </a:fld>
            <a:r>
              <a:rPr lang="fr-FR"/>
              <a:t> </a:t>
            </a:r>
            <a:r>
              <a:rPr lang="fr-FR">
                <a:solidFill>
                  <a:schemeClr val="dk1"/>
                </a:solidFill>
              </a:rPr>
              <a:t>―</a:t>
            </a:r>
            <a:endParaRPr>
              <a:solidFill>
                <a:schemeClr val="dk1"/>
              </a:solidFill>
            </a:endParaRPr>
          </a:p>
        </p:txBody>
      </p:sp>
      <p:sp>
        <p:nvSpPr>
          <p:cNvPr id="504" name="Google Shape;504;p48"/>
          <p:cNvSpPr txBox="1">
            <a:spLocks noGrp="1"/>
          </p:cNvSpPr>
          <p:nvPr>
            <p:ph type="body" idx="1"/>
          </p:nvPr>
        </p:nvSpPr>
        <p:spPr>
          <a:xfrm>
            <a:off x="2438538" y="1063545"/>
            <a:ext cx="6033300" cy="287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990033"/>
              </a:buClr>
              <a:buSzPts val="1800"/>
              <a:buFont typeface="Arial"/>
              <a:buNone/>
            </a:pPr>
            <a:r>
              <a:rPr lang="fr-FR">
                <a:solidFill>
                  <a:srgbClr val="990033"/>
                </a:solidFill>
              </a:rPr>
              <a:t>Volet études</a:t>
            </a:r>
            <a:endParaRPr/>
          </a:p>
        </p:txBody>
      </p:sp>
      <p:sp>
        <p:nvSpPr>
          <p:cNvPr id="505" name="Google Shape;505;p48"/>
          <p:cNvSpPr txBox="1">
            <a:spLocks noGrp="1"/>
          </p:cNvSpPr>
          <p:nvPr>
            <p:ph type="body" idx="3"/>
          </p:nvPr>
        </p:nvSpPr>
        <p:spPr>
          <a:xfrm>
            <a:off x="1949697" y="1759141"/>
            <a:ext cx="6847200" cy="3958200"/>
          </a:xfrm>
          <a:prstGeom prst="rect">
            <a:avLst/>
          </a:prstGeom>
          <a:noFill/>
          <a:ln>
            <a:noFill/>
          </a:ln>
        </p:spPr>
        <p:txBody>
          <a:bodyPr spcFirstLastPara="1" wrap="square" lIns="91425" tIns="45700" rIns="91425" bIns="45700" anchor="t" anchorCtr="0">
            <a:noAutofit/>
          </a:bodyPr>
          <a:lstStyle/>
          <a:p>
            <a:pPr marL="644525" lvl="0" indent="-285750" algn="just" rtl="0">
              <a:lnSpc>
                <a:spcPct val="90000"/>
              </a:lnSpc>
              <a:spcBef>
                <a:spcPts val="0"/>
              </a:spcBef>
              <a:spcAft>
                <a:spcPts val="0"/>
              </a:spcAft>
              <a:buClr>
                <a:srgbClr val="0088A8"/>
              </a:buClr>
              <a:buSzPts val="1600"/>
              <a:buFont typeface="Noto Sans Symbols"/>
              <a:buChar char="✔"/>
            </a:pPr>
            <a:r>
              <a:rPr lang="fr-FR" sz="1600" b="1">
                <a:solidFill>
                  <a:srgbClr val="0088A8"/>
                </a:solidFill>
                <a:latin typeface="Arial"/>
                <a:ea typeface="Arial"/>
                <a:cs typeface="Arial"/>
                <a:sym typeface="Arial"/>
              </a:rPr>
              <a:t>Les études générales d’assainissement à 80 % :</a:t>
            </a:r>
            <a:endParaRPr/>
          </a:p>
          <a:p>
            <a:pPr marL="358775" lvl="0" indent="0" algn="just" rtl="0">
              <a:lnSpc>
                <a:spcPct val="90000"/>
              </a:lnSpc>
              <a:spcBef>
                <a:spcPts val="1000"/>
              </a:spcBef>
              <a:spcAft>
                <a:spcPts val="0"/>
              </a:spcAft>
              <a:buClr>
                <a:srgbClr val="0088A8"/>
              </a:buClr>
              <a:buSzPts val="1600"/>
              <a:buNone/>
            </a:pPr>
            <a:r>
              <a:rPr lang="fr-FR" sz="1600" b="1">
                <a:solidFill>
                  <a:srgbClr val="0088A8"/>
                </a:solidFill>
                <a:latin typeface="Arial"/>
                <a:ea typeface="Arial"/>
                <a:cs typeface="Arial"/>
                <a:sym typeface="Arial"/>
              </a:rPr>
              <a:t>	</a:t>
            </a:r>
            <a:r>
              <a:rPr lang="fr-FR" sz="1600" b="1">
                <a:latin typeface="Arial"/>
                <a:ea typeface="Arial"/>
                <a:cs typeface="Arial"/>
                <a:sym typeface="Arial"/>
              </a:rPr>
              <a:t>• </a:t>
            </a:r>
            <a:r>
              <a:rPr lang="fr-FR" sz="1600">
                <a:solidFill>
                  <a:srgbClr val="000000"/>
                </a:solidFill>
              </a:rPr>
              <a:t>SDA, SDGEP, zonage d’assainissement selon l’article  	L224-10 du CGCT intégrant les 4 volets, PADD du PLU, … </a:t>
            </a:r>
            <a:endParaRPr/>
          </a:p>
          <a:p>
            <a:pPr marL="358775" lvl="0" indent="0" algn="just" rtl="0">
              <a:lnSpc>
                <a:spcPct val="90000"/>
              </a:lnSpc>
              <a:spcBef>
                <a:spcPts val="1000"/>
              </a:spcBef>
              <a:spcAft>
                <a:spcPts val="0"/>
              </a:spcAft>
              <a:buClr>
                <a:schemeClr val="dk1"/>
              </a:buClr>
              <a:buSzPts val="1600"/>
              <a:buNone/>
            </a:pPr>
            <a:endParaRPr sz="1600" b="1">
              <a:solidFill>
                <a:srgbClr val="0088A8"/>
              </a:solidFill>
              <a:latin typeface="Arial"/>
              <a:ea typeface="Arial"/>
              <a:cs typeface="Arial"/>
              <a:sym typeface="Arial"/>
            </a:endParaRPr>
          </a:p>
          <a:p>
            <a:pPr marL="644525" lvl="0" indent="-285750" algn="just" rtl="0">
              <a:lnSpc>
                <a:spcPct val="90000"/>
              </a:lnSpc>
              <a:spcBef>
                <a:spcPts val="1000"/>
              </a:spcBef>
              <a:spcAft>
                <a:spcPts val="0"/>
              </a:spcAft>
              <a:buClr>
                <a:srgbClr val="0088A8"/>
              </a:buClr>
              <a:buSzPts val="1600"/>
              <a:buFont typeface="Noto Sans Symbols"/>
              <a:buChar char="✔"/>
            </a:pPr>
            <a:r>
              <a:rPr lang="fr-FR" sz="1600" b="1">
                <a:solidFill>
                  <a:srgbClr val="0088A8"/>
                </a:solidFill>
                <a:latin typeface="Arial"/>
                <a:ea typeface="Arial"/>
                <a:cs typeface="Arial"/>
                <a:sym typeface="Arial"/>
              </a:rPr>
              <a:t>Les études spécifiques à 50 % :</a:t>
            </a:r>
            <a:endParaRPr/>
          </a:p>
          <a:p>
            <a:pPr marL="358775" lvl="0" indent="0" algn="just" rtl="0">
              <a:lnSpc>
                <a:spcPct val="90000"/>
              </a:lnSpc>
              <a:spcBef>
                <a:spcPts val="1000"/>
              </a:spcBef>
              <a:spcAft>
                <a:spcPts val="0"/>
              </a:spcAft>
              <a:buClr>
                <a:srgbClr val="0088A8"/>
              </a:buClr>
              <a:buSzPts val="1600"/>
              <a:buNone/>
            </a:pPr>
            <a:r>
              <a:rPr lang="fr-FR" sz="1600" b="1">
                <a:solidFill>
                  <a:srgbClr val="0088A8"/>
                </a:solidFill>
                <a:latin typeface="Arial"/>
                <a:ea typeface="Arial"/>
                <a:cs typeface="Arial"/>
                <a:sym typeface="Arial"/>
              </a:rPr>
              <a:t>	</a:t>
            </a:r>
            <a:r>
              <a:rPr lang="fr-FR" sz="1600" b="1">
                <a:latin typeface="Arial"/>
                <a:ea typeface="Arial"/>
                <a:cs typeface="Arial"/>
                <a:sym typeface="Arial"/>
              </a:rPr>
              <a:t>• </a:t>
            </a:r>
            <a:r>
              <a:rPr lang="fr-FR" sz="1600">
                <a:solidFill>
                  <a:srgbClr val="000000"/>
                </a:solidFill>
              </a:rPr>
              <a:t>Etudes d’orientation, études préalables d’aide à la 	décision de travaux (topographique, géotechnique), 	maîtrise d’œuvre conception,…</a:t>
            </a:r>
            <a:endParaRPr/>
          </a:p>
          <a:p>
            <a:pPr marL="685800" lvl="1" indent="0" algn="just" rtl="0">
              <a:lnSpc>
                <a:spcPct val="90000"/>
              </a:lnSpc>
              <a:spcBef>
                <a:spcPts val="500"/>
              </a:spcBef>
              <a:spcAft>
                <a:spcPts val="0"/>
              </a:spcAft>
              <a:buClr>
                <a:schemeClr val="dk1"/>
              </a:buClr>
              <a:buSzPts val="1600"/>
              <a:buNone/>
            </a:pPr>
            <a:endParaRPr sz="1600">
              <a:solidFill>
                <a:srgbClr val="000000"/>
              </a:solidFill>
            </a:endParaRPr>
          </a:p>
          <a:p>
            <a:pPr marL="644525" lvl="0" indent="-285750" algn="just" rtl="0">
              <a:lnSpc>
                <a:spcPct val="90000"/>
              </a:lnSpc>
              <a:spcBef>
                <a:spcPts val="1000"/>
              </a:spcBef>
              <a:spcAft>
                <a:spcPts val="0"/>
              </a:spcAft>
              <a:buClr>
                <a:srgbClr val="0088A8"/>
              </a:buClr>
              <a:buSzPts val="1600"/>
              <a:buFont typeface="Noto Sans Symbols"/>
              <a:buChar char="✔"/>
            </a:pPr>
            <a:r>
              <a:rPr lang="fr-FR" sz="1600" b="1">
                <a:solidFill>
                  <a:srgbClr val="0088A8"/>
                </a:solidFill>
                <a:latin typeface="Arial"/>
                <a:ea typeface="Arial"/>
                <a:cs typeface="Arial"/>
                <a:sym typeface="Arial"/>
              </a:rPr>
              <a:t>Les études de réalisation au taux des travaux :</a:t>
            </a:r>
            <a:endParaRPr/>
          </a:p>
          <a:p>
            <a:pPr marL="358775" lvl="0" indent="0" algn="just" rtl="0">
              <a:lnSpc>
                <a:spcPct val="90000"/>
              </a:lnSpc>
              <a:spcBef>
                <a:spcPts val="1000"/>
              </a:spcBef>
              <a:spcAft>
                <a:spcPts val="0"/>
              </a:spcAft>
              <a:buClr>
                <a:srgbClr val="0088A8"/>
              </a:buClr>
              <a:buSzPts val="1600"/>
              <a:buNone/>
            </a:pPr>
            <a:r>
              <a:rPr lang="fr-FR" sz="1600" b="1">
                <a:solidFill>
                  <a:srgbClr val="0088A8"/>
                </a:solidFill>
                <a:latin typeface="Arial"/>
                <a:ea typeface="Arial"/>
                <a:cs typeface="Arial"/>
                <a:sym typeface="Arial"/>
              </a:rPr>
              <a:t>	</a:t>
            </a:r>
            <a:r>
              <a:rPr lang="fr-FR" sz="1600" b="1">
                <a:latin typeface="Arial"/>
                <a:ea typeface="Arial"/>
                <a:cs typeface="Arial"/>
                <a:sym typeface="Arial"/>
              </a:rPr>
              <a:t>• </a:t>
            </a:r>
            <a:r>
              <a:rPr lang="fr-FR" sz="1600">
                <a:solidFill>
                  <a:srgbClr val="000000"/>
                </a:solidFill>
              </a:rPr>
              <a:t>Etudes d’exécution relatives aux missions de maîtrise 	d’œuvre.</a:t>
            </a:r>
            <a:endParaRPr sz="1600"/>
          </a:p>
        </p:txBody>
      </p:sp>
      <p:pic>
        <p:nvPicPr>
          <p:cNvPr id="506" name="Google Shape;506;p48"/>
          <p:cNvPicPr preferRelativeResize="0"/>
          <p:nvPr/>
        </p:nvPicPr>
        <p:blipFill rotWithShape="1">
          <a:blip r:embed="rId3">
            <a:alphaModFix/>
          </a:blip>
          <a:srcRect/>
          <a:stretch/>
        </p:blipFill>
        <p:spPr>
          <a:xfrm>
            <a:off x="855964" y="4493033"/>
            <a:ext cx="1122932" cy="1589212"/>
          </a:xfrm>
          <a:prstGeom prst="rect">
            <a:avLst/>
          </a:prstGeom>
          <a:noFill/>
          <a:ln>
            <a:noFill/>
          </a:ln>
        </p:spPr>
      </p:pic>
      <p:sp>
        <p:nvSpPr>
          <p:cNvPr id="507" name="Google Shape;507;p48"/>
          <p:cNvSpPr txBox="1">
            <a:spLocks noGrp="1"/>
          </p:cNvSpPr>
          <p:nvPr>
            <p:ph type="body" idx="1"/>
          </p:nvPr>
        </p:nvSpPr>
        <p:spPr>
          <a:xfrm>
            <a:off x="2150345" y="5545450"/>
            <a:ext cx="6741900" cy="571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990033"/>
              </a:buClr>
              <a:buSzPts val="1800"/>
              <a:buFont typeface="Arial"/>
              <a:buNone/>
            </a:pPr>
            <a:r>
              <a:rPr lang="fr-FR">
                <a:solidFill>
                  <a:srgbClr val="990033"/>
                </a:solidFill>
                <a:latin typeface="Arial"/>
                <a:ea typeface="Arial"/>
                <a:cs typeface="Arial"/>
                <a:sym typeface="Arial"/>
              </a:rPr>
              <a:t>Guide : « Outils de bonne gestion des eaux de ruissellement en zone urbaine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49"/>
          <p:cNvSpPr txBox="1">
            <a:spLocks noGrp="1"/>
          </p:cNvSpPr>
          <p:nvPr>
            <p:ph type="title"/>
          </p:nvPr>
        </p:nvSpPr>
        <p:spPr>
          <a:xfrm>
            <a:off x="2604701" y="84667"/>
            <a:ext cx="6033300" cy="863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5"/>
              </a:buClr>
              <a:buSzPts val="2000"/>
              <a:buFont typeface="Arial"/>
              <a:buNone/>
            </a:pPr>
            <a:r>
              <a:rPr lang="fr-FR" cap="none">
                <a:solidFill>
                  <a:schemeClr val="accent5"/>
                </a:solidFill>
              </a:rPr>
              <a:t>RÉDUIRE LES REJETS POLLUANTS URBAINS PAR TEMPS DE PLUIE</a:t>
            </a:r>
            <a:endParaRPr cap="none">
              <a:solidFill>
                <a:schemeClr val="accent5"/>
              </a:solidFill>
            </a:endParaRPr>
          </a:p>
        </p:txBody>
      </p:sp>
      <p:sp>
        <p:nvSpPr>
          <p:cNvPr id="515" name="Google Shape;515;p49"/>
          <p:cNvSpPr txBox="1">
            <a:spLocks noGrp="1"/>
          </p:cNvSpPr>
          <p:nvPr>
            <p:ph type="ftr" idx="11"/>
          </p:nvPr>
        </p:nvSpPr>
        <p:spPr>
          <a:xfrm>
            <a:off x="2604702" y="6356351"/>
            <a:ext cx="308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solidFill>
                  <a:schemeClr val="dk1"/>
                </a:solidFill>
              </a:rPr>
              <a:t>PROGRAMME</a:t>
            </a:r>
            <a:r>
              <a:rPr lang="fr-FR"/>
              <a:t> </a:t>
            </a:r>
            <a:r>
              <a:rPr lang="fr-FR">
                <a:solidFill>
                  <a:srgbClr val="0088A8"/>
                </a:solidFill>
              </a:rPr>
              <a:t>EAU &amp; CLIMAT </a:t>
            </a:r>
            <a:r>
              <a:rPr lang="fr-FR">
                <a:solidFill>
                  <a:schemeClr val="dk1"/>
                </a:solidFill>
              </a:rPr>
              <a:t>2019 / 2024</a:t>
            </a:r>
            <a:endParaRPr>
              <a:solidFill>
                <a:schemeClr val="dk1"/>
              </a:solidFill>
            </a:endParaRPr>
          </a:p>
        </p:txBody>
      </p:sp>
      <p:sp>
        <p:nvSpPr>
          <p:cNvPr id="516" name="Google Shape;516;p4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solidFill>
                  <a:schemeClr val="dk1"/>
                </a:solidFill>
              </a:rPr>
              <a:t>― </a:t>
            </a:r>
            <a:fld id="{00000000-1234-1234-1234-123412341234}" type="slidenum">
              <a:rPr lang="fr-FR" b="1">
                <a:solidFill>
                  <a:srgbClr val="1099BF"/>
                </a:solidFill>
              </a:rPr>
              <a:t>38</a:t>
            </a:fld>
            <a:r>
              <a:rPr lang="fr-FR"/>
              <a:t> </a:t>
            </a:r>
            <a:r>
              <a:rPr lang="fr-FR">
                <a:solidFill>
                  <a:schemeClr val="dk1"/>
                </a:solidFill>
              </a:rPr>
              <a:t>―</a:t>
            </a:r>
            <a:endParaRPr>
              <a:solidFill>
                <a:schemeClr val="dk1"/>
              </a:solidFill>
            </a:endParaRPr>
          </a:p>
        </p:txBody>
      </p:sp>
      <p:sp>
        <p:nvSpPr>
          <p:cNvPr id="517" name="Google Shape;517;p49"/>
          <p:cNvSpPr txBox="1">
            <a:spLocks noGrp="1"/>
          </p:cNvSpPr>
          <p:nvPr>
            <p:ph type="body" idx="1"/>
          </p:nvPr>
        </p:nvSpPr>
        <p:spPr>
          <a:xfrm>
            <a:off x="2430936" y="1053781"/>
            <a:ext cx="6033300" cy="287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990033"/>
              </a:buClr>
              <a:buSzPts val="1800"/>
              <a:buFont typeface="Arial"/>
              <a:buNone/>
            </a:pPr>
            <a:r>
              <a:rPr lang="fr-FR">
                <a:solidFill>
                  <a:srgbClr val="990033"/>
                </a:solidFill>
              </a:rPr>
              <a:t>Volet travaux</a:t>
            </a:r>
            <a:endParaRPr/>
          </a:p>
        </p:txBody>
      </p:sp>
      <p:sp>
        <p:nvSpPr>
          <p:cNvPr id="518" name="Google Shape;518;p49"/>
          <p:cNvSpPr txBox="1">
            <a:spLocks noGrp="1"/>
          </p:cNvSpPr>
          <p:nvPr>
            <p:ph type="body" idx="3"/>
          </p:nvPr>
        </p:nvSpPr>
        <p:spPr>
          <a:xfrm>
            <a:off x="2159001" y="1710267"/>
            <a:ext cx="6490800" cy="4648200"/>
          </a:xfrm>
          <a:prstGeom prst="rect">
            <a:avLst/>
          </a:prstGeom>
          <a:noFill/>
          <a:ln>
            <a:noFill/>
          </a:ln>
        </p:spPr>
        <p:txBody>
          <a:bodyPr spcFirstLastPara="1" wrap="square" lIns="91425" tIns="45700" rIns="91425" bIns="45700" anchor="t" anchorCtr="0">
            <a:noAutofit/>
          </a:bodyPr>
          <a:lstStyle/>
          <a:p>
            <a:pPr marL="285750" lvl="0" indent="-285750" algn="just" rtl="0">
              <a:lnSpc>
                <a:spcPct val="90000"/>
              </a:lnSpc>
              <a:spcBef>
                <a:spcPts val="0"/>
              </a:spcBef>
              <a:spcAft>
                <a:spcPts val="0"/>
              </a:spcAft>
              <a:buClr>
                <a:srgbClr val="0088A8"/>
              </a:buClr>
              <a:buSzPts val="1600"/>
              <a:buFont typeface="Noto Sans Symbols"/>
              <a:buChar char="✔"/>
            </a:pPr>
            <a:r>
              <a:rPr lang="fr-FR" sz="1600" b="1">
                <a:solidFill>
                  <a:srgbClr val="0088A8"/>
                </a:solidFill>
                <a:latin typeface="Arial"/>
                <a:ea typeface="Arial"/>
                <a:cs typeface="Arial"/>
                <a:sym typeface="Arial"/>
              </a:rPr>
              <a:t>Réduction à la source des volumes d’eaux de ruissellement en favorisant la désimperméabilisation et la gestion des pluies courantes à ciel ouvert ;</a:t>
            </a:r>
            <a:endParaRPr/>
          </a:p>
          <a:p>
            <a:pPr marL="457200" lvl="1" indent="0" algn="just" rtl="0">
              <a:lnSpc>
                <a:spcPct val="90000"/>
              </a:lnSpc>
              <a:spcBef>
                <a:spcPts val="500"/>
              </a:spcBef>
              <a:spcAft>
                <a:spcPts val="0"/>
              </a:spcAft>
              <a:buClr>
                <a:schemeClr val="dk1"/>
              </a:buClr>
              <a:buSzPts val="1600"/>
              <a:buNone/>
            </a:pPr>
            <a:r>
              <a:rPr lang="fr-FR" sz="1600"/>
              <a:t>• Toitures végétalisées ;</a:t>
            </a:r>
            <a:endParaRPr/>
          </a:p>
          <a:p>
            <a:pPr marL="685800" lvl="1" indent="-228600" algn="just" rtl="0">
              <a:lnSpc>
                <a:spcPct val="90000"/>
              </a:lnSpc>
              <a:spcBef>
                <a:spcPts val="500"/>
              </a:spcBef>
              <a:spcAft>
                <a:spcPts val="0"/>
              </a:spcAft>
              <a:buClr>
                <a:schemeClr val="dk1"/>
              </a:buClr>
              <a:buSzPts val="1600"/>
              <a:buFont typeface="Noto Sans Symbols"/>
              <a:buChar char="•"/>
            </a:pPr>
            <a:r>
              <a:rPr lang="fr-FR" sz="1600"/>
              <a:t>Noue, chaussée et parking perméables, tranchée drainante, etc…</a:t>
            </a:r>
            <a:endParaRPr/>
          </a:p>
          <a:p>
            <a:pPr marL="457200" lvl="1" indent="0" algn="just" rtl="0">
              <a:lnSpc>
                <a:spcPct val="90000"/>
              </a:lnSpc>
              <a:spcBef>
                <a:spcPts val="500"/>
              </a:spcBef>
              <a:spcAft>
                <a:spcPts val="0"/>
              </a:spcAft>
              <a:buClr>
                <a:schemeClr val="dk1"/>
              </a:buClr>
              <a:buSzPts val="1600"/>
              <a:buNone/>
            </a:pPr>
            <a:endParaRPr sz="1600">
              <a:latin typeface="Arial"/>
              <a:ea typeface="Arial"/>
              <a:cs typeface="Arial"/>
              <a:sym typeface="Arial"/>
            </a:endParaRPr>
          </a:p>
          <a:p>
            <a:pPr marL="457200" lvl="1" indent="0" algn="just" rtl="0">
              <a:lnSpc>
                <a:spcPct val="90000"/>
              </a:lnSpc>
              <a:spcBef>
                <a:spcPts val="500"/>
              </a:spcBef>
              <a:spcAft>
                <a:spcPts val="0"/>
              </a:spcAft>
              <a:buClr>
                <a:srgbClr val="0088A8"/>
              </a:buClr>
              <a:buSzPts val="1600"/>
              <a:buNone/>
            </a:pPr>
            <a:r>
              <a:rPr lang="fr-FR" sz="1600" b="1">
                <a:solidFill>
                  <a:srgbClr val="0088A8"/>
                </a:solidFill>
              </a:rPr>
              <a:t>⮚ </a:t>
            </a:r>
            <a:r>
              <a:rPr lang="fr-FR" sz="1600">
                <a:solidFill>
                  <a:srgbClr val="0088A8"/>
                </a:solidFill>
              </a:rPr>
              <a:t>Taux d’aide de 80 %.</a:t>
            </a:r>
            <a:endParaRPr sz="1800">
              <a:solidFill>
                <a:srgbClr val="0088A8"/>
              </a:solidFill>
            </a:endParaRPr>
          </a:p>
          <a:p>
            <a:pPr marL="457200" lvl="1" indent="0" algn="just" rtl="0">
              <a:lnSpc>
                <a:spcPct val="90000"/>
              </a:lnSpc>
              <a:spcBef>
                <a:spcPts val="500"/>
              </a:spcBef>
              <a:spcAft>
                <a:spcPts val="0"/>
              </a:spcAft>
              <a:buClr>
                <a:srgbClr val="0088A8"/>
              </a:buClr>
              <a:buSzPts val="1600"/>
              <a:buNone/>
            </a:pPr>
            <a:r>
              <a:rPr lang="fr-FR" sz="1600">
                <a:solidFill>
                  <a:srgbClr val="0088A8"/>
                </a:solidFill>
              </a:rPr>
              <a:t>⮚ Prix plafond à 100 €/m² éligible pour les toitures végétalisées ou les projets ambitieux (désimperméabilisation &gt; 80 %, avec végétalisation);</a:t>
            </a:r>
            <a:endParaRPr/>
          </a:p>
          <a:p>
            <a:pPr marL="685800" lvl="1" indent="-228600" algn="just" rtl="0">
              <a:lnSpc>
                <a:spcPct val="90000"/>
              </a:lnSpc>
              <a:spcBef>
                <a:spcPts val="500"/>
              </a:spcBef>
              <a:spcAft>
                <a:spcPts val="0"/>
              </a:spcAft>
              <a:buClr>
                <a:srgbClr val="0088A8"/>
              </a:buClr>
              <a:buSzPts val="1600"/>
              <a:buFont typeface="Noto Sans Symbols"/>
              <a:buChar char="⮚"/>
            </a:pPr>
            <a:r>
              <a:rPr lang="fr-FR" sz="1600">
                <a:solidFill>
                  <a:srgbClr val="0088A8"/>
                </a:solidFill>
              </a:rPr>
              <a:t>Prix plafond à 30 €/m² éligible dans les autres cas.</a:t>
            </a:r>
            <a:endParaRPr/>
          </a:p>
          <a:p>
            <a:pPr marL="685800" lvl="1" indent="-228600" algn="just" rtl="0">
              <a:lnSpc>
                <a:spcPct val="90000"/>
              </a:lnSpc>
              <a:spcBef>
                <a:spcPts val="500"/>
              </a:spcBef>
              <a:spcAft>
                <a:spcPts val="0"/>
              </a:spcAft>
              <a:buClr>
                <a:srgbClr val="0088A8"/>
              </a:buClr>
              <a:buSzPts val="1600"/>
              <a:buFont typeface="Noto Sans Symbols"/>
              <a:buChar char="⮚"/>
            </a:pPr>
            <a:r>
              <a:rPr lang="fr-FR" sz="1600">
                <a:solidFill>
                  <a:srgbClr val="0088A8"/>
                </a:solidFill>
              </a:rPr>
              <a:t>Dans les zones U des PLU et des POS et dans les secteurs constructibles des cartes communales.</a:t>
            </a:r>
            <a:endParaRPr/>
          </a:p>
          <a:p>
            <a:pPr marL="685800" lvl="1" indent="-228600" algn="just" rtl="0">
              <a:lnSpc>
                <a:spcPct val="90000"/>
              </a:lnSpc>
              <a:spcBef>
                <a:spcPts val="500"/>
              </a:spcBef>
              <a:spcAft>
                <a:spcPts val="0"/>
              </a:spcAft>
              <a:buClr>
                <a:srgbClr val="0088A8"/>
              </a:buClr>
              <a:buSzPts val="1600"/>
              <a:buFont typeface="Noto Sans Symbols"/>
              <a:buChar char="⮚"/>
            </a:pPr>
            <a:r>
              <a:rPr lang="fr-FR" sz="1600">
                <a:solidFill>
                  <a:srgbClr val="0088A8"/>
                </a:solidFill>
              </a:rPr>
              <a:t>Assiette limitée au coût des ouvrages dimensionnés pour une pluie de période de retour maximale de 20 ans;</a:t>
            </a:r>
            <a:endParaRPr/>
          </a:p>
          <a:p>
            <a:pPr marL="685800" lvl="1" indent="-228600" algn="just" rtl="0">
              <a:lnSpc>
                <a:spcPct val="90000"/>
              </a:lnSpc>
              <a:spcBef>
                <a:spcPts val="500"/>
              </a:spcBef>
              <a:spcAft>
                <a:spcPts val="0"/>
              </a:spcAft>
              <a:buClr>
                <a:srgbClr val="0088A8"/>
              </a:buClr>
              <a:buSzPts val="1600"/>
              <a:buFont typeface="Noto Sans Symbols"/>
              <a:buChar char="⮚"/>
            </a:pPr>
            <a:r>
              <a:rPr lang="fr-FR" sz="1600">
                <a:solidFill>
                  <a:srgbClr val="0088A8"/>
                </a:solidFill>
              </a:rPr>
              <a:t>Les actions dédiées à la prévention  des inondations</a:t>
            </a:r>
            <a:br>
              <a:rPr lang="fr-FR" sz="1600">
                <a:solidFill>
                  <a:srgbClr val="0088A8"/>
                </a:solidFill>
              </a:rPr>
            </a:br>
            <a:r>
              <a:rPr lang="fr-FR" sz="1600">
                <a:solidFill>
                  <a:srgbClr val="0088A8"/>
                </a:solidFill>
              </a:rPr>
              <a:t>ne sont pas aidées.</a:t>
            </a:r>
            <a:endParaRPr/>
          </a:p>
          <a:p>
            <a:pPr marL="685800" lvl="1" indent="-127000" algn="l" rtl="0">
              <a:lnSpc>
                <a:spcPct val="90000"/>
              </a:lnSpc>
              <a:spcBef>
                <a:spcPts val="500"/>
              </a:spcBef>
              <a:spcAft>
                <a:spcPts val="0"/>
              </a:spcAft>
              <a:buClr>
                <a:schemeClr val="dk1"/>
              </a:buClr>
              <a:buSzPts val="1600"/>
              <a:buFont typeface="Noto Sans Symbols"/>
              <a:buNone/>
            </a:pPr>
            <a:endParaRPr sz="1600">
              <a:solidFill>
                <a:srgbClr val="0088A8"/>
              </a:solidFill>
            </a:endParaRPr>
          </a:p>
          <a:p>
            <a:pPr marL="685800" lvl="1" indent="-127000" algn="l" rtl="0">
              <a:lnSpc>
                <a:spcPct val="90000"/>
              </a:lnSpc>
              <a:spcBef>
                <a:spcPts val="500"/>
              </a:spcBef>
              <a:spcAft>
                <a:spcPts val="0"/>
              </a:spcAft>
              <a:buClr>
                <a:schemeClr val="dk1"/>
              </a:buClr>
              <a:buSzPts val="1600"/>
              <a:buFont typeface="Noto Sans Symbols"/>
              <a:buNone/>
            </a:pPr>
            <a:endParaRPr sz="1600">
              <a:solidFill>
                <a:srgbClr val="0088A8"/>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50"/>
          <p:cNvSpPr txBox="1">
            <a:spLocks noGrp="1"/>
          </p:cNvSpPr>
          <p:nvPr>
            <p:ph type="title"/>
          </p:nvPr>
        </p:nvSpPr>
        <p:spPr>
          <a:xfrm>
            <a:off x="2604701" y="84667"/>
            <a:ext cx="6033300" cy="863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5"/>
              </a:buClr>
              <a:buSzPts val="2000"/>
              <a:buFont typeface="Arial"/>
              <a:buNone/>
            </a:pPr>
            <a:r>
              <a:rPr lang="fr-FR" cap="none">
                <a:solidFill>
                  <a:schemeClr val="accent5"/>
                </a:solidFill>
              </a:rPr>
              <a:t>RÉDUIRE LES REJETS POLLUANTS URBAINS PAR TEMPS DE PLUIE</a:t>
            </a:r>
            <a:endParaRPr cap="none">
              <a:solidFill>
                <a:schemeClr val="accent5"/>
              </a:solidFill>
            </a:endParaRPr>
          </a:p>
        </p:txBody>
      </p:sp>
      <p:sp>
        <p:nvSpPr>
          <p:cNvPr id="526" name="Google Shape;526;p50"/>
          <p:cNvSpPr txBox="1">
            <a:spLocks noGrp="1"/>
          </p:cNvSpPr>
          <p:nvPr>
            <p:ph type="ftr" idx="11"/>
          </p:nvPr>
        </p:nvSpPr>
        <p:spPr>
          <a:xfrm>
            <a:off x="2604702" y="6356351"/>
            <a:ext cx="308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solidFill>
                  <a:schemeClr val="dk1"/>
                </a:solidFill>
              </a:rPr>
              <a:t>PROGRAMME</a:t>
            </a:r>
            <a:r>
              <a:rPr lang="fr-FR"/>
              <a:t> </a:t>
            </a:r>
            <a:r>
              <a:rPr lang="fr-FR">
                <a:solidFill>
                  <a:srgbClr val="0088A8"/>
                </a:solidFill>
              </a:rPr>
              <a:t>EAU &amp; CLIMAT </a:t>
            </a:r>
            <a:r>
              <a:rPr lang="fr-FR">
                <a:solidFill>
                  <a:schemeClr val="dk1"/>
                </a:solidFill>
              </a:rPr>
              <a:t>2019 / 2024</a:t>
            </a:r>
            <a:endParaRPr>
              <a:solidFill>
                <a:schemeClr val="dk1"/>
              </a:solidFill>
            </a:endParaRPr>
          </a:p>
        </p:txBody>
      </p:sp>
      <p:sp>
        <p:nvSpPr>
          <p:cNvPr id="527" name="Google Shape;527;p5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solidFill>
                  <a:schemeClr val="dk1"/>
                </a:solidFill>
              </a:rPr>
              <a:t>― </a:t>
            </a:r>
            <a:fld id="{00000000-1234-1234-1234-123412341234}" type="slidenum">
              <a:rPr lang="fr-FR" b="1">
                <a:solidFill>
                  <a:srgbClr val="1099BF"/>
                </a:solidFill>
              </a:rPr>
              <a:t>39</a:t>
            </a:fld>
            <a:r>
              <a:rPr lang="fr-FR"/>
              <a:t> </a:t>
            </a:r>
            <a:r>
              <a:rPr lang="fr-FR">
                <a:solidFill>
                  <a:schemeClr val="dk1"/>
                </a:solidFill>
              </a:rPr>
              <a:t>―</a:t>
            </a:r>
            <a:endParaRPr>
              <a:solidFill>
                <a:schemeClr val="dk1"/>
              </a:solidFill>
            </a:endParaRPr>
          </a:p>
        </p:txBody>
      </p:sp>
      <p:sp>
        <p:nvSpPr>
          <p:cNvPr id="528" name="Google Shape;528;p50"/>
          <p:cNvSpPr txBox="1">
            <a:spLocks noGrp="1"/>
          </p:cNvSpPr>
          <p:nvPr>
            <p:ph type="body" idx="1"/>
          </p:nvPr>
        </p:nvSpPr>
        <p:spPr>
          <a:xfrm>
            <a:off x="2430936" y="1053781"/>
            <a:ext cx="6033300" cy="287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990033"/>
              </a:buClr>
              <a:buSzPts val="1800"/>
              <a:buFont typeface="Arial"/>
              <a:buNone/>
            </a:pPr>
            <a:r>
              <a:rPr lang="fr-FR">
                <a:solidFill>
                  <a:srgbClr val="990033"/>
                </a:solidFill>
              </a:rPr>
              <a:t>Volet travaux</a:t>
            </a:r>
            <a:endParaRPr/>
          </a:p>
        </p:txBody>
      </p:sp>
      <p:sp>
        <p:nvSpPr>
          <p:cNvPr id="529" name="Google Shape;529;p50"/>
          <p:cNvSpPr txBox="1">
            <a:spLocks noGrp="1"/>
          </p:cNvSpPr>
          <p:nvPr>
            <p:ph type="body" idx="3"/>
          </p:nvPr>
        </p:nvSpPr>
        <p:spPr>
          <a:xfrm>
            <a:off x="2159001" y="1693334"/>
            <a:ext cx="6490800" cy="3780600"/>
          </a:xfrm>
          <a:prstGeom prst="rect">
            <a:avLst/>
          </a:prstGeom>
          <a:noFill/>
          <a:ln>
            <a:noFill/>
          </a:ln>
        </p:spPr>
        <p:txBody>
          <a:bodyPr spcFirstLastPara="1" wrap="square" lIns="91425" tIns="45700" rIns="91425" bIns="45700" anchor="t" anchorCtr="0">
            <a:noAutofit/>
          </a:bodyPr>
          <a:lstStyle/>
          <a:p>
            <a:pPr marL="285750" lvl="0" indent="-285750" algn="just" rtl="0">
              <a:lnSpc>
                <a:spcPct val="90000"/>
              </a:lnSpc>
              <a:spcBef>
                <a:spcPts val="0"/>
              </a:spcBef>
              <a:spcAft>
                <a:spcPts val="0"/>
              </a:spcAft>
              <a:buClr>
                <a:srgbClr val="0088A8"/>
              </a:buClr>
              <a:buSzPts val="1600"/>
              <a:buFont typeface="Noto Sans Symbols"/>
              <a:buChar char="✔"/>
            </a:pPr>
            <a:r>
              <a:rPr lang="fr-FR" sz="1600" b="1">
                <a:solidFill>
                  <a:srgbClr val="0088A8"/>
                </a:solidFill>
                <a:latin typeface="Arial"/>
                <a:ea typeface="Arial"/>
                <a:cs typeface="Arial"/>
                <a:sym typeface="Arial"/>
              </a:rPr>
              <a:t>Maîtrise des pollutions dès l’origine du ruissellement (dépollution) :</a:t>
            </a:r>
            <a:endParaRPr/>
          </a:p>
          <a:p>
            <a:pPr marL="457200" lvl="1" indent="0" algn="just" rtl="0">
              <a:lnSpc>
                <a:spcPct val="90000"/>
              </a:lnSpc>
              <a:spcBef>
                <a:spcPts val="500"/>
              </a:spcBef>
              <a:spcAft>
                <a:spcPts val="0"/>
              </a:spcAft>
              <a:buClr>
                <a:schemeClr val="dk1"/>
              </a:buClr>
              <a:buSzPts val="1600"/>
              <a:buNone/>
            </a:pPr>
            <a:r>
              <a:rPr lang="fr-FR" sz="1600"/>
              <a:t>• Travaux de traitement ;</a:t>
            </a:r>
            <a:endParaRPr/>
          </a:p>
          <a:p>
            <a:pPr marL="457200" lvl="1" indent="0" algn="just" rtl="0">
              <a:lnSpc>
                <a:spcPct val="90000"/>
              </a:lnSpc>
              <a:spcBef>
                <a:spcPts val="500"/>
              </a:spcBef>
              <a:spcAft>
                <a:spcPts val="0"/>
              </a:spcAft>
              <a:buClr>
                <a:schemeClr val="dk1"/>
              </a:buClr>
              <a:buSzPts val="1600"/>
              <a:buNone/>
            </a:pPr>
            <a:r>
              <a:rPr lang="fr-FR" sz="1600"/>
              <a:t>• Stockage-restitution des effluents vers un ouvrage d’épuration ;</a:t>
            </a:r>
            <a:endParaRPr/>
          </a:p>
          <a:p>
            <a:pPr marL="685800" lvl="1" indent="-228600" algn="just" rtl="0">
              <a:lnSpc>
                <a:spcPct val="90000"/>
              </a:lnSpc>
              <a:spcBef>
                <a:spcPts val="500"/>
              </a:spcBef>
              <a:spcAft>
                <a:spcPts val="0"/>
              </a:spcAft>
              <a:buClr>
                <a:schemeClr val="dk1"/>
              </a:buClr>
              <a:buSzPts val="1600"/>
              <a:buFont typeface="Noto Sans Symbols"/>
              <a:buChar char="•"/>
            </a:pPr>
            <a:r>
              <a:rPr lang="fr-FR" sz="1600"/>
              <a:t>Recueil et élimination des déchets flottants.</a:t>
            </a:r>
            <a:endParaRPr/>
          </a:p>
          <a:p>
            <a:pPr marL="685800" lvl="1" indent="-127000" algn="just" rtl="0">
              <a:lnSpc>
                <a:spcPct val="90000"/>
              </a:lnSpc>
              <a:spcBef>
                <a:spcPts val="500"/>
              </a:spcBef>
              <a:spcAft>
                <a:spcPts val="0"/>
              </a:spcAft>
              <a:buClr>
                <a:schemeClr val="dk1"/>
              </a:buClr>
              <a:buSzPts val="1600"/>
              <a:buFont typeface="Noto Sans Symbols"/>
              <a:buNone/>
            </a:pPr>
            <a:endParaRPr sz="1600">
              <a:solidFill>
                <a:srgbClr val="0088A8"/>
              </a:solidFill>
              <a:latin typeface="Arial"/>
              <a:ea typeface="Arial"/>
              <a:cs typeface="Arial"/>
              <a:sym typeface="Arial"/>
            </a:endParaRPr>
          </a:p>
          <a:p>
            <a:pPr marL="685800" lvl="1" indent="-228600" algn="just" rtl="0">
              <a:lnSpc>
                <a:spcPct val="90000"/>
              </a:lnSpc>
              <a:spcBef>
                <a:spcPts val="500"/>
              </a:spcBef>
              <a:spcAft>
                <a:spcPts val="0"/>
              </a:spcAft>
              <a:buClr>
                <a:srgbClr val="0088A8"/>
              </a:buClr>
              <a:buSzPts val="1600"/>
              <a:buFont typeface="Noto Sans Symbols"/>
              <a:buChar char="⮚"/>
            </a:pPr>
            <a:r>
              <a:rPr lang="fr-FR" sz="1600">
                <a:solidFill>
                  <a:srgbClr val="0088A8"/>
                </a:solidFill>
              </a:rPr>
              <a:t>Taux d’aide : Subvention 40% + Avance 20%.</a:t>
            </a:r>
            <a:endParaRPr/>
          </a:p>
          <a:p>
            <a:pPr marL="685800" lvl="1" indent="-228600" algn="just" rtl="0">
              <a:lnSpc>
                <a:spcPct val="90000"/>
              </a:lnSpc>
              <a:spcBef>
                <a:spcPts val="500"/>
              </a:spcBef>
              <a:spcAft>
                <a:spcPts val="0"/>
              </a:spcAft>
              <a:buClr>
                <a:srgbClr val="0088A8"/>
              </a:buClr>
              <a:buSzPts val="1600"/>
              <a:buFont typeface="Noto Sans Symbols"/>
              <a:buChar char="⮚"/>
            </a:pPr>
            <a:r>
              <a:rPr lang="fr-FR" sz="1600">
                <a:solidFill>
                  <a:srgbClr val="0088A8"/>
                </a:solidFill>
              </a:rPr>
              <a:t>Assiette limitée au coût des ouvrages dimensionnés pour des pluies courantes;</a:t>
            </a:r>
            <a:endParaRPr sz="1600">
              <a:solidFill>
                <a:srgbClr val="0088A8"/>
              </a:solidFill>
            </a:endParaRPr>
          </a:p>
          <a:p>
            <a:pPr marL="457200" lvl="1" indent="0" algn="just" rtl="0">
              <a:lnSpc>
                <a:spcPct val="90000"/>
              </a:lnSpc>
              <a:spcBef>
                <a:spcPts val="500"/>
              </a:spcBef>
              <a:spcAft>
                <a:spcPts val="0"/>
              </a:spcAft>
              <a:buClr>
                <a:srgbClr val="0088A8"/>
              </a:buClr>
              <a:buSzPts val="1600"/>
              <a:buNone/>
            </a:pPr>
            <a:r>
              <a:rPr lang="fr-FR" sz="1600">
                <a:solidFill>
                  <a:srgbClr val="0088A8"/>
                </a:solidFill>
              </a:rPr>
              <a:t>⮚ Dans les zones U des PLU et des POS et dans les secteurs constructibles des cartes communales.</a:t>
            </a:r>
            <a:endParaRPr/>
          </a:p>
          <a:p>
            <a:pPr marL="685800" lvl="1" indent="-228600" algn="just" rtl="0">
              <a:lnSpc>
                <a:spcPct val="90000"/>
              </a:lnSpc>
              <a:spcBef>
                <a:spcPts val="500"/>
              </a:spcBef>
              <a:spcAft>
                <a:spcPts val="0"/>
              </a:spcAft>
              <a:buClr>
                <a:srgbClr val="0088A8"/>
              </a:buClr>
              <a:buSzPts val="1600"/>
              <a:buFont typeface="Noto Sans Symbols"/>
              <a:buChar char="⮚"/>
            </a:pPr>
            <a:r>
              <a:rPr lang="fr-FR" sz="1600">
                <a:solidFill>
                  <a:srgbClr val="0088A8"/>
                </a:solidFill>
              </a:rPr>
              <a:t>Les actions dédiées à la prévention  des inondations</a:t>
            </a:r>
            <a:br>
              <a:rPr lang="fr-FR" sz="1600">
                <a:solidFill>
                  <a:srgbClr val="0088A8"/>
                </a:solidFill>
              </a:rPr>
            </a:br>
            <a:r>
              <a:rPr lang="fr-FR" sz="1600">
                <a:solidFill>
                  <a:srgbClr val="0088A8"/>
                </a:solidFill>
              </a:rPr>
              <a:t>ne sont pas aidées.</a:t>
            </a:r>
            <a:endParaRPr/>
          </a:p>
          <a:p>
            <a:pPr marL="685800" lvl="1" indent="-127000" algn="l" rtl="0">
              <a:lnSpc>
                <a:spcPct val="90000"/>
              </a:lnSpc>
              <a:spcBef>
                <a:spcPts val="500"/>
              </a:spcBef>
              <a:spcAft>
                <a:spcPts val="0"/>
              </a:spcAft>
              <a:buClr>
                <a:schemeClr val="dk1"/>
              </a:buClr>
              <a:buSzPts val="1600"/>
              <a:buFont typeface="Noto Sans Symbols"/>
              <a:buNone/>
            </a:pPr>
            <a:endParaRPr sz="1600">
              <a:solidFill>
                <a:srgbClr val="0088A8"/>
              </a:solidFill>
              <a:latin typeface="Arial"/>
              <a:ea typeface="Arial"/>
              <a:cs typeface="Arial"/>
              <a:sym typeface="Arial"/>
            </a:endParaRPr>
          </a:p>
          <a:p>
            <a:pPr marL="0" lvl="0" indent="0" algn="l" rtl="0">
              <a:lnSpc>
                <a:spcPct val="90000"/>
              </a:lnSpc>
              <a:spcBef>
                <a:spcPts val="1000"/>
              </a:spcBef>
              <a:spcAft>
                <a:spcPts val="0"/>
              </a:spcAft>
              <a:buClr>
                <a:srgbClr val="0088A8"/>
              </a:buClr>
              <a:buSzPts val="1600"/>
              <a:buNone/>
            </a:pPr>
            <a:r>
              <a:rPr lang="fr-FR" sz="1600" b="1">
                <a:solidFill>
                  <a:srgbClr val="0088A8"/>
                </a:solidFill>
                <a:latin typeface="Arial"/>
                <a:ea typeface="Arial"/>
                <a:cs typeface="Arial"/>
                <a:sym typeface="Arial"/>
              </a:rPr>
              <a:t> </a:t>
            </a:r>
            <a:endParaRPr sz="1600" b="1">
              <a:solidFill>
                <a:srgbClr val="0088A8"/>
              </a:solidFill>
              <a:latin typeface="Arial"/>
              <a:ea typeface="Arial"/>
              <a:cs typeface="Arial"/>
              <a:sym typeface="Arial"/>
            </a:endParaRPr>
          </a:p>
          <a:p>
            <a:pPr marL="457200" lvl="1" indent="0" algn="l" rtl="0">
              <a:lnSpc>
                <a:spcPct val="90000"/>
              </a:lnSpc>
              <a:spcBef>
                <a:spcPts val="500"/>
              </a:spcBef>
              <a:spcAft>
                <a:spcPts val="0"/>
              </a:spcAft>
              <a:buClr>
                <a:schemeClr val="dk1"/>
              </a:buClr>
              <a:buSzPts val="1800"/>
              <a:buNone/>
            </a:pPr>
            <a:endParaRPr sz="1800">
              <a:solidFill>
                <a:srgbClr val="0088A8"/>
              </a:solidFill>
              <a:latin typeface="Arial"/>
              <a:ea typeface="Arial"/>
              <a:cs typeface="Arial"/>
              <a:sym typeface="Arial"/>
            </a:endParaRPr>
          </a:p>
        </p:txBody>
      </p:sp>
      <p:pic>
        <p:nvPicPr>
          <p:cNvPr id="530" name="Google Shape;530;p50"/>
          <p:cNvPicPr preferRelativeResize="0"/>
          <p:nvPr/>
        </p:nvPicPr>
        <p:blipFill rotWithShape="1">
          <a:blip r:embed="rId3">
            <a:alphaModFix/>
          </a:blip>
          <a:srcRect/>
          <a:stretch/>
        </p:blipFill>
        <p:spPr>
          <a:xfrm>
            <a:off x="855964" y="4493033"/>
            <a:ext cx="1122932" cy="1589212"/>
          </a:xfrm>
          <a:prstGeom prst="rect">
            <a:avLst/>
          </a:prstGeom>
          <a:noFill/>
          <a:ln>
            <a:noFill/>
          </a:ln>
        </p:spPr>
      </p:pic>
      <p:sp>
        <p:nvSpPr>
          <p:cNvPr id="531" name="Google Shape;531;p50"/>
          <p:cNvSpPr txBox="1">
            <a:spLocks noGrp="1"/>
          </p:cNvSpPr>
          <p:nvPr>
            <p:ph type="body" idx="1"/>
          </p:nvPr>
        </p:nvSpPr>
        <p:spPr>
          <a:xfrm>
            <a:off x="2159001" y="5510387"/>
            <a:ext cx="6369300" cy="571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990033"/>
              </a:buClr>
              <a:buSzPts val="1800"/>
              <a:buFont typeface="Arial"/>
              <a:buNone/>
            </a:pPr>
            <a:r>
              <a:rPr lang="fr-FR">
                <a:solidFill>
                  <a:srgbClr val="990033"/>
                </a:solidFill>
                <a:latin typeface="Arial"/>
                <a:ea typeface="Arial"/>
                <a:cs typeface="Arial"/>
                <a:sym typeface="Arial"/>
              </a:rPr>
              <a:t>Guide : « Outils de bonne gestion des eaux de ruissellement en zone urbaine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txBox="1"/>
          <p:nvPr/>
        </p:nvSpPr>
        <p:spPr>
          <a:xfrm>
            <a:off x="1339850" y="0"/>
            <a:ext cx="7804150" cy="554037"/>
          </a:xfrm>
          <a:prstGeom prst="rect">
            <a:avLst/>
          </a:prstGeom>
          <a:noFill/>
          <a:ln>
            <a:noFill/>
          </a:ln>
        </p:spPr>
        <p:txBody>
          <a:bodyPr spcFirstLastPara="1" wrap="square" lIns="91425" tIns="45700" rIns="91425" bIns="45700" anchor="t" anchorCtr="0">
            <a:noAutofit/>
          </a:bodyPr>
          <a:lstStyle/>
          <a:p>
            <a:pPr algn="ctr">
              <a:buClr>
                <a:srgbClr val="4472C4"/>
              </a:buClr>
              <a:buSzPts val="3000"/>
            </a:pPr>
            <a:r>
              <a:rPr lang="fr-FR" sz="3000" b="1">
                <a:solidFill>
                  <a:srgbClr val="4472C4"/>
                </a:solidFill>
              </a:rPr>
              <a:t>SES OUTILS D’ANIMATION</a:t>
            </a:r>
            <a:endParaRPr/>
          </a:p>
        </p:txBody>
      </p:sp>
      <p:sp>
        <p:nvSpPr>
          <p:cNvPr id="95" name="Google Shape;95;p14"/>
          <p:cNvSpPr txBox="1"/>
          <p:nvPr/>
        </p:nvSpPr>
        <p:spPr>
          <a:xfrm>
            <a:off x="1062038" y="703263"/>
            <a:ext cx="2263775" cy="400050"/>
          </a:xfrm>
          <a:prstGeom prst="rect">
            <a:avLst/>
          </a:prstGeom>
          <a:noFill/>
          <a:ln>
            <a:noFill/>
          </a:ln>
        </p:spPr>
        <p:txBody>
          <a:bodyPr spcFirstLastPara="1" wrap="square" lIns="91425" tIns="45700" rIns="91425" bIns="45700" anchor="t" anchorCtr="0">
            <a:noAutofit/>
          </a:bodyPr>
          <a:lstStyle/>
          <a:p>
            <a:pPr algn="ctr"/>
            <a:r>
              <a:rPr lang="fr-FR" sz="2000" b="1">
                <a:solidFill>
                  <a:srgbClr val="1E4E79"/>
                </a:solidFill>
                <a:latin typeface="Calibri"/>
                <a:ea typeface="Calibri"/>
                <a:cs typeface="Calibri"/>
                <a:sym typeface="Calibri"/>
              </a:rPr>
              <a:t>Des visites de sites</a:t>
            </a:r>
            <a:endParaRPr/>
          </a:p>
        </p:txBody>
      </p:sp>
      <p:sp>
        <p:nvSpPr>
          <p:cNvPr id="96" name="Google Shape;96;p14"/>
          <p:cNvSpPr txBox="1"/>
          <p:nvPr/>
        </p:nvSpPr>
        <p:spPr>
          <a:xfrm>
            <a:off x="422275" y="3216275"/>
            <a:ext cx="3619500" cy="615950"/>
          </a:xfrm>
          <a:prstGeom prst="rect">
            <a:avLst/>
          </a:prstGeom>
          <a:noFill/>
          <a:ln>
            <a:noFill/>
          </a:ln>
        </p:spPr>
        <p:txBody>
          <a:bodyPr spcFirstLastPara="1" wrap="square" lIns="91425" tIns="45700" rIns="91425" bIns="45700" anchor="t" anchorCtr="0">
            <a:noAutofit/>
          </a:bodyPr>
          <a:lstStyle/>
          <a:p>
            <a:pPr algn="ctr"/>
            <a:r>
              <a:rPr lang="fr-FR" sz="2000" b="1">
                <a:solidFill>
                  <a:srgbClr val="1E4E79"/>
                </a:solidFill>
                <a:latin typeface="Calibri"/>
                <a:ea typeface="Calibri"/>
                <a:cs typeface="Calibri"/>
                <a:sym typeface="Calibri"/>
              </a:rPr>
              <a:t>Des publications </a:t>
            </a:r>
            <a:r>
              <a:rPr lang="fr-FR" b="1">
                <a:solidFill>
                  <a:srgbClr val="1E4E79"/>
                </a:solidFill>
                <a:latin typeface="Calibri"/>
                <a:ea typeface="Calibri"/>
                <a:cs typeface="Calibri"/>
                <a:sym typeface="Calibri"/>
              </a:rPr>
              <a:t>(fiches techniques, fiches de cas, fiches de sensibilisation…)</a:t>
            </a:r>
            <a:endParaRPr/>
          </a:p>
        </p:txBody>
      </p:sp>
      <p:sp>
        <p:nvSpPr>
          <p:cNvPr id="97" name="Google Shape;97;p14"/>
          <p:cNvSpPr txBox="1"/>
          <p:nvPr/>
        </p:nvSpPr>
        <p:spPr>
          <a:xfrm>
            <a:off x="6491288" y="703263"/>
            <a:ext cx="1608137" cy="400050"/>
          </a:xfrm>
          <a:prstGeom prst="rect">
            <a:avLst/>
          </a:prstGeom>
          <a:noFill/>
          <a:ln>
            <a:noFill/>
          </a:ln>
        </p:spPr>
        <p:txBody>
          <a:bodyPr spcFirstLastPara="1" wrap="square" lIns="91425" tIns="45700" rIns="91425" bIns="45700" anchor="t" anchorCtr="0">
            <a:noAutofit/>
          </a:bodyPr>
          <a:lstStyle/>
          <a:p>
            <a:pPr algn="ctr"/>
            <a:r>
              <a:rPr lang="fr-FR" sz="2000" b="1">
                <a:solidFill>
                  <a:srgbClr val="1E4E79"/>
                </a:solidFill>
                <a:latin typeface="Calibri"/>
                <a:ea typeface="Calibri"/>
                <a:cs typeface="Calibri"/>
                <a:sym typeface="Calibri"/>
              </a:rPr>
              <a:t>Des vidéos</a:t>
            </a:r>
            <a:endParaRPr/>
          </a:p>
        </p:txBody>
      </p:sp>
      <p:sp>
        <p:nvSpPr>
          <p:cNvPr id="98" name="Google Shape;98;p14"/>
          <p:cNvSpPr txBox="1"/>
          <p:nvPr/>
        </p:nvSpPr>
        <p:spPr>
          <a:xfrm>
            <a:off x="5375275" y="3221038"/>
            <a:ext cx="3602038" cy="615950"/>
          </a:xfrm>
          <a:prstGeom prst="rect">
            <a:avLst/>
          </a:prstGeom>
          <a:noFill/>
          <a:ln>
            <a:noFill/>
          </a:ln>
        </p:spPr>
        <p:txBody>
          <a:bodyPr spcFirstLastPara="1" wrap="square" lIns="91425" tIns="45700" rIns="91425" bIns="45700" anchor="t" anchorCtr="0">
            <a:noAutofit/>
          </a:bodyPr>
          <a:lstStyle/>
          <a:p>
            <a:pPr algn="ctr"/>
            <a:r>
              <a:rPr lang="fr-FR" sz="2000" b="1">
                <a:solidFill>
                  <a:srgbClr val="1E4E79"/>
                </a:solidFill>
                <a:latin typeface="Calibri"/>
                <a:ea typeface="Calibri"/>
                <a:cs typeface="Calibri"/>
                <a:sym typeface="Calibri"/>
              </a:rPr>
              <a:t>Des évènements publics </a:t>
            </a:r>
            <a:r>
              <a:rPr lang="fr-FR" b="1">
                <a:solidFill>
                  <a:srgbClr val="1E4E79"/>
                </a:solidFill>
                <a:latin typeface="Calibri"/>
                <a:ea typeface="Calibri"/>
                <a:cs typeface="Calibri"/>
                <a:sym typeface="Calibri"/>
              </a:rPr>
              <a:t>(journées de formation, conférences-débat, forum…)</a:t>
            </a:r>
            <a:endParaRPr/>
          </a:p>
        </p:txBody>
      </p:sp>
      <p:pic>
        <p:nvPicPr>
          <p:cNvPr id="99" name="Google Shape;99;p14"/>
          <p:cNvPicPr preferRelativeResize="0"/>
          <p:nvPr/>
        </p:nvPicPr>
        <p:blipFill rotWithShape="1">
          <a:blip r:embed="rId3">
            <a:alphaModFix/>
          </a:blip>
          <a:srcRect l="4253" t="3317"/>
          <a:stretch/>
        </p:blipFill>
        <p:spPr>
          <a:xfrm>
            <a:off x="5840413" y="1019175"/>
            <a:ext cx="2909887" cy="2033588"/>
          </a:xfrm>
          <a:prstGeom prst="rect">
            <a:avLst/>
          </a:prstGeom>
          <a:noFill/>
          <a:ln>
            <a:noFill/>
          </a:ln>
        </p:spPr>
      </p:pic>
      <p:pic>
        <p:nvPicPr>
          <p:cNvPr id="100" name="Google Shape;100;p14"/>
          <p:cNvPicPr preferRelativeResize="0"/>
          <p:nvPr/>
        </p:nvPicPr>
        <p:blipFill rotWithShape="1">
          <a:blip r:embed="rId4">
            <a:alphaModFix/>
          </a:blip>
          <a:srcRect l="4723" r="5975"/>
          <a:stretch/>
        </p:blipFill>
        <p:spPr>
          <a:xfrm>
            <a:off x="4916488" y="4133850"/>
            <a:ext cx="2052637" cy="1531938"/>
          </a:xfrm>
          <a:prstGeom prst="rect">
            <a:avLst/>
          </a:prstGeom>
          <a:noFill/>
          <a:ln>
            <a:noFill/>
          </a:ln>
        </p:spPr>
      </p:pic>
      <p:pic>
        <p:nvPicPr>
          <p:cNvPr id="101" name="Google Shape;101;p14"/>
          <p:cNvPicPr preferRelativeResize="0"/>
          <p:nvPr/>
        </p:nvPicPr>
        <p:blipFill rotWithShape="1">
          <a:blip r:embed="rId5">
            <a:alphaModFix/>
          </a:blip>
          <a:srcRect/>
          <a:stretch/>
        </p:blipFill>
        <p:spPr>
          <a:xfrm>
            <a:off x="2333625" y="1306513"/>
            <a:ext cx="1984375" cy="1531937"/>
          </a:xfrm>
          <a:prstGeom prst="rect">
            <a:avLst/>
          </a:prstGeom>
          <a:noFill/>
          <a:ln>
            <a:noFill/>
          </a:ln>
        </p:spPr>
      </p:pic>
      <p:grpSp>
        <p:nvGrpSpPr>
          <p:cNvPr id="102" name="Google Shape;102;p14"/>
          <p:cNvGrpSpPr/>
          <p:nvPr/>
        </p:nvGrpSpPr>
        <p:grpSpPr>
          <a:xfrm>
            <a:off x="222330" y="3930650"/>
            <a:ext cx="4093742" cy="2128549"/>
            <a:chOff x="1823" y="3376110"/>
            <a:chExt cx="4563500" cy="2373844"/>
          </a:xfrm>
        </p:grpSpPr>
        <p:pic>
          <p:nvPicPr>
            <p:cNvPr id="103" name="Google Shape;103;p14"/>
            <p:cNvPicPr preferRelativeResize="0"/>
            <p:nvPr/>
          </p:nvPicPr>
          <p:blipFill rotWithShape="1">
            <a:blip r:embed="rId6">
              <a:alphaModFix/>
            </a:blip>
            <a:srcRect/>
            <a:stretch/>
          </p:blipFill>
          <p:spPr>
            <a:xfrm>
              <a:off x="1539448" y="3376110"/>
              <a:ext cx="1526814" cy="2161276"/>
            </a:xfrm>
            <a:prstGeom prst="rect">
              <a:avLst/>
            </a:prstGeom>
            <a:noFill/>
            <a:ln>
              <a:noFill/>
            </a:ln>
          </p:spPr>
        </p:pic>
        <p:pic>
          <p:nvPicPr>
            <p:cNvPr id="104" name="Google Shape;104;p14"/>
            <p:cNvPicPr preferRelativeResize="0"/>
            <p:nvPr/>
          </p:nvPicPr>
          <p:blipFill rotWithShape="1">
            <a:blip r:embed="rId7">
              <a:alphaModFix/>
            </a:blip>
            <a:srcRect/>
            <a:stretch/>
          </p:blipFill>
          <p:spPr>
            <a:xfrm rot="597492">
              <a:off x="2879222" y="3502016"/>
              <a:ext cx="1513054" cy="2133181"/>
            </a:xfrm>
            <a:prstGeom prst="rect">
              <a:avLst/>
            </a:prstGeom>
            <a:noFill/>
            <a:ln>
              <a:noFill/>
            </a:ln>
          </p:spPr>
        </p:pic>
        <p:pic>
          <p:nvPicPr>
            <p:cNvPr id="105" name="Google Shape;105;p14"/>
            <p:cNvPicPr preferRelativeResize="0"/>
            <p:nvPr/>
          </p:nvPicPr>
          <p:blipFill rotWithShape="1">
            <a:blip r:embed="rId8">
              <a:alphaModFix/>
            </a:blip>
            <a:srcRect l="581"/>
            <a:stretch/>
          </p:blipFill>
          <p:spPr>
            <a:xfrm rot="-297829">
              <a:off x="91987" y="3443698"/>
              <a:ext cx="1512932" cy="2149649"/>
            </a:xfrm>
            <a:prstGeom prst="rect">
              <a:avLst/>
            </a:prstGeom>
            <a:noFill/>
            <a:ln>
              <a:noFill/>
            </a:ln>
          </p:spPr>
        </p:pic>
      </p:grpSp>
      <p:pic>
        <p:nvPicPr>
          <p:cNvPr id="106" name="Google Shape;106;p14"/>
          <p:cNvPicPr preferRelativeResize="0"/>
          <p:nvPr/>
        </p:nvPicPr>
        <p:blipFill rotWithShape="1">
          <a:blip r:embed="rId9">
            <a:alphaModFix/>
          </a:blip>
          <a:srcRect/>
          <a:stretch/>
        </p:blipFill>
        <p:spPr>
          <a:xfrm>
            <a:off x="7032625" y="4133850"/>
            <a:ext cx="2039938" cy="1531938"/>
          </a:xfrm>
          <a:prstGeom prst="rect">
            <a:avLst/>
          </a:prstGeom>
          <a:noFill/>
          <a:ln>
            <a:noFill/>
          </a:ln>
        </p:spPr>
      </p:pic>
      <p:pic>
        <p:nvPicPr>
          <p:cNvPr id="107" name="Google Shape;107;p14"/>
          <p:cNvPicPr preferRelativeResize="0"/>
          <p:nvPr/>
        </p:nvPicPr>
        <p:blipFill rotWithShape="1">
          <a:blip r:embed="rId10">
            <a:alphaModFix/>
          </a:blip>
          <a:srcRect/>
          <a:stretch/>
        </p:blipFill>
        <p:spPr>
          <a:xfrm>
            <a:off x="179388" y="1300163"/>
            <a:ext cx="2039937" cy="1530350"/>
          </a:xfrm>
          <a:prstGeom prst="rect">
            <a:avLst/>
          </a:prstGeom>
          <a:noFill/>
          <a:ln>
            <a:noFill/>
          </a:ln>
        </p:spPr>
      </p:pic>
    </p:spTree>
    <p:extLst>
      <p:ext uri="{BB962C8B-B14F-4D97-AF65-F5344CB8AC3E}">
        <p14:creationId xmlns:p14="http://schemas.microsoft.com/office/powerpoint/2010/main" val="14687443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51"/>
          <p:cNvSpPr txBox="1">
            <a:spLocks noGrp="1"/>
          </p:cNvSpPr>
          <p:nvPr>
            <p:ph type="title"/>
          </p:nvPr>
        </p:nvSpPr>
        <p:spPr>
          <a:xfrm>
            <a:off x="2604701" y="84667"/>
            <a:ext cx="6033300" cy="863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5"/>
              </a:buClr>
              <a:buSzPts val="2000"/>
              <a:buFont typeface="Arial"/>
              <a:buNone/>
            </a:pPr>
            <a:r>
              <a:rPr lang="fr-FR" cap="none">
                <a:solidFill>
                  <a:schemeClr val="accent5"/>
                </a:solidFill>
              </a:rPr>
              <a:t>RÉDUIRE LES REJETS POLLUANTS URBAINS PAR TEMPS DE PLUIE</a:t>
            </a:r>
            <a:endParaRPr cap="none">
              <a:solidFill>
                <a:schemeClr val="accent5"/>
              </a:solidFill>
            </a:endParaRPr>
          </a:p>
        </p:txBody>
      </p:sp>
      <p:sp>
        <p:nvSpPr>
          <p:cNvPr id="539" name="Google Shape;539;p51"/>
          <p:cNvSpPr txBox="1">
            <a:spLocks noGrp="1"/>
          </p:cNvSpPr>
          <p:nvPr>
            <p:ph type="ftr" idx="11"/>
          </p:nvPr>
        </p:nvSpPr>
        <p:spPr>
          <a:xfrm>
            <a:off x="2604702" y="6356351"/>
            <a:ext cx="308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solidFill>
                  <a:schemeClr val="dk1"/>
                </a:solidFill>
              </a:rPr>
              <a:t>PROGRAMME</a:t>
            </a:r>
            <a:r>
              <a:rPr lang="fr-FR"/>
              <a:t> </a:t>
            </a:r>
            <a:r>
              <a:rPr lang="fr-FR">
                <a:solidFill>
                  <a:srgbClr val="0088A8"/>
                </a:solidFill>
              </a:rPr>
              <a:t>EAU &amp; CLIMAT </a:t>
            </a:r>
            <a:r>
              <a:rPr lang="fr-FR">
                <a:solidFill>
                  <a:schemeClr val="dk1"/>
                </a:solidFill>
              </a:rPr>
              <a:t>2019 / 2024</a:t>
            </a:r>
            <a:endParaRPr>
              <a:solidFill>
                <a:schemeClr val="dk1"/>
              </a:solidFill>
            </a:endParaRPr>
          </a:p>
        </p:txBody>
      </p:sp>
      <p:sp>
        <p:nvSpPr>
          <p:cNvPr id="540" name="Google Shape;540;p5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solidFill>
                  <a:schemeClr val="dk1"/>
                </a:solidFill>
              </a:rPr>
              <a:t>― </a:t>
            </a:r>
            <a:fld id="{00000000-1234-1234-1234-123412341234}" type="slidenum">
              <a:rPr lang="fr-FR" b="1">
                <a:solidFill>
                  <a:srgbClr val="1099BF"/>
                </a:solidFill>
              </a:rPr>
              <a:t>40</a:t>
            </a:fld>
            <a:r>
              <a:rPr lang="fr-FR"/>
              <a:t> </a:t>
            </a:r>
            <a:r>
              <a:rPr lang="fr-FR">
                <a:solidFill>
                  <a:schemeClr val="dk1"/>
                </a:solidFill>
              </a:rPr>
              <a:t>―</a:t>
            </a:r>
            <a:endParaRPr>
              <a:solidFill>
                <a:schemeClr val="dk1"/>
              </a:solidFill>
            </a:endParaRPr>
          </a:p>
        </p:txBody>
      </p:sp>
      <p:sp>
        <p:nvSpPr>
          <p:cNvPr id="541" name="Google Shape;541;p51"/>
          <p:cNvSpPr txBox="1">
            <a:spLocks noGrp="1"/>
          </p:cNvSpPr>
          <p:nvPr>
            <p:ph type="body" idx="1"/>
          </p:nvPr>
        </p:nvSpPr>
        <p:spPr>
          <a:xfrm>
            <a:off x="2430936" y="1053781"/>
            <a:ext cx="6033300" cy="287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990033"/>
              </a:buClr>
              <a:buSzPts val="1800"/>
              <a:buFont typeface="Arial"/>
              <a:buNone/>
            </a:pPr>
            <a:r>
              <a:rPr lang="fr-FR">
                <a:solidFill>
                  <a:srgbClr val="990033"/>
                </a:solidFill>
              </a:rPr>
              <a:t>Volet travaux</a:t>
            </a:r>
            <a:endParaRPr/>
          </a:p>
        </p:txBody>
      </p:sp>
      <p:pic>
        <p:nvPicPr>
          <p:cNvPr id="542" name="Google Shape;542;p51"/>
          <p:cNvPicPr preferRelativeResize="0"/>
          <p:nvPr/>
        </p:nvPicPr>
        <p:blipFill rotWithShape="1">
          <a:blip r:embed="rId3">
            <a:alphaModFix/>
          </a:blip>
          <a:srcRect/>
          <a:stretch/>
        </p:blipFill>
        <p:spPr>
          <a:xfrm>
            <a:off x="855964" y="4493033"/>
            <a:ext cx="1122932" cy="1589212"/>
          </a:xfrm>
          <a:prstGeom prst="rect">
            <a:avLst/>
          </a:prstGeom>
          <a:noFill/>
          <a:ln>
            <a:noFill/>
          </a:ln>
        </p:spPr>
      </p:pic>
      <p:sp>
        <p:nvSpPr>
          <p:cNvPr id="543" name="Google Shape;543;p51"/>
          <p:cNvSpPr txBox="1">
            <a:spLocks noGrp="1"/>
          </p:cNvSpPr>
          <p:nvPr>
            <p:ph type="body" idx="1"/>
          </p:nvPr>
        </p:nvSpPr>
        <p:spPr>
          <a:xfrm>
            <a:off x="2159001" y="5510387"/>
            <a:ext cx="6369300" cy="571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990033"/>
              </a:buClr>
              <a:buSzPts val="1800"/>
              <a:buFont typeface="Arial"/>
              <a:buNone/>
            </a:pPr>
            <a:r>
              <a:rPr lang="fr-FR">
                <a:solidFill>
                  <a:srgbClr val="990033"/>
                </a:solidFill>
                <a:latin typeface="Arial"/>
                <a:ea typeface="Arial"/>
                <a:cs typeface="Arial"/>
                <a:sym typeface="Arial"/>
              </a:rPr>
              <a:t>Guide : « Outils de bonne gestion des eaux de ruissellement en zone urbaine »</a:t>
            </a:r>
            <a:endParaRPr/>
          </a:p>
        </p:txBody>
      </p:sp>
      <p:sp>
        <p:nvSpPr>
          <p:cNvPr id="544" name="Google Shape;544;p51"/>
          <p:cNvSpPr txBox="1">
            <a:spLocks noGrp="1"/>
          </p:cNvSpPr>
          <p:nvPr>
            <p:ph type="body" idx="3"/>
          </p:nvPr>
        </p:nvSpPr>
        <p:spPr>
          <a:xfrm>
            <a:off x="2159001" y="1693334"/>
            <a:ext cx="6490800" cy="3780600"/>
          </a:xfrm>
          <a:prstGeom prst="rect">
            <a:avLst/>
          </a:prstGeom>
          <a:noFill/>
          <a:ln>
            <a:noFill/>
          </a:ln>
        </p:spPr>
        <p:txBody>
          <a:bodyPr spcFirstLastPara="1" wrap="square" lIns="91425" tIns="45700" rIns="91425" bIns="45700" anchor="t" anchorCtr="0">
            <a:noAutofit/>
          </a:bodyPr>
          <a:lstStyle/>
          <a:p>
            <a:pPr marL="285750" lvl="0" indent="-285750" algn="just" rtl="0">
              <a:lnSpc>
                <a:spcPct val="90000"/>
              </a:lnSpc>
              <a:spcBef>
                <a:spcPts val="0"/>
              </a:spcBef>
              <a:spcAft>
                <a:spcPts val="0"/>
              </a:spcAft>
              <a:buClr>
                <a:srgbClr val="0088A8"/>
              </a:buClr>
              <a:buSzPts val="1600"/>
              <a:buFont typeface="Noto Sans Symbols"/>
              <a:buChar char="✔"/>
            </a:pPr>
            <a:r>
              <a:rPr lang="fr-FR" sz="1600" b="1">
                <a:solidFill>
                  <a:srgbClr val="0088A8"/>
                </a:solidFill>
                <a:latin typeface="Arial"/>
                <a:ea typeface="Arial"/>
                <a:cs typeface="Arial"/>
                <a:sym typeface="Arial"/>
              </a:rPr>
              <a:t>L’autosurveillance du système de collecte : </a:t>
            </a:r>
            <a:endParaRPr/>
          </a:p>
          <a:p>
            <a:pPr marL="457200" lvl="1" indent="0" algn="just" rtl="0">
              <a:lnSpc>
                <a:spcPct val="90000"/>
              </a:lnSpc>
              <a:spcBef>
                <a:spcPts val="500"/>
              </a:spcBef>
              <a:spcAft>
                <a:spcPts val="0"/>
              </a:spcAft>
              <a:buClr>
                <a:schemeClr val="dk1"/>
              </a:buClr>
              <a:buSzPts val="1600"/>
              <a:buNone/>
            </a:pPr>
            <a:r>
              <a:rPr lang="fr-FR" sz="1600"/>
              <a:t>•Equipements métrologiques et génie civil associés.</a:t>
            </a:r>
            <a:endParaRPr/>
          </a:p>
          <a:p>
            <a:pPr marL="457200" lvl="1" indent="0" algn="just" rtl="0">
              <a:lnSpc>
                <a:spcPct val="90000"/>
              </a:lnSpc>
              <a:spcBef>
                <a:spcPts val="500"/>
              </a:spcBef>
              <a:spcAft>
                <a:spcPts val="0"/>
              </a:spcAft>
              <a:buClr>
                <a:schemeClr val="dk1"/>
              </a:buClr>
              <a:buSzPts val="1600"/>
              <a:buNone/>
            </a:pPr>
            <a:endParaRPr sz="1600">
              <a:solidFill>
                <a:srgbClr val="0088A8"/>
              </a:solidFill>
              <a:latin typeface="Arial"/>
              <a:ea typeface="Arial"/>
              <a:cs typeface="Arial"/>
              <a:sym typeface="Arial"/>
            </a:endParaRPr>
          </a:p>
          <a:p>
            <a:pPr marL="685800" lvl="1" indent="-228600" algn="just" rtl="0">
              <a:lnSpc>
                <a:spcPct val="90000"/>
              </a:lnSpc>
              <a:spcBef>
                <a:spcPts val="500"/>
              </a:spcBef>
              <a:spcAft>
                <a:spcPts val="0"/>
              </a:spcAft>
              <a:buClr>
                <a:srgbClr val="0088A8"/>
              </a:buClr>
              <a:buSzPts val="1600"/>
              <a:buFont typeface="Noto Sans Symbols"/>
              <a:buChar char="⮚"/>
            </a:pPr>
            <a:r>
              <a:rPr lang="fr-FR" sz="1600">
                <a:solidFill>
                  <a:srgbClr val="0088A8"/>
                </a:solidFill>
              </a:rPr>
              <a:t>Taux d’aide : Subvention 40% + Avance 20%.</a:t>
            </a:r>
            <a:endParaRPr/>
          </a:p>
          <a:p>
            <a:pPr marL="685800" lvl="1" indent="-127000" algn="just" rtl="0">
              <a:lnSpc>
                <a:spcPct val="90000"/>
              </a:lnSpc>
              <a:spcBef>
                <a:spcPts val="500"/>
              </a:spcBef>
              <a:spcAft>
                <a:spcPts val="0"/>
              </a:spcAft>
              <a:buClr>
                <a:schemeClr val="dk1"/>
              </a:buClr>
              <a:buSzPts val="1600"/>
              <a:buFont typeface="Noto Sans Symbols"/>
              <a:buNone/>
            </a:pPr>
            <a:endParaRPr sz="1600">
              <a:solidFill>
                <a:srgbClr val="0088A8"/>
              </a:solidFill>
            </a:endParaRPr>
          </a:p>
          <a:p>
            <a:pPr marL="285750" lvl="0" indent="-285750" algn="just" rtl="0">
              <a:lnSpc>
                <a:spcPct val="90000"/>
              </a:lnSpc>
              <a:spcBef>
                <a:spcPts val="1000"/>
              </a:spcBef>
              <a:spcAft>
                <a:spcPts val="0"/>
              </a:spcAft>
              <a:buClr>
                <a:srgbClr val="0088A8"/>
              </a:buClr>
              <a:buSzPts val="1600"/>
              <a:buFont typeface="Noto Sans Symbols"/>
              <a:buChar char="✔"/>
            </a:pPr>
            <a:r>
              <a:rPr lang="fr-FR" sz="1600" b="1">
                <a:solidFill>
                  <a:srgbClr val="0088A8"/>
                </a:solidFill>
                <a:latin typeface="Arial"/>
                <a:ea typeface="Arial"/>
                <a:cs typeface="Arial"/>
                <a:sym typeface="Arial"/>
              </a:rPr>
              <a:t>Mise en conformité des branchements :</a:t>
            </a:r>
            <a:endParaRPr/>
          </a:p>
          <a:p>
            <a:pPr marL="457200" lvl="1" indent="0" algn="just" rtl="0">
              <a:lnSpc>
                <a:spcPct val="90000"/>
              </a:lnSpc>
              <a:spcBef>
                <a:spcPts val="500"/>
              </a:spcBef>
              <a:spcAft>
                <a:spcPts val="0"/>
              </a:spcAft>
              <a:buClr>
                <a:schemeClr val="dk1"/>
              </a:buClr>
              <a:buSzPts val="1600"/>
              <a:buNone/>
            </a:pPr>
            <a:r>
              <a:rPr lang="fr-FR" sz="1600"/>
              <a:t>• Déconnexion des eaux pluviales;</a:t>
            </a:r>
            <a:endParaRPr sz="1600"/>
          </a:p>
          <a:p>
            <a:pPr marL="457200" lvl="1" indent="0" algn="just" rtl="0">
              <a:lnSpc>
                <a:spcPct val="90000"/>
              </a:lnSpc>
              <a:spcBef>
                <a:spcPts val="500"/>
              </a:spcBef>
              <a:spcAft>
                <a:spcPts val="0"/>
              </a:spcAft>
              <a:buClr>
                <a:schemeClr val="dk1"/>
              </a:buClr>
              <a:buSzPts val="1600"/>
              <a:buNone/>
            </a:pPr>
            <a:r>
              <a:rPr lang="fr-FR" sz="1600"/>
              <a:t>• Mise en conformité.</a:t>
            </a:r>
            <a:endParaRPr sz="1600"/>
          </a:p>
          <a:p>
            <a:pPr marL="685800" lvl="1" indent="-127000" algn="just" rtl="0">
              <a:lnSpc>
                <a:spcPct val="90000"/>
              </a:lnSpc>
              <a:spcBef>
                <a:spcPts val="500"/>
              </a:spcBef>
              <a:spcAft>
                <a:spcPts val="0"/>
              </a:spcAft>
              <a:buClr>
                <a:schemeClr val="dk1"/>
              </a:buClr>
              <a:buSzPts val="1600"/>
              <a:buFont typeface="Noto Sans Symbols"/>
              <a:buNone/>
            </a:pPr>
            <a:endParaRPr sz="1600">
              <a:solidFill>
                <a:srgbClr val="0088A8"/>
              </a:solidFill>
            </a:endParaRPr>
          </a:p>
          <a:p>
            <a:pPr marL="685800" lvl="1" indent="-228600" algn="just" rtl="0">
              <a:lnSpc>
                <a:spcPct val="90000"/>
              </a:lnSpc>
              <a:spcBef>
                <a:spcPts val="500"/>
              </a:spcBef>
              <a:spcAft>
                <a:spcPts val="0"/>
              </a:spcAft>
              <a:buClr>
                <a:srgbClr val="0088A8"/>
              </a:buClr>
              <a:buSzPts val="1600"/>
              <a:buFont typeface="Noto Sans Symbols"/>
              <a:buChar char="⮚"/>
            </a:pPr>
            <a:r>
              <a:rPr lang="fr-FR" sz="1600">
                <a:solidFill>
                  <a:srgbClr val="0088A8"/>
                </a:solidFill>
              </a:rPr>
              <a:t>Aide forfaitaire de 1 000€ pour la déconnexion de gouttière;</a:t>
            </a:r>
            <a:endParaRPr sz="1600">
              <a:solidFill>
                <a:srgbClr val="0088A8"/>
              </a:solidFill>
            </a:endParaRPr>
          </a:p>
          <a:p>
            <a:pPr marL="685800" lvl="1" indent="-228600" algn="just" rtl="0">
              <a:lnSpc>
                <a:spcPct val="90000"/>
              </a:lnSpc>
              <a:spcBef>
                <a:spcPts val="500"/>
              </a:spcBef>
              <a:spcAft>
                <a:spcPts val="0"/>
              </a:spcAft>
              <a:buClr>
                <a:srgbClr val="0088A8"/>
              </a:buClr>
              <a:buSzPts val="1600"/>
              <a:buFont typeface="Noto Sans Symbols"/>
              <a:buChar char="⮚"/>
            </a:pPr>
            <a:r>
              <a:rPr lang="fr-FR" sz="1600">
                <a:solidFill>
                  <a:srgbClr val="0088A8"/>
                </a:solidFill>
              </a:rPr>
              <a:t>Aide forfaitaire de 3 000€ pour la mise en conformité.</a:t>
            </a:r>
            <a:endParaRPr sz="1600">
              <a:solidFill>
                <a:srgbClr val="0088A8"/>
              </a:solidFill>
            </a:endParaRPr>
          </a:p>
          <a:p>
            <a:pPr marL="685800" lvl="1" indent="-127000" algn="l" rtl="0">
              <a:lnSpc>
                <a:spcPct val="90000"/>
              </a:lnSpc>
              <a:spcBef>
                <a:spcPts val="500"/>
              </a:spcBef>
              <a:spcAft>
                <a:spcPts val="0"/>
              </a:spcAft>
              <a:buClr>
                <a:schemeClr val="dk1"/>
              </a:buClr>
              <a:buSzPts val="1600"/>
              <a:buFont typeface="Noto Sans Symbols"/>
              <a:buNone/>
            </a:pPr>
            <a:endParaRPr sz="1600">
              <a:solidFill>
                <a:srgbClr val="0088A8"/>
              </a:solidFill>
              <a:latin typeface="Arial"/>
              <a:ea typeface="Arial"/>
              <a:cs typeface="Arial"/>
              <a:sym typeface="Arial"/>
            </a:endParaRPr>
          </a:p>
          <a:p>
            <a:pPr marL="0" lvl="0" indent="0" algn="l" rtl="0">
              <a:lnSpc>
                <a:spcPct val="90000"/>
              </a:lnSpc>
              <a:spcBef>
                <a:spcPts val="1000"/>
              </a:spcBef>
              <a:spcAft>
                <a:spcPts val="0"/>
              </a:spcAft>
              <a:buClr>
                <a:srgbClr val="1099BF"/>
              </a:buClr>
              <a:buSzPts val="1600"/>
              <a:buNone/>
            </a:pPr>
            <a:r>
              <a:rPr lang="fr-FR" sz="1600">
                <a:solidFill>
                  <a:srgbClr val="1099BF"/>
                </a:solidFill>
              </a:rPr>
              <a:t>	</a:t>
            </a:r>
            <a:endParaRPr sz="1600" b="1">
              <a:solidFill>
                <a:srgbClr val="0088A8"/>
              </a:solidFill>
              <a:latin typeface="Arial"/>
              <a:ea typeface="Arial"/>
              <a:cs typeface="Arial"/>
              <a:sym typeface="Arial"/>
            </a:endParaRPr>
          </a:p>
          <a:p>
            <a:pPr marL="457200" lvl="1" indent="0" algn="l" rtl="0">
              <a:lnSpc>
                <a:spcPct val="90000"/>
              </a:lnSpc>
              <a:spcBef>
                <a:spcPts val="500"/>
              </a:spcBef>
              <a:spcAft>
                <a:spcPts val="0"/>
              </a:spcAft>
              <a:buClr>
                <a:schemeClr val="dk1"/>
              </a:buClr>
              <a:buSzPts val="1800"/>
              <a:buNone/>
            </a:pPr>
            <a:endParaRPr sz="1800">
              <a:solidFill>
                <a:srgbClr val="0088A8"/>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52"/>
          <p:cNvSpPr txBox="1">
            <a:spLocks noGrp="1"/>
          </p:cNvSpPr>
          <p:nvPr>
            <p:ph type="title"/>
          </p:nvPr>
        </p:nvSpPr>
        <p:spPr>
          <a:xfrm>
            <a:off x="2454889" y="3837615"/>
            <a:ext cx="5590800" cy="12009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5"/>
              </a:buClr>
              <a:buSzPts val="3000"/>
              <a:buFont typeface="Arial"/>
              <a:buNone/>
            </a:pPr>
            <a:r>
              <a:rPr lang="fr-FR" sz="3000" b="1"/>
              <a:t>ACTIONS AIDÉES AU 11EME PROGRAMME AESN POUR LA MAÎTRISE DU RUISSELLEMENT</a:t>
            </a:r>
            <a:endParaRPr sz="3000" b="1"/>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53"/>
          <p:cNvSpPr txBox="1">
            <a:spLocks noGrp="1"/>
          </p:cNvSpPr>
          <p:nvPr>
            <p:ph type="title"/>
          </p:nvPr>
        </p:nvSpPr>
        <p:spPr>
          <a:xfrm>
            <a:off x="2604701" y="84667"/>
            <a:ext cx="6033300" cy="863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5"/>
              </a:buClr>
              <a:buSzPts val="2000"/>
              <a:buFont typeface="Arial"/>
              <a:buNone/>
            </a:pPr>
            <a:r>
              <a:rPr lang="fr-FR" cap="none">
                <a:solidFill>
                  <a:schemeClr val="accent5"/>
                </a:solidFill>
              </a:rPr>
              <a:t>DIMINUER LES POLLUTIONS DIFFUSES DES MILIEUX AQUATIQUES</a:t>
            </a:r>
            <a:endParaRPr cap="none">
              <a:solidFill>
                <a:schemeClr val="accent5"/>
              </a:solidFill>
            </a:endParaRPr>
          </a:p>
        </p:txBody>
      </p:sp>
      <p:sp>
        <p:nvSpPr>
          <p:cNvPr id="559" name="Google Shape;559;p53"/>
          <p:cNvSpPr txBox="1">
            <a:spLocks noGrp="1"/>
          </p:cNvSpPr>
          <p:nvPr>
            <p:ph type="ftr" idx="11"/>
          </p:nvPr>
        </p:nvSpPr>
        <p:spPr>
          <a:xfrm>
            <a:off x="2604702" y="6356351"/>
            <a:ext cx="308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solidFill>
                  <a:schemeClr val="dk1"/>
                </a:solidFill>
              </a:rPr>
              <a:t>PROGRAMME</a:t>
            </a:r>
            <a:r>
              <a:rPr lang="fr-FR"/>
              <a:t> </a:t>
            </a:r>
            <a:r>
              <a:rPr lang="fr-FR">
                <a:solidFill>
                  <a:srgbClr val="0088A8"/>
                </a:solidFill>
              </a:rPr>
              <a:t>EAU &amp; CLIMAT </a:t>
            </a:r>
            <a:r>
              <a:rPr lang="fr-FR">
                <a:solidFill>
                  <a:schemeClr val="dk1"/>
                </a:solidFill>
              </a:rPr>
              <a:t>2019 / 2024</a:t>
            </a:r>
            <a:endParaRPr>
              <a:solidFill>
                <a:schemeClr val="dk1"/>
              </a:solidFill>
            </a:endParaRPr>
          </a:p>
        </p:txBody>
      </p:sp>
      <p:sp>
        <p:nvSpPr>
          <p:cNvPr id="560" name="Google Shape;560;p5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solidFill>
                  <a:schemeClr val="dk1"/>
                </a:solidFill>
              </a:rPr>
              <a:t>― </a:t>
            </a:r>
            <a:fld id="{00000000-1234-1234-1234-123412341234}" type="slidenum">
              <a:rPr lang="fr-FR" b="1">
                <a:solidFill>
                  <a:srgbClr val="1099BF"/>
                </a:solidFill>
              </a:rPr>
              <a:t>42</a:t>
            </a:fld>
            <a:r>
              <a:rPr lang="fr-FR"/>
              <a:t> </a:t>
            </a:r>
            <a:r>
              <a:rPr lang="fr-FR">
                <a:solidFill>
                  <a:schemeClr val="dk1"/>
                </a:solidFill>
              </a:rPr>
              <a:t>―</a:t>
            </a:r>
            <a:endParaRPr>
              <a:solidFill>
                <a:schemeClr val="dk1"/>
              </a:solidFill>
            </a:endParaRPr>
          </a:p>
        </p:txBody>
      </p:sp>
      <p:sp>
        <p:nvSpPr>
          <p:cNvPr id="561" name="Google Shape;561;p53"/>
          <p:cNvSpPr txBox="1">
            <a:spLocks noGrp="1"/>
          </p:cNvSpPr>
          <p:nvPr>
            <p:ph type="body" idx="1"/>
          </p:nvPr>
        </p:nvSpPr>
        <p:spPr>
          <a:xfrm>
            <a:off x="2438538" y="1063545"/>
            <a:ext cx="6033300" cy="287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990033"/>
              </a:buClr>
              <a:buSzPts val="1800"/>
              <a:buFont typeface="Arial"/>
              <a:buNone/>
            </a:pPr>
            <a:r>
              <a:rPr lang="fr-FR">
                <a:solidFill>
                  <a:srgbClr val="990033"/>
                </a:solidFill>
              </a:rPr>
              <a:t>Volet études</a:t>
            </a:r>
            <a:endParaRPr/>
          </a:p>
        </p:txBody>
      </p:sp>
      <p:sp>
        <p:nvSpPr>
          <p:cNvPr id="562" name="Google Shape;562;p53"/>
          <p:cNvSpPr txBox="1">
            <a:spLocks noGrp="1"/>
          </p:cNvSpPr>
          <p:nvPr>
            <p:ph type="body" idx="3"/>
          </p:nvPr>
        </p:nvSpPr>
        <p:spPr>
          <a:xfrm>
            <a:off x="1949697" y="1759141"/>
            <a:ext cx="6847200" cy="4597200"/>
          </a:xfrm>
          <a:prstGeom prst="rect">
            <a:avLst/>
          </a:prstGeom>
          <a:noFill/>
          <a:ln>
            <a:noFill/>
          </a:ln>
        </p:spPr>
        <p:txBody>
          <a:bodyPr spcFirstLastPara="1" wrap="square" lIns="91425" tIns="45700" rIns="91425" bIns="45700" anchor="t" anchorCtr="0">
            <a:noAutofit/>
          </a:bodyPr>
          <a:lstStyle/>
          <a:p>
            <a:pPr marL="644525" lvl="0" indent="-285750" algn="just" rtl="0">
              <a:lnSpc>
                <a:spcPct val="90000"/>
              </a:lnSpc>
              <a:spcBef>
                <a:spcPts val="0"/>
              </a:spcBef>
              <a:spcAft>
                <a:spcPts val="0"/>
              </a:spcAft>
              <a:buClr>
                <a:srgbClr val="0088A8"/>
              </a:buClr>
              <a:buSzPts val="1600"/>
              <a:buFont typeface="Noto Sans Symbols"/>
              <a:buChar char="✔"/>
            </a:pPr>
            <a:r>
              <a:rPr lang="fr-FR" sz="1600" b="1">
                <a:solidFill>
                  <a:srgbClr val="0088A8"/>
                </a:solidFill>
                <a:latin typeface="Arial"/>
                <a:ea typeface="Arial"/>
                <a:cs typeface="Arial"/>
                <a:sym typeface="Arial"/>
              </a:rPr>
              <a:t>les études et les diagnostics hydrauliques à l’échelle du bassin versant à 80 % :</a:t>
            </a:r>
            <a:endParaRPr/>
          </a:p>
          <a:p>
            <a:pPr marL="1501775" lvl="1" indent="-457200" algn="just" rtl="0">
              <a:lnSpc>
                <a:spcPct val="90000"/>
              </a:lnSpc>
              <a:spcBef>
                <a:spcPts val="500"/>
              </a:spcBef>
              <a:spcAft>
                <a:spcPts val="0"/>
              </a:spcAft>
              <a:buClr>
                <a:schemeClr val="dk1"/>
              </a:buClr>
              <a:buSzPts val="1600"/>
              <a:buChar char="•"/>
            </a:pPr>
            <a:r>
              <a:rPr lang="fr-FR" sz="1600" b="1">
                <a:latin typeface="Arial"/>
                <a:ea typeface="Arial"/>
                <a:cs typeface="Arial"/>
                <a:sym typeface="Arial"/>
              </a:rPr>
              <a:t>préciser les enjeux du territoire au regard des objectifs du SDAGE et le programme d’actions à mener ;</a:t>
            </a:r>
            <a:endParaRPr/>
          </a:p>
          <a:p>
            <a:pPr marL="1501775" lvl="1" indent="-457200" algn="just" rtl="0">
              <a:lnSpc>
                <a:spcPct val="90000"/>
              </a:lnSpc>
              <a:spcBef>
                <a:spcPts val="500"/>
              </a:spcBef>
              <a:spcAft>
                <a:spcPts val="0"/>
              </a:spcAft>
              <a:buClr>
                <a:schemeClr val="dk1"/>
              </a:buClr>
              <a:buSzPts val="1600"/>
              <a:buChar char="•"/>
            </a:pPr>
            <a:r>
              <a:rPr lang="fr-FR" sz="1600" b="1">
                <a:latin typeface="Arial"/>
                <a:ea typeface="Arial"/>
                <a:cs typeface="Arial"/>
                <a:sym typeface="Arial"/>
              </a:rPr>
              <a:t>Prioriser les actions à mettre en œuvre selon leur impact sur les milieux aquatiques.</a:t>
            </a:r>
            <a:endParaRPr sz="1600"/>
          </a:p>
          <a:p>
            <a:pPr marL="644525" lvl="0" indent="-285750" algn="just" rtl="0">
              <a:lnSpc>
                <a:spcPct val="90000"/>
              </a:lnSpc>
              <a:spcBef>
                <a:spcPts val="1000"/>
              </a:spcBef>
              <a:spcAft>
                <a:spcPts val="0"/>
              </a:spcAft>
              <a:buClr>
                <a:srgbClr val="0088A8"/>
              </a:buClr>
              <a:buSzPts val="1600"/>
              <a:buFont typeface="Noto Sans Symbols"/>
              <a:buChar char="✔"/>
            </a:pPr>
            <a:r>
              <a:rPr lang="fr-FR" sz="1600" b="1">
                <a:solidFill>
                  <a:srgbClr val="0088A8"/>
                </a:solidFill>
                <a:latin typeface="Arial"/>
                <a:ea typeface="Arial"/>
                <a:cs typeface="Arial"/>
                <a:sym typeface="Arial"/>
              </a:rPr>
              <a:t>le suivi de l’impact des actions sur les aspects qualitatifs et quantitatifs des masses d’eau à 80%.</a:t>
            </a:r>
            <a:endParaRPr/>
          </a:p>
          <a:p>
            <a:pPr marL="358775" lvl="0" indent="0" algn="just" rtl="0">
              <a:lnSpc>
                <a:spcPct val="90000"/>
              </a:lnSpc>
              <a:spcBef>
                <a:spcPts val="1000"/>
              </a:spcBef>
              <a:spcAft>
                <a:spcPts val="0"/>
              </a:spcAft>
              <a:buClr>
                <a:schemeClr val="dk1"/>
              </a:buClr>
              <a:buSzPts val="1600"/>
              <a:buNone/>
            </a:pPr>
            <a:endParaRPr sz="1600" b="1">
              <a:solidFill>
                <a:srgbClr val="0088A8"/>
              </a:solidFill>
              <a:latin typeface="Arial"/>
              <a:ea typeface="Arial"/>
              <a:cs typeface="Arial"/>
              <a:sym typeface="Arial"/>
            </a:endParaRPr>
          </a:p>
          <a:p>
            <a:pPr marL="627062" lvl="0" indent="-271462" algn="just" rtl="0">
              <a:lnSpc>
                <a:spcPct val="90000"/>
              </a:lnSpc>
              <a:spcBef>
                <a:spcPts val="1000"/>
              </a:spcBef>
              <a:spcAft>
                <a:spcPts val="0"/>
              </a:spcAft>
              <a:buClr>
                <a:srgbClr val="0088A8"/>
              </a:buClr>
              <a:buSzPts val="1600"/>
              <a:buFont typeface="Noto Sans Symbols"/>
              <a:buChar char="✔"/>
            </a:pPr>
            <a:r>
              <a:rPr lang="fr-FR" sz="1600" b="1">
                <a:solidFill>
                  <a:srgbClr val="0088A8"/>
                </a:solidFill>
                <a:latin typeface="Arial"/>
                <a:ea typeface="Arial"/>
                <a:cs typeface="Arial"/>
                <a:sym typeface="Arial"/>
              </a:rPr>
              <a:t>études en régie : les coûts de référence et plafond définis pour la régie doivent être appliqués, soit des coûts journaliers de :</a:t>
            </a:r>
            <a:endParaRPr/>
          </a:p>
          <a:p>
            <a:pPr marL="1524000" lvl="2" indent="-446087" algn="l" rtl="0">
              <a:lnSpc>
                <a:spcPct val="90000"/>
              </a:lnSpc>
              <a:spcBef>
                <a:spcPts val="500"/>
              </a:spcBef>
              <a:spcAft>
                <a:spcPts val="0"/>
              </a:spcAft>
              <a:buClr>
                <a:schemeClr val="dk1"/>
              </a:buClr>
              <a:buSzPts val="1600"/>
              <a:buChar char="•"/>
            </a:pPr>
            <a:r>
              <a:rPr lang="fr-FR" sz="1600" b="1">
                <a:latin typeface="Arial"/>
                <a:ea typeface="Arial"/>
                <a:cs typeface="Arial"/>
                <a:sym typeface="Arial"/>
              </a:rPr>
              <a:t>référence : 304 €/jour (salaire, charges et fonctionnement) ;</a:t>
            </a:r>
            <a:endParaRPr sz="1600" b="1">
              <a:latin typeface="Arial"/>
              <a:ea typeface="Arial"/>
              <a:cs typeface="Arial"/>
              <a:sym typeface="Arial"/>
            </a:endParaRPr>
          </a:p>
          <a:p>
            <a:pPr marL="1524000" lvl="2" indent="-446087" algn="l" rtl="0">
              <a:lnSpc>
                <a:spcPct val="90000"/>
              </a:lnSpc>
              <a:spcBef>
                <a:spcPts val="500"/>
              </a:spcBef>
              <a:spcAft>
                <a:spcPts val="0"/>
              </a:spcAft>
              <a:buClr>
                <a:schemeClr val="dk1"/>
              </a:buClr>
              <a:buSzPts val="1600"/>
              <a:buChar char="•"/>
            </a:pPr>
            <a:r>
              <a:rPr lang="fr-FR" sz="1600" b="1">
                <a:latin typeface="Arial"/>
                <a:ea typeface="Arial"/>
                <a:cs typeface="Arial"/>
                <a:sym typeface="Arial"/>
              </a:rPr>
              <a:t>plafond : 463 €/jour (salaire, charges et fonctionnement).</a:t>
            </a:r>
            <a:endParaRPr sz="1600" b="1">
              <a:latin typeface="Arial"/>
              <a:ea typeface="Arial"/>
              <a:cs typeface="Arial"/>
              <a:sym typeface="Arial"/>
            </a:endParaRPr>
          </a:p>
          <a:p>
            <a:pPr marL="3175" lvl="0" indent="0" algn="just" rtl="0">
              <a:lnSpc>
                <a:spcPct val="90000"/>
              </a:lnSpc>
              <a:spcBef>
                <a:spcPts val="1000"/>
              </a:spcBef>
              <a:spcAft>
                <a:spcPts val="0"/>
              </a:spcAft>
              <a:buClr>
                <a:schemeClr val="dk1"/>
              </a:buClr>
              <a:buSzPts val="1600"/>
              <a:buNone/>
            </a:pPr>
            <a:r>
              <a:rPr lang="fr-FR" sz="1600">
                <a:latin typeface="Arial"/>
                <a:ea typeface="Arial"/>
                <a:cs typeface="Arial"/>
                <a:sym typeface="Arial"/>
              </a:rPr>
              <a:t> </a:t>
            </a:r>
            <a:endParaRPr/>
          </a:p>
          <a:p>
            <a:pPr marL="358775" lvl="0" indent="0" algn="just" rtl="0">
              <a:lnSpc>
                <a:spcPct val="90000"/>
              </a:lnSpc>
              <a:spcBef>
                <a:spcPts val="1000"/>
              </a:spcBef>
              <a:spcAft>
                <a:spcPts val="0"/>
              </a:spcAft>
              <a:buClr>
                <a:srgbClr val="0088A8"/>
              </a:buClr>
              <a:buSzPts val="1600"/>
              <a:buNone/>
            </a:pPr>
            <a:r>
              <a:rPr lang="fr-FR" sz="1600" b="1">
                <a:solidFill>
                  <a:srgbClr val="0088A8"/>
                </a:solidFill>
                <a:latin typeface="Arial"/>
                <a:ea typeface="Arial"/>
                <a:cs typeface="Arial"/>
                <a:sym typeface="Arial"/>
              </a:rPr>
              <a:t>	</a:t>
            </a:r>
            <a:endParaRPr sz="16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54"/>
          <p:cNvSpPr txBox="1">
            <a:spLocks noGrp="1"/>
          </p:cNvSpPr>
          <p:nvPr>
            <p:ph type="ftr" idx="11"/>
          </p:nvPr>
        </p:nvSpPr>
        <p:spPr>
          <a:xfrm>
            <a:off x="2604702" y="6356351"/>
            <a:ext cx="308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solidFill>
                  <a:schemeClr val="dk1"/>
                </a:solidFill>
              </a:rPr>
              <a:t>PROGRAMME</a:t>
            </a:r>
            <a:r>
              <a:rPr lang="fr-FR"/>
              <a:t> </a:t>
            </a:r>
            <a:r>
              <a:rPr lang="fr-FR">
                <a:solidFill>
                  <a:srgbClr val="0088A8"/>
                </a:solidFill>
              </a:rPr>
              <a:t>EAU &amp; CLIMAT </a:t>
            </a:r>
            <a:r>
              <a:rPr lang="fr-FR">
                <a:solidFill>
                  <a:schemeClr val="dk1"/>
                </a:solidFill>
              </a:rPr>
              <a:t>2019 / 2024</a:t>
            </a:r>
            <a:endParaRPr>
              <a:solidFill>
                <a:schemeClr val="dk1"/>
              </a:solidFill>
            </a:endParaRPr>
          </a:p>
        </p:txBody>
      </p:sp>
      <p:sp>
        <p:nvSpPr>
          <p:cNvPr id="570" name="Google Shape;570;p5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solidFill>
                  <a:schemeClr val="dk1"/>
                </a:solidFill>
              </a:rPr>
              <a:t>― </a:t>
            </a:r>
            <a:fld id="{00000000-1234-1234-1234-123412341234}" type="slidenum">
              <a:rPr lang="fr-FR" b="1">
                <a:solidFill>
                  <a:srgbClr val="1099BF"/>
                </a:solidFill>
              </a:rPr>
              <a:t>43</a:t>
            </a:fld>
            <a:r>
              <a:rPr lang="fr-FR"/>
              <a:t> </a:t>
            </a:r>
            <a:r>
              <a:rPr lang="fr-FR">
                <a:solidFill>
                  <a:schemeClr val="dk1"/>
                </a:solidFill>
              </a:rPr>
              <a:t>―</a:t>
            </a:r>
            <a:endParaRPr>
              <a:solidFill>
                <a:schemeClr val="dk1"/>
              </a:solidFill>
            </a:endParaRPr>
          </a:p>
        </p:txBody>
      </p:sp>
      <p:sp>
        <p:nvSpPr>
          <p:cNvPr id="571" name="Google Shape;571;p54"/>
          <p:cNvSpPr txBox="1">
            <a:spLocks noGrp="1"/>
          </p:cNvSpPr>
          <p:nvPr>
            <p:ph type="body" idx="1"/>
          </p:nvPr>
        </p:nvSpPr>
        <p:spPr>
          <a:xfrm>
            <a:off x="2430936" y="1053781"/>
            <a:ext cx="6033300" cy="287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990033"/>
              </a:buClr>
              <a:buSzPts val="1800"/>
              <a:buFont typeface="Arial"/>
              <a:buNone/>
            </a:pPr>
            <a:r>
              <a:rPr lang="fr-FR">
                <a:solidFill>
                  <a:srgbClr val="990033"/>
                </a:solidFill>
              </a:rPr>
              <a:t>Volet travaux</a:t>
            </a:r>
            <a:endParaRPr/>
          </a:p>
        </p:txBody>
      </p:sp>
      <p:sp>
        <p:nvSpPr>
          <p:cNvPr id="572" name="Google Shape;572;p54"/>
          <p:cNvSpPr txBox="1">
            <a:spLocks noGrp="1"/>
          </p:cNvSpPr>
          <p:nvPr>
            <p:ph type="body" idx="3"/>
          </p:nvPr>
        </p:nvSpPr>
        <p:spPr>
          <a:xfrm>
            <a:off x="1394712" y="1693334"/>
            <a:ext cx="6984900" cy="3780600"/>
          </a:xfrm>
          <a:prstGeom prst="rect">
            <a:avLst/>
          </a:prstGeom>
          <a:noFill/>
          <a:ln>
            <a:noFill/>
          </a:ln>
        </p:spPr>
        <p:txBody>
          <a:bodyPr spcFirstLastPara="1" wrap="square" lIns="91425" tIns="45700" rIns="91425" bIns="45700" anchor="t" anchorCtr="0">
            <a:noAutofit/>
          </a:bodyPr>
          <a:lstStyle/>
          <a:p>
            <a:pPr marL="285750" lvl="0" indent="-285750" algn="just" rtl="0">
              <a:lnSpc>
                <a:spcPct val="90000"/>
              </a:lnSpc>
              <a:spcBef>
                <a:spcPts val="0"/>
              </a:spcBef>
              <a:spcAft>
                <a:spcPts val="0"/>
              </a:spcAft>
              <a:buClr>
                <a:srgbClr val="0088A8"/>
              </a:buClr>
              <a:buSzPts val="1600"/>
              <a:buFont typeface="Noto Sans Symbols"/>
              <a:buChar char="✔"/>
            </a:pPr>
            <a:r>
              <a:rPr lang="fr-FR" sz="1600" b="1">
                <a:solidFill>
                  <a:srgbClr val="0088A8"/>
                </a:solidFill>
                <a:latin typeface="Arial"/>
                <a:ea typeface="Arial"/>
                <a:cs typeface="Arial"/>
                <a:sym typeface="Arial"/>
              </a:rPr>
              <a:t>L’hydraulique douce</a:t>
            </a:r>
            <a:endParaRPr sz="1600" b="1">
              <a:solidFill>
                <a:srgbClr val="0088A8"/>
              </a:solidFill>
              <a:latin typeface="Arial"/>
              <a:ea typeface="Arial"/>
              <a:cs typeface="Arial"/>
              <a:sym typeface="Arial"/>
            </a:endParaRPr>
          </a:p>
          <a:p>
            <a:pPr marL="685800" lvl="1" indent="-228600" algn="just" rtl="0">
              <a:lnSpc>
                <a:spcPct val="90000"/>
              </a:lnSpc>
              <a:spcBef>
                <a:spcPts val="500"/>
              </a:spcBef>
              <a:spcAft>
                <a:spcPts val="0"/>
              </a:spcAft>
              <a:buClr>
                <a:schemeClr val="dk1"/>
              </a:buClr>
              <a:buSzPts val="1600"/>
              <a:buFont typeface="Noto Sans Symbols"/>
              <a:buChar char="•"/>
            </a:pPr>
            <a:r>
              <a:rPr lang="fr-FR" sz="1600"/>
              <a:t>Techniques de génie végétal simples à mettre en place et bien intégrées dans le paysage → </a:t>
            </a:r>
            <a:r>
              <a:rPr lang="fr-FR" sz="1600" b="1"/>
              <a:t>solutions fondées sur la nature ;</a:t>
            </a:r>
            <a:endParaRPr/>
          </a:p>
          <a:p>
            <a:pPr marL="685800" lvl="1" indent="-228600" algn="just" rtl="0">
              <a:lnSpc>
                <a:spcPct val="90000"/>
              </a:lnSpc>
              <a:spcBef>
                <a:spcPts val="500"/>
              </a:spcBef>
              <a:spcAft>
                <a:spcPts val="0"/>
              </a:spcAft>
              <a:buClr>
                <a:schemeClr val="dk1"/>
              </a:buClr>
              <a:buSzPts val="1600"/>
              <a:buFont typeface="Noto Sans Symbols"/>
              <a:buChar char="•"/>
            </a:pPr>
            <a:r>
              <a:rPr lang="fr-FR" sz="1600"/>
              <a:t>Aménagements multifonctionnels (ruissellement, érosion, pollutions diffuses, lutte contre les inondations, biodiversité) ;</a:t>
            </a:r>
            <a:endParaRPr/>
          </a:p>
          <a:p>
            <a:pPr marL="685800" lvl="1" indent="-228600" algn="just" rtl="0">
              <a:lnSpc>
                <a:spcPct val="90000"/>
              </a:lnSpc>
              <a:spcBef>
                <a:spcPts val="500"/>
              </a:spcBef>
              <a:spcAft>
                <a:spcPts val="0"/>
              </a:spcAft>
              <a:buClr>
                <a:schemeClr val="dk1"/>
              </a:buClr>
              <a:buSzPts val="1600"/>
              <a:buFont typeface="Noto Sans Symbols"/>
              <a:buChar char="•"/>
            </a:pPr>
            <a:r>
              <a:rPr lang="fr-FR" sz="1600"/>
              <a:t>Identifier les éléments de trame verte et bleue dans le PLUi dès que possible ; </a:t>
            </a:r>
            <a:endParaRPr sz="1600"/>
          </a:p>
          <a:p>
            <a:pPr marL="685800" lvl="1" indent="-228600" algn="just" rtl="0">
              <a:lnSpc>
                <a:spcPct val="90000"/>
              </a:lnSpc>
              <a:spcBef>
                <a:spcPts val="500"/>
              </a:spcBef>
              <a:spcAft>
                <a:spcPts val="0"/>
              </a:spcAft>
              <a:buClr>
                <a:schemeClr val="dk1"/>
              </a:buClr>
              <a:buSzPts val="1600"/>
              <a:buChar char="•"/>
            </a:pPr>
            <a:r>
              <a:rPr lang="fr-FR" sz="1600"/>
              <a:t>L’entretien des aménagements n’est pas aidé.</a:t>
            </a:r>
            <a:endParaRPr sz="1600"/>
          </a:p>
          <a:p>
            <a:pPr marL="685800" lvl="1" indent="-127000" algn="just" rtl="0">
              <a:lnSpc>
                <a:spcPct val="90000"/>
              </a:lnSpc>
              <a:spcBef>
                <a:spcPts val="500"/>
              </a:spcBef>
              <a:spcAft>
                <a:spcPts val="0"/>
              </a:spcAft>
              <a:buClr>
                <a:schemeClr val="dk1"/>
              </a:buClr>
              <a:buSzPts val="1600"/>
              <a:buFont typeface="Noto Sans Symbols"/>
              <a:buNone/>
            </a:pPr>
            <a:endParaRPr sz="1600">
              <a:solidFill>
                <a:srgbClr val="0088A8"/>
              </a:solidFill>
            </a:endParaRPr>
          </a:p>
          <a:p>
            <a:pPr marL="276225" lvl="1" indent="-228600" algn="just" rtl="0">
              <a:lnSpc>
                <a:spcPct val="90000"/>
              </a:lnSpc>
              <a:spcBef>
                <a:spcPts val="500"/>
              </a:spcBef>
              <a:spcAft>
                <a:spcPts val="0"/>
              </a:spcAft>
              <a:buClr>
                <a:srgbClr val="0088A8"/>
              </a:buClr>
              <a:buSzPts val="1600"/>
              <a:buFont typeface="Noto Sans Symbols"/>
              <a:buChar char="⮚"/>
            </a:pPr>
            <a:r>
              <a:rPr lang="fr-FR" sz="1600">
                <a:solidFill>
                  <a:srgbClr val="0088A8"/>
                </a:solidFill>
              </a:rPr>
              <a:t>Exemples : </a:t>
            </a:r>
            <a:r>
              <a:rPr lang="fr-FR" sz="1600"/>
              <a:t>les ripisylves, les haies à plat, et haies sur talus, les bandes boisées, les bosquets sur pente, les fossés et talus enherbés, les bandes enherbées hors PAC, les ouvrages végétalisés, les mares, les fascines, les zones de bétoires enherbées et les modifications d’entrée de champs. </a:t>
            </a:r>
            <a:endParaRPr sz="1600">
              <a:solidFill>
                <a:srgbClr val="0088A8"/>
              </a:solidFill>
            </a:endParaRPr>
          </a:p>
          <a:p>
            <a:pPr marL="274637" lvl="1" indent="-228600" algn="just" rtl="0">
              <a:lnSpc>
                <a:spcPct val="90000"/>
              </a:lnSpc>
              <a:spcBef>
                <a:spcPts val="500"/>
              </a:spcBef>
              <a:spcAft>
                <a:spcPts val="0"/>
              </a:spcAft>
              <a:buClr>
                <a:srgbClr val="0088A8"/>
              </a:buClr>
              <a:buSzPts val="1600"/>
              <a:buFont typeface="Noto Sans Symbols"/>
              <a:buChar char="⮚"/>
            </a:pPr>
            <a:r>
              <a:rPr lang="fr-FR" sz="1600" b="1">
                <a:solidFill>
                  <a:srgbClr val="0088A8"/>
                </a:solidFill>
              </a:rPr>
              <a:t>Subvention 80 %</a:t>
            </a:r>
            <a:endParaRPr/>
          </a:p>
          <a:p>
            <a:pPr marL="685800" lvl="1" indent="-127000" algn="just" rtl="0">
              <a:lnSpc>
                <a:spcPct val="90000"/>
              </a:lnSpc>
              <a:spcBef>
                <a:spcPts val="500"/>
              </a:spcBef>
              <a:spcAft>
                <a:spcPts val="0"/>
              </a:spcAft>
              <a:buClr>
                <a:schemeClr val="dk1"/>
              </a:buClr>
              <a:buSzPts val="1600"/>
              <a:buFont typeface="Noto Sans Symbols"/>
              <a:buNone/>
            </a:pPr>
            <a:endParaRPr sz="1600">
              <a:solidFill>
                <a:srgbClr val="0088A8"/>
              </a:solidFill>
            </a:endParaRPr>
          </a:p>
          <a:p>
            <a:pPr marL="685800" lvl="1" indent="-127000" algn="l" rtl="0">
              <a:lnSpc>
                <a:spcPct val="90000"/>
              </a:lnSpc>
              <a:spcBef>
                <a:spcPts val="500"/>
              </a:spcBef>
              <a:spcAft>
                <a:spcPts val="0"/>
              </a:spcAft>
              <a:buClr>
                <a:schemeClr val="dk1"/>
              </a:buClr>
              <a:buSzPts val="1600"/>
              <a:buFont typeface="Noto Sans Symbols"/>
              <a:buNone/>
            </a:pPr>
            <a:endParaRPr sz="1600">
              <a:solidFill>
                <a:srgbClr val="0088A8"/>
              </a:solidFill>
              <a:latin typeface="Arial"/>
              <a:ea typeface="Arial"/>
              <a:cs typeface="Arial"/>
              <a:sym typeface="Arial"/>
            </a:endParaRPr>
          </a:p>
          <a:p>
            <a:pPr marL="0" lvl="0" indent="0" algn="l" rtl="0">
              <a:lnSpc>
                <a:spcPct val="90000"/>
              </a:lnSpc>
              <a:spcBef>
                <a:spcPts val="1000"/>
              </a:spcBef>
              <a:spcAft>
                <a:spcPts val="0"/>
              </a:spcAft>
              <a:buClr>
                <a:srgbClr val="1099BF"/>
              </a:buClr>
              <a:buSzPts val="1600"/>
              <a:buNone/>
            </a:pPr>
            <a:r>
              <a:rPr lang="fr-FR" sz="1600">
                <a:solidFill>
                  <a:srgbClr val="1099BF"/>
                </a:solidFill>
              </a:rPr>
              <a:t>	</a:t>
            </a:r>
            <a:endParaRPr sz="1600" b="1">
              <a:solidFill>
                <a:srgbClr val="0088A8"/>
              </a:solidFill>
              <a:latin typeface="Arial"/>
              <a:ea typeface="Arial"/>
              <a:cs typeface="Arial"/>
              <a:sym typeface="Arial"/>
            </a:endParaRPr>
          </a:p>
          <a:p>
            <a:pPr marL="457200" lvl="1" indent="0" algn="l" rtl="0">
              <a:lnSpc>
                <a:spcPct val="90000"/>
              </a:lnSpc>
              <a:spcBef>
                <a:spcPts val="500"/>
              </a:spcBef>
              <a:spcAft>
                <a:spcPts val="0"/>
              </a:spcAft>
              <a:buClr>
                <a:schemeClr val="dk1"/>
              </a:buClr>
              <a:buSzPts val="1800"/>
              <a:buNone/>
            </a:pPr>
            <a:endParaRPr sz="1800">
              <a:solidFill>
                <a:srgbClr val="0088A8"/>
              </a:solidFill>
              <a:latin typeface="Arial"/>
              <a:ea typeface="Arial"/>
              <a:cs typeface="Arial"/>
              <a:sym typeface="Arial"/>
            </a:endParaRPr>
          </a:p>
        </p:txBody>
      </p:sp>
      <p:sp>
        <p:nvSpPr>
          <p:cNvPr id="573" name="Google Shape;573;p54"/>
          <p:cNvSpPr txBox="1"/>
          <p:nvPr/>
        </p:nvSpPr>
        <p:spPr>
          <a:xfrm>
            <a:off x="2604701" y="84667"/>
            <a:ext cx="6033300" cy="8637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accent5"/>
              </a:buClr>
              <a:buSzPts val="2000"/>
              <a:buFont typeface="Arial"/>
              <a:buNone/>
            </a:pPr>
            <a:r>
              <a:rPr lang="fr-FR" sz="2000" b="1" i="0" cap="none">
                <a:solidFill>
                  <a:schemeClr val="accent5"/>
                </a:solidFill>
                <a:latin typeface="Arial"/>
                <a:ea typeface="Arial"/>
                <a:cs typeface="Arial"/>
                <a:sym typeface="Arial"/>
              </a:rPr>
              <a:t>DIMINUER LES POLLUTIONS DIFFUSES DES MILIEUX AQUATIQUES</a:t>
            </a:r>
            <a:endParaRPr sz="2000" b="1" i="0" cap="none">
              <a:solidFill>
                <a:schemeClr val="accent5"/>
              </a:solidFill>
              <a:latin typeface="Arial"/>
              <a:ea typeface="Arial"/>
              <a:cs typeface="Arial"/>
              <a:sym typeface="Arial"/>
            </a:endParaRPr>
          </a:p>
        </p:txBody>
      </p:sp>
      <p:pic>
        <p:nvPicPr>
          <p:cNvPr id="574" name="Google Shape;574;p54"/>
          <p:cNvPicPr preferRelativeResize="0"/>
          <p:nvPr/>
        </p:nvPicPr>
        <p:blipFill rotWithShape="1">
          <a:blip r:embed="rId3">
            <a:alphaModFix/>
          </a:blip>
          <a:srcRect/>
          <a:stretch/>
        </p:blipFill>
        <p:spPr>
          <a:xfrm>
            <a:off x="6673756" y="4979352"/>
            <a:ext cx="2202188" cy="1377000"/>
          </a:xfrm>
          <a:prstGeom prst="rect">
            <a:avLst/>
          </a:prstGeom>
          <a:noFill/>
          <a:ln>
            <a:noFill/>
          </a:ln>
        </p:spPr>
      </p:pic>
      <p:pic>
        <p:nvPicPr>
          <p:cNvPr id="575" name="Google Shape;575;p54"/>
          <p:cNvPicPr preferRelativeResize="0"/>
          <p:nvPr/>
        </p:nvPicPr>
        <p:blipFill rotWithShape="1">
          <a:blip r:embed="rId4">
            <a:alphaModFix/>
          </a:blip>
          <a:srcRect/>
          <a:stretch/>
        </p:blipFill>
        <p:spPr>
          <a:xfrm>
            <a:off x="4420044" y="5473906"/>
            <a:ext cx="2242838" cy="1384094"/>
          </a:xfrm>
          <a:prstGeom prst="rect">
            <a:avLst/>
          </a:prstGeom>
          <a:noFill/>
          <a:ln>
            <a:noFill/>
          </a:ln>
        </p:spPr>
      </p:pic>
      <p:sp>
        <p:nvSpPr>
          <p:cNvPr id="576" name="Google Shape;576;p54"/>
          <p:cNvSpPr txBox="1"/>
          <p:nvPr/>
        </p:nvSpPr>
        <p:spPr>
          <a:xfrm>
            <a:off x="6662882" y="6536810"/>
            <a:ext cx="2481000" cy="21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800" i="1">
                <a:solidFill>
                  <a:schemeClr val="dk1"/>
                </a:solidFill>
                <a:latin typeface="Arial"/>
                <a:ea typeface="Arial"/>
                <a:cs typeface="Arial"/>
                <a:sym typeface="Arial"/>
              </a:rPr>
              <a:t>Union des syndicats de l’Aisne</a:t>
            </a:r>
            <a:endParaRPr sz="800" i="1">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55"/>
          <p:cNvSpPr txBox="1">
            <a:spLocks noGrp="1"/>
          </p:cNvSpPr>
          <p:nvPr>
            <p:ph type="ftr" idx="11"/>
          </p:nvPr>
        </p:nvSpPr>
        <p:spPr>
          <a:xfrm>
            <a:off x="2604702" y="6356351"/>
            <a:ext cx="308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solidFill>
                  <a:schemeClr val="dk1"/>
                </a:solidFill>
              </a:rPr>
              <a:t>PROGRAMME</a:t>
            </a:r>
            <a:r>
              <a:rPr lang="fr-FR"/>
              <a:t> </a:t>
            </a:r>
            <a:r>
              <a:rPr lang="fr-FR">
                <a:solidFill>
                  <a:srgbClr val="0088A8"/>
                </a:solidFill>
              </a:rPr>
              <a:t>EAU &amp; CLIMAT </a:t>
            </a:r>
            <a:r>
              <a:rPr lang="fr-FR">
                <a:solidFill>
                  <a:schemeClr val="dk1"/>
                </a:solidFill>
              </a:rPr>
              <a:t>2019 / 2024</a:t>
            </a:r>
            <a:endParaRPr>
              <a:solidFill>
                <a:schemeClr val="dk1"/>
              </a:solidFill>
            </a:endParaRPr>
          </a:p>
        </p:txBody>
      </p:sp>
      <p:sp>
        <p:nvSpPr>
          <p:cNvPr id="584" name="Google Shape;584;p5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solidFill>
                  <a:schemeClr val="dk1"/>
                </a:solidFill>
              </a:rPr>
              <a:t>― </a:t>
            </a:r>
            <a:fld id="{00000000-1234-1234-1234-123412341234}" type="slidenum">
              <a:rPr lang="fr-FR" b="1">
                <a:solidFill>
                  <a:srgbClr val="1099BF"/>
                </a:solidFill>
              </a:rPr>
              <a:t>44</a:t>
            </a:fld>
            <a:r>
              <a:rPr lang="fr-FR"/>
              <a:t> </a:t>
            </a:r>
            <a:r>
              <a:rPr lang="fr-FR">
                <a:solidFill>
                  <a:schemeClr val="dk1"/>
                </a:solidFill>
              </a:rPr>
              <a:t>―</a:t>
            </a:r>
            <a:endParaRPr>
              <a:solidFill>
                <a:schemeClr val="dk1"/>
              </a:solidFill>
            </a:endParaRPr>
          </a:p>
        </p:txBody>
      </p:sp>
      <p:sp>
        <p:nvSpPr>
          <p:cNvPr id="585" name="Google Shape;585;p55"/>
          <p:cNvSpPr txBox="1">
            <a:spLocks noGrp="1"/>
          </p:cNvSpPr>
          <p:nvPr>
            <p:ph type="body" idx="1"/>
          </p:nvPr>
        </p:nvSpPr>
        <p:spPr>
          <a:xfrm>
            <a:off x="2430936" y="1053781"/>
            <a:ext cx="6033300" cy="287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990033"/>
              </a:buClr>
              <a:buSzPts val="1800"/>
              <a:buFont typeface="Arial"/>
              <a:buNone/>
            </a:pPr>
            <a:r>
              <a:rPr lang="fr-FR">
                <a:solidFill>
                  <a:srgbClr val="990033"/>
                </a:solidFill>
              </a:rPr>
              <a:t>Volet travaux</a:t>
            </a:r>
            <a:endParaRPr/>
          </a:p>
        </p:txBody>
      </p:sp>
      <p:sp>
        <p:nvSpPr>
          <p:cNvPr id="586" name="Google Shape;586;p55"/>
          <p:cNvSpPr txBox="1">
            <a:spLocks noGrp="1"/>
          </p:cNvSpPr>
          <p:nvPr>
            <p:ph type="body" idx="3"/>
          </p:nvPr>
        </p:nvSpPr>
        <p:spPr>
          <a:xfrm>
            <a:off x="1394712" y="1434022"/>
            <a:ext cx="6984900" cy="3780600"/>
          </a:xfrm>
          <a:prstGeom prst="rect">
            <a:avLst/>
          </a:prstGeom>
          <a:noFill/>
          <a:ln>
            <a:noFill/>
          </a:ln>
        </p:spPr>
        <p:txBody>
          <a:bodyPr spcFirstLastPara="1" wrap="square" lIns="91425" tIns="45700" rIns="91425" bIns="45700" anchor="t" anchorCtr="0">
            <a:noAutofit/>
          </a:bodyPr>
          <a:lstStyle/>
          <a:p>
            <a:pPr marL="285750" lvl="0" indent="-285750" algn="just" rtl="0">
              <a:lnSpc>
                <a:spcPct val="90000"/>
              </a:lnSpc>
              <a:spcBef>
                <a:spcPts val="0"/>
              </a:spcBef>
              <a:spcAft>
                <a:spcPts val="0"/>
              </a:spcAft>
              <a:buClr>
                <a:srgbClr val="0088A8"/>
              </a:buClr>
              <a:buSzPts val="1600"/>
              <a:buFont typeface="Noto Sans Symbols"/>
              <a:buChar char="✔"/>
            </a:pPr>
            <a:r>
              <a:rPr lang="fr-FR" sz="1600" b="1">
                <a:solidFill>
                  <a:srgbClr val="0088A8"/>
                </a:solidFill>
                <a:latin typeface="Arial"/>
                <a:ea typeface="Arial"/>
                <a:cs typeface="Arial"/>
                <a:sym typeface="Arial"/>
              </a:rPr>
              <a:t>L’hydraulique structurante</a:t>
            </a:r>
            <a:endParaRPr sz="1600" b="1">
              <a:solidFill>
                <a:srgbClr val="0088A8"/>
              </a:solidFill>
              <a:latin typeface="Arial"/>
              <a:ea typeface="Arial"/>
              <a:cs typeface="Arial"/>
              <a:sym typeface="Arial"/>
            </a:endParaRPr>
          </a:p>
          <a:p>
            <a:pPr marL="685800" lvl="1" indent="-228600" algn="just" rtl="0">
              <a:lnSpc>
                <a:spcPct val="90000"/>
              </a:lnSpc>
              <a:spcBef>
                <a:spcPts val="500"/>
              </a:spcBef>
              <a:spcAft>
                <a:spcPts val="0"/>
              </a:spcAft>
              <a:buClr>
                <a:schemeClr val="dk1"/>
              </a:buClr>
              <a:buSzPts val="1600"/>
              <a:buFont typeface="Noto Sans Symbols"/>
              <a:buChar char="•"/>
            </a:pPr>
            <a:r>
              <a:rPr lang="fr-FR" sz="1600"/>
              <a:t>Éligibles que s’il n’y a pas d’autre solution pertinente et en complément d’aménagements d’hydraulique douce. L’ensemble des travaux doit faire l’objet d’une programmation conjointe ;</a:t>
            </a:r>
            <a:endParaRPr/>
          </a:p>
          <a:p>
            <a:pPr marL="685800" lvl="1" indent="-228600" algn="just" rtl="0">
              <a:lnSpc>
                <a:spcPct val="90000"/>
              </a:lnSpc>
              <a:spcBef>
                <a:spcPts val="500"/>
              </a:spcBef>
              <a:spcAft>
                <a:spcPts val="0"/>
              </a:spcAft>
              <a:buClr>
                <a:schemeClr val="dk1"/>
              </a:buClr>
              <a:buSzPts val="1600"/>
              <a:buFont typeface="Noto Sans Symbols"/>
              <a:buChar char="•"/>
            </a:pPr>
            <a:r>
              <a:rPr lang="fr-FR" sz="1600"/>
              <a:t>Eligibles dans la zone «hydraulique structurante» de la carte dans la mesure où elles ne perturbent pas l’équilibre du bassin versant et le bon fonctionnement des milieux aquatiques et humides ;</a:t>
            </a:r>
            <a:endParaRPr/>
          </a:p>
          <a:p>
            <a:pPr marL="685800" lvl="1" indent="-228600" algn="just" rtl="0">
              <a:lnSpc>
                <a:spcPct val="90000"/>
              </a:lnSpc>
              <a:spcBef>
                <a:spcPts val="500"/>
              </a:spcBef>
              <a:spcAft>
                <a:spcPts val="0"/>
              </a:spcAft>
              <a:buClr>
                <a:schemeClr val="dk1"/>
              </a:buClr>
              <a:buSzPts val="1600"/>
              <a:buFont typeface="Noto Sans Symbols"/>
              <a:buChar char="•"/>
            </a:pPr>
            <a:r>
              <a:rPr lang="fr-FR" sz="1600"/>
              <a:t>Egalement aidée dans un secteur non identifié sur la carte mais pour lequel une étude démontre un impact au regard des objectifs du SDAGE. </a:t>
            </a:r>
            <a:endParaRPr sz="1600" b="1"/>
          </a:p>
          <a:p>
            <a:pPr marL="685800" lvl="1" indent="-127000" algn="just" rtl="0">
              <a:lnSpc>
                <a:spcPct val="90000"/>
              </a:lnSpc>
              <a:spcBef>
                <a:spcPts val="500"/>
              </a:spcBef>
              <a:spcAft>
                <a:spcPts val="0"/>
              </a:spcAft>
              <a:buClr>
                <a:schemeClr val="dk1"/>
              </a:buClr>
              <a:buSzPts val="1600"/>
              <a:buFont typeface="Noto Sans Symbols"/>
              <a:buNone/>
            </a:pPr>
            <a:endParaRPr sz="1600">
              <a:solidFill>
                <a:srgbClr val="0088A8"/>
              </a:solidFill>
            </a:endParaRPr>
          </a:p>
          <a:p>
            <a:pPr marL="276225" lvl="1" indent="-228600" algn="just" rtl="0">
              <a:lnSpc>
                <a:spcPct val="90000"/>
              </a:lnSpc>
              <a:spcBef>
                <a:spcPts val="500"/>
              </a:spcBef>
              <a:spcAft>
                <a:spcPts val="0"/>
              </a:spcAft>
              <a:buClr>
                <a:srgbClr val="0088A8"/>
              </a:buClr>
              <a:buSzPts val="1600"/>
              <a:buFont typeface="Noto Sans Symbols"/>
              <a:buChar char="⮚"/>
            </a:pPr>
            <a:r>
              <a:rPr lang="fr-FR" sz="1600">
                <a:solidFill>
                  <a:srgbClr val="0088A8"/>
                </a:solidFill>
              </a:rPr>
              <a:t>Exemples : </a:t>
            </a:r>
            <a:r>
              <a:rPr lang="fr-FR" sz="1600"/>
              <a:t>les bassins de retenue ou d’infiltration, les zones tampons artificielles, les ouvrages régulateurs ou de dépollution, les digues. </a:t>
            </a:r>
            <a:endParaRPr/>
          </a:p>
          <a:p>
            <a:pPr marL="276225" lvl="1" indent="-127000" algn="just" rtl="0">
              <a:lnSpc>
                <a:spcPct val="90000"/>
              </a:lnSpc>
              <a:spcBef>
                <a:spcPts val="500"/>
              </a:spcBef>
              <a:spcAft>
                <a:spcPts val="0"/>
              </a:spcAft>
              <a:buClr>
                <a:schemeClr val="dk1"/>
              </a:buClr>
              <a:buSzPts val="1600"/>
              <a:buFont typeface="Noto Sans Symbols"/>
              <a:buNone/>
            </a:pPr>
            <a:endParaRPr sz="1600" b="1">
              <a:solidFill>
                <a:srgbClr val="0088A8"/>
              </a:solidFill>
            </a:endParaRPr>
          </a:p>
          <a:p>
            <a:pPr marL="276225" lvl="1" indent="-228600" algn="just" rtl="0">
              <a:lnSpc>
                <a:spcPct val="90000"/>
              </a:lnSpc>
              <a:spcBef>
                <a:spcPts val="500"/>
              </a:spcBef>
              <a:spcAft>
                <a:spcPts val="0"/>
              </a:spcAft>
              <a:buClr>
                <a:srgbClr val="0088A8"/>
              </a:buClr>
              <a:buSzPts val="1600"/>
              <a:buFont typeface="Noto Sans Symbols"/>
              <a:buChar char="⮚"/>
            </a:pPr>
            <a:r>
              <a:rPr lang="fr-FR" sz="1600" b="1">
                <a:solidFill>
                  <a:srgbClr val="0088A8"/>
                </a:solidFill>
              </a:rPr>
              <a:t>Subvention 40 %</a:t>
            </a:r>
            <a:endParaRPr/>
          </a:p>
          <a:p>
            <a:pPr marL="685800" lvl="1" indent="-127000" algn="just" rtl="0">
              <a:lnSpc>
                <a:spcPct val="90000"/>
              </a:lnSpc>
              <a:spcBef>
                <a:spcPts val="500"/>
              </a:spcBef>
              <a:spcAft>
                <a:spcPts val="0"/>
              </a:spcAft>
              <a:buClr>
                <a:schemeClr val="dk1"/>
              </a:buClr>
              <a:buSzPts val="1600"/>
              <a:buFont typeface="Noto Sans Symbols"/>
              <a:buNone/>
            </a:pPr>
            <a:endParaRPr sz="1600">
              <a:solidFill>
                <a:srgbClr val="0088A8"/>
              </a:solidFill>
            </a:endParaRPr>
          </a:p>
          <a:p>
            <a:pPr marL="685800" lvl="1" indent="-127000" algn="l" rtl="0">
              <a:lnSpc>
                <a:spcPct val="90000"/>
              </a:lnSpc>
              <a:spcBef>
                <a:spcPts val="500"/>
              </a:spcBef>
              <a:spcAft>
                <a:spcPts val="0"/>
              </a:spcAft>
              <a:buClr>
                <a:schemeClr val="dk1"/>
              </a:buClr>
              <a:buSzPts val="1600"/>
              <a:buFont typeface="Noto Sans Symbols"/>
              <a:buNone/>
            </a:pPr>
            <a:endParaRPr sz="1600">
              <a:solidFill>
                <a:srgbClr val="0088A8"/>
              </a:solidFill>
              <a:latin typeface="Arial"/>
              <a:ea typeface="Arial"/>
              <a:cs typeface="Arial"/>
              <a:sym typeface="Arial"/>
            </a:endParaRPr>
          </a:p>
          <a:p>
            <a:pPr marL="0" lvl="0" indent="0" algn="l" rtl="0">
              <a:lnSpc>
                <a:spcPct val="90000"/>
              </a:lnSpc>
              <a:spcBef>
                <a:spcPts val="1000"/>
              </a:spcBef>
              <a:spcAft>
                <a:spcPts val="0"/>
              </a:spcAft>
              <a:buClr>
                <a:srgbClr val="1099BF"/>
              </a:buClr>
              <a:buSzPts val="1600"/>
              <a:buNone/>
            </a:pPr>
            <a:r>
              <a:rPr lang="fr-FR" sz="1600">
                <a:solidFill>
                  <a:srgbClr val="1099BF"/>
                </a:solidFill>
              </a:rPr>
              <a:t>	</a:t>
            </a:r>
            <a:endParaRPr sz="1600" b="1">
              <a:solidFill>
                <a:srgbClr val="0088A8"/>
              </a:solidFill>
              <a:latin typeface="Arial"/>
              <a:ea typeface="Arial"/>
              <a:cs typeface="Arial"/>
              <a:sym typeface="Arial"/>
            </a:endParaRPr>
          </a:p>
          <a:p>
            <a:pPr marL="457200" lvl="1" indent="0" algn="l" rtl="0">
              <a:lnSpc>
                <a:spcPct val="90000"/>
              </a:lnSpc>
              <a:spcBef>
                <a:spcPts val="500"/>
              </a:spcBef>
              <a:spcAft>
                <a:spcPts val="0"/>
              </a:spcAft>
              <a:buClr>
                <a:schemeClr val="dk1"/>
              </a:buClr>
              <a:buSzPts val="1800"/>
              <a:buNone/>
            </a:pPr>
            <a:endParaRPr sz="1800">
              <a:solidFill>
                <a:srgbClr val="0088A8"/>
              </a:solidFill>
              <a:latin typeface="Arial"/>
              <a:ea typeface="Arial"/>
              <a:cs typeface="Arial"/>
              <a:sym typeface="Arial"/>
            </a:endParaRPr>
          </a:p>
        </p:txBody>
      </p:sp>
      <p:sp>
        <p:nvSpPr>
          <p:cNvPr id="587" name="Google Shape;587;p55"/>
          <p:cNvSpPr txBox="1"/>
          <p:nvPr/>
        </p:nvSpPr>
        <p:spPr>
          <a:xfrm>
            <a:off x="2604701" y="84667"/>
            <a:ext cx="6033300" cy="8637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accent5"/>
              </a:buClr>
              <a:buSzPts val="2000"/>
              <a:buFont typeface="Arial"/>
              <a:buNone/>
            </a:pPr>
            <a:r>
              <a:rPr lang="fr-FR" sz="2000" b="1" i="0" cap="none">
                <a:solidFill>
                  <a:schemeClr val="accent5"/>
                </a:solidFill>
                <a:latin typeface="Arial"/>
                <a:ea typeface="Arial"/>
                <a:cs typeface="Arial"/>
                <a:sym typeface="Arial"/>
              </a:rPr>
              <a:t>DIMINUER LES POLLUTIONS DIFFUSES DES MILIEUX AQUATIQUES</a:t>
            </a:r>
            <a:endParaRPr sz="2000" b="1" i="0" cap="none">
              <a:solidFill>
                <a:schemeClr val="accent5"/>
              </a:solidFill>
              <a:latin typeface="Arial"/>
              <a:ea typeface="Arial"/>
              <a:cs typeface="Arial"/>
              <a:sym typeface="Arial"/>
            </a:endParaRPr>
          </a:p>
        </p:txBody>
      </p:sp>
      <p:sp>
        <p:nvSpPr>
          <p:cNvPr id="588" name="Google Shape;588;p55"/>
          <p:cNvSpPr txBox="1"/>
          <p:nvPr/>
        </p:nvSpPr>
        <p:spPr>
          <a:xfrm>
            <a:off x="6662882" y="6536810"/>
            <a:ext cx="2481000" cy="21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800" i="1">
                <a:solidFill>
                  <a:schemeClr val="dk1"/>
                </a:solidFill>
                <a:latin typeface="Arial"/>
                <a:ea typeface="Arial"/>
                <a:cs typeface="Arial"/>
                <a:sym typeface="Arial"/>
              </a:rPr>
              <a:t>Union des syndicats de l’Aisne</a:t>
            </a:r>
            <a:endParaRPr sz="800" i="1">
              <a:solidFill>
                <a:schemeClr val="dk1"/>
              </a:solidFill>
              <a:latin typeface="Arial"/>
              <a:ea typeface="Arial"/>
              <a:cs typeface="Arial"/>
              <a:sym typeface="Arial"/>
            </a:endParaRPr>
          </a:p>
        </p:txBody>
      </p:sp>
      <p:pic>
        <p:nvPicPr>
          <p:cNvPr id="589" name="Google Shape;589;p55"/>
          <p:cNvPicPr preferRelativeResize="0"/>
          <p:nvPr/>
        </p:nvPicPr>
        <p:blipFill rotWithShape="1">
          <a:blip r:embed="rId3">
            <a:alphaModFix/>
          </a:blip>
          <a:srcRect l="2490" t="7993" r="5275" b="10186"/>
          <a:stretch/>
        </p:blipFill>
        <p:spPr>
          <a:xfrm>
            <a:off x="5621384" y="4646328"/>
            <a:ext cx="3522616" cy="2211672"/>
          </a:xfrm>
          <a:prstGeom prst="rect">
            <a:avLst/>
          </a:prstGeom>
          <a:noFill/>
          <a:ln>
            <a:noFill/>
          </a:ln>
        </p:spPr>
      </p:pic>
      <p:pic>
        <p:nvPicPr>
          <p:cNvPr id="590" name="Google Shape;590;p55"/>
          <p:cNvPicPr preferRelativeResize="0"/>
          <p:nvPr/>
        </p:nvPicPr>
        <p:blipFill rotWithShape="1">
          <a:blip r:embed="rId4">
            <a:alphaModFix/>
          </a:blip>
          <a:srcRect/>
          <a:stretch/>
        </p:blipFill>
        <p:spPr>
          <a:xfrm>
            <a:off x="0" y="5214594"/>
            <a:ext cx="1586268" cy="1648649"/>
          </a:xfrm>
          <a:prstGeom prst="rect">
            <a:avLst/>
          </a:prstGeom>
          <a:noFill/>
          <a:ln>
            <a:noFill/>
          </a:ln>
        </p:spPr>
      </p:pic>
      <p:sp>
        <p:nvSpPr>
          <p:cNvPr id="591" name="Google Shape;591;p55"/>
          <p:cNvSpPr txBox="1"/>
          <p:nvPr/>
        </p:nvSpPr>
        <p:spPr>
          <a:xfrm>
            <a:off x="1586268" y="6647799"/>
            <a:ext cx="2481000" cy="21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800" i="1">
                <a:solidFill>
                  <a:schemeClr val="dk1"/>
                </a:solidFill>
                <a:latin typeface="Arial"/>
                <a:ea typeface="Arial"/>
                <a:cs typeface="Arial"/>
                <a:sym typeface="Arial"/>
              </a:rPr>
              <a:t>Union des syndicats de l’Aisne</a:t>
            </a:r>
            <a:endParaRPr sz="800" i="1">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56"/>
          <p:cNvSpPr txBox="1">
            <a:spLocks noGrp="1"/>
          </p:cNvSpPr>
          <p:nvPr>
            <p:ph type="ftr" idx="11"/>
          </p:nvPr>
        </p:nvSpPr>
        <p:spPr>
          <a:xfrm>
            <a:off x="2604702" y="6356351"/>
            <a:ext cx="308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solidFill>
                  <a:schemeClr val="dk1"/>
                </a:solidFill>
              </a:rPr>
              <a:t>PROGRAMME</a:t>
            </a:r>
            <a:r>
              <a:rPr lang="fr-FR"/>
              <a:t> </a:t>
            </a:r>
            <a:r>
              <a:rPr lang="fr-FR">
                <a:solidFill>
                  <a:srgbClr val="0088A8"/>
                </a:solidFill>
              </a:rPr>
              <a:t>EAU &amp; CLIMAT </a:t>
            </a:r>
            <a:r>
              <a:rPr lang="fr-FR">
                <a:solidFill>
                  <a:schemeClr val="dk1"/>
                </a:solidFill>
              </a:rPr>
              <a:t>2019 / 2024</a:t>
            </a:r>
            <a:endParaRPr>
              <a:solidFill>
                <a:schemeClr val="dk1"/>
              </a:solidFill>
            </a:endParaRPr>
          </a:p>
        </p:txBody>
      </p:sp>
      <p:sp>
        <p:nvSpPr>
          <p:cNvPr id="599" name="Google Shape;599;p5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fr-FR">
                <a:solidFill>
                  <a:schemeClr val="dk1"/>
                </a:solidFill>
              </a:rPr>
              <a:t>― </a:t>
            </a:r>
            <a:fld id="{00000000-1234-1234-1234-123412341234}" type="slidenum">
              <a:rPr lang="fr-FR" b="1">
                <a:solidFill>
                  <a:srgbClr val="1099BF"/>
                </a:solidFill>
              </a:rPr>
              <a:t>45</a:t>
            </a:fld>
            <a:r>
              <a:rPr lang="fr-FR"/>
              <a:t> </a:t>
            </a:r>
            <a:r>
              <a:rPr lang="fr-FR">
                <a:solidFill>
                  <a:schemeClr val="dk1"/>
                </a:solidFill>
              </a:rPr>
              <a:t>―</a:t>
            </a:r>
            <a:endParaRPr>
              <a:solidFill>
                <a:schemeClr val="dk1"/>
              </a:solidFill>
            </a:endParaRPr>
          </a:p>
        </p:txBody>
      </p:sp>
      <p:sp>
        <p:nvSpPr>
          <p:cNvPr id="600" name="Google Shape;600;p56"/>
          <p:cNvSpPr txBox="1">
            <a:spLocks noGrp="1"/>
          </p:cNvSpPr>
          <p:nvPr>
            <p:ph type="body" idx="1"/>
          </p:nvPr>
        </p:nvSpPr>
        <p:spPr>
          <a:xfrm>
            <a:off x="2430936" y="1053781"/>
            <a:ext cx="6033300" cy="287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990033"/>
              </a:buClr>
              <a:buSzPts val="1800"/>
              <a:buFont typeface="Arial"/>
              <a:buNone/>
            </a:pPr>
            <a:r>
              <a:rPr lang="fr-FR">
                <a:solidFill>
                  <a:srgbClr val="990033"/>
                </a:solidFill>
              </a:rPr>
              <a:t>Volet acquisition foncière</a:t>
            </a:r>
            <a:endParaRPr/>
          </a:p>
        </p:txBody>
      </p:sp>
      <p:sp>
        <p:nvSpPr>
          <p:cNvPr id="601" name="Google Shape;601;p56"/>
          <p:cNvSpPr txBox="1">
            <a:spLocks noGrp="1"/>
          </p:cNvSpPr>
          <p:nvPr>
            <p:ph type="body" idx="3"/>
          </p:nvPr>
        </p:nvSpPr>
        <p:spPr>
          <a:xfrm>
            <a:off x="1394698" y="1693334"/>
            <a:ext cx="6984900" cy="1268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088A8"/>
              </a:buClr>
              <a:buSzPts val="1600"/>
              <a:buFont typeface="Noto Sans Symbols"/>
              <a:buChar char="✔"/>
            </a:pPr>
            <a:r>
              <a:rPr lang="fr-FR" sz="1600" b="1">
                <a:solidFill>
                  <a:srgbClr val="0088A8"/>
                </a:solidFill>
                <a:latin typeface="Arial"/>
                <a:ea typeface="Arial"/>
                <a:cs typeface="Arial"/>
                <a:sym typeface="Arial"/>
              </a:rPr>
              <a:t>Acquisition foncière nécessaire pour la mise en place d’aménagements: </a:t>
            </a:r>
            <a:endParaRPr/>
          </a:p>
          <a:p>
            <a:pPr marL="1028700" lvl="1" indent="-342900" algn="l" rtl="0">
              <a:lnSpc>
                <a:spcPct val="90000"/>
              </a:lnSpc>
              <a:spcBef>
                <a:spcPts val="500"/>
              </a:spcBef>
              <a:spcAft>
                <a:spcPts val="0"/>
              </a:spcAft>
              <a:buClr>
                <a:schemeClr val="dk1"/>
              </a:buClr>
              <a:buSzPts val="1600"/>
              <a:buChar char="•"/>
            </a:pPr>
            <a:r>
              <a:rPr lang="fr-FR" sz="1600" b="1"/>
              <a:t>d’hydraulique douce : 80 % de subvention</a:t>
            </a:r>
            <a:endParaRPr/>
          </a:p>
          <a:p>
            <a:pPr marL="1028700" lvl="1" indent="-342900" algn="l" rtl="0">
              <a:lnSpc>
                <a:spcPct val="90000"/>
              </a:lnSpc>
              <a:spcBef>
                <a:spcPts val="500"/>
              </a:spcBef>
              <a:spcAft>
                <a:spcPts val="0"/>
              </a:spcAft>
              <a:buClr>
                <a:schemeClr val="dk1"/>
              </a:buClr>
              <a:buSzPts val="1600"/>
              <a:buChar char="•"/>
            </a:pPr>
            <a:r>
              <a:rPr lang="fr-FR" sz="1600" b="1"/>
              <a:t>d’hydraulique structurante : 40 % de subvention </a:t>
            </a:r>
            <a:r>
              <a:rPr lang="fr-FR" sz="1600"/>
              <a:t>	</a:t>
            </a:r>
            <a:endParaRPr/>
          </a:p>
          <a:p>
            <a:pPr marL="0" lvl="0" indent="0" algn="l" rtl="0">
              <a:lnSpc>
                <a:spcPct val="90000"/>
              </a:lnSpc>
              <a:spcBef>
                <a:spcPts val="1000"/>
              </a:spcBef>
              <a:spcAft>
                <a:spcPts val="0"/>
              </a:spcAft>
              <a:buClr>
                <a:schemeClr val="dk1"/>
              </a:buClr>
              <a:buSzPts val="1600"/>
              <a:buNone/>
            </a:pPr>
            <a:r>
              <a:rPr lang="fr-FR" sz="1600"/>
              <a:t>	</a:t>
            </a:r>
            <a:endParaRPr/>
          </a:p>
          <a:p>
            <a:pPr marL="685800" lvl="1" indent="-127000" algn="just" rtl="0">
              <a:lnSpc>
                <a:spcPct val="90000"/>
              </a:lnSpc>
              <a:spcBef>
                <a:spcPts val="500"/>
              </a:spcBef>
              <a:spcAft>
                <a:spcPts val="0"/>
              </a:spcAft>
              <a:buClr>
                <a:schemeClr val="dk1"/>
              </a:buClr>
              <a:buSzPts val="1600"/>
              <a:buFont typeface="Noto Sans Symbols"/>
              <a:buNone/>
            </a:pPr>
            <a:endParaRPr sz="1600">
              <a:solidFill>
                <a:srgbClr val="0088A8"/>
              </a:solidFill>
            </a:endParaRPr>
          </a:p>
          <a:p>
            <a:pPr marL="685800" lvl="1" indent="-127000" algn="just" rtl="0">
              <a:lnSpc>
                <a:spcPct val="90000"/>
              </a:lnSpc>
              <a:spcBef>
                <a:spcPts val="500"/>
              </a:spcBef>
              <a:spcAft>
                <a:spcPts val="0"/>
              </a:spcAft>
              <a:buClr>
                <a:schemeClr val="dk1"/>
              </a:buClr>
              <a:buSzPts val="1600"/>
              <a:buFont typeface="Noto Sans Symbols"/>
              <a:buNone/>
            </a:pPr>
            <a:endParaRPr sz="1600">
              <a:solidFill>
                <a:srgbClr val="0088A8"/>
              </a:solidFill>
            </a:endParaRPr>
          </a:p>
          <a:p>
            <a:pPr marL="685800" lvl="1" indent="-127000" algn="l" rtl="0">
              <a:lnSpc>
                <a:spcPct val="90000"/>
              </a:lnSpc>
              <a:spcBef>
                <a:spcPts val="500"/>
              </a:spcBef>
              <a:spcAft>
                <a:spcPts val="0"/>
              </a:spcAft>
              <a:buClr>
                <a:schemeClr val="dk1"/>
              </a:buClr>
              <a:buSzPts val="1600"/>
              <a:buFont typeface="Noto Sans Symbols"/>
              <a:buNone/>
            </a:pPr>
            <a:endParaRPr sz="1600">
              <a:solidFill>
                <a:srgbClr val="0088A8"/>
              </a:solidFill>
              <a:latin typeface="Arial"/>
              <a:ea typeface="Arial"/>
              <a:cs typeface="Arial"/>
              <a:sym typeface="Arial"/>
            </a:endParaRPr>
          </a:p>
          <a:p>
            <a:pPr marL="0" lvl="0" indent="0" algn="l" rtl="0">
              <a:lnSpc>
                <a:spcPct val="90000"/>
              </a:lnSpc>
              <a:spcBef>
                <a:spcPts val="1000"/>
              </a:spcBef>
              <a:spcAft>
                <a:spcPts val="0"/>
              </a:spcAft>
              <a:buClr>
                <a:srgbClr val="1099BF"/>
              </a:buClr>
              <a:buSzPts val="1600"/>
              <a:buNone/>
            </a:pPr>
            <a:r>
              <a:rPr lang="fr-FR" sz="1600">
                <a:solidFill>
                  <a:srgbClr val="1099BF"/>
                </a:solidFill>
              </a:rPr>
              <a:t>	</a:t>
            </a:r>
            <a:endParaRPr sz="1600" b="1">
              <a:solidFill>
                <a:srgbClr val="0088A8"/>
              </a:solidFill>
              <a:latin typeface="Arial"/>
              <a:ea typeface="Arial"/>
              <a:cs typeface="Arial"/>
              <a:sym typeface="Arial"/>
            </a:endParaRPr>
          </a:p>
          <a:p>
            <a:pPr marL="457200" lvl="1" indent="0" algn="l" rtl="0">
              <a:lnSpc>
                <a:spcPct val="90000"/>
              </a:lnSpc>
              <a:spcBef>
                <a:spcPts val="500"/>
              </a:spcBef>
              <a:spcAft>
                <a:spcPts val="0"/>
              </a:spcAft>
              <a:buClr>
                <a:schemeClr val="dk1"/>
              </a:buClr>
              <a:buSzPts val="1800"/>
              <a:buNone/>
            </a:pPr>
            <a:endParaRPr sz="1800">
              <a:solidFill>
                <a:srgbClr val="0088A8"/>
              </a:solidFill>
              <a:latin typeface="Arial"/>
              <a:ea typeface="Arial"/>
              <a:cs typeface="Arial"/>
              <a:sym typeface="Arial"/>
            </a:endParaRPr>
          </a:p>
        </p:txBody>
      </p:sp>
      <p:sp>
        <p:nvSpPr>
          <p:cNvPr id="602" name="Google Shape;602;p56"/>
          <p:cNvSpPr txBox="1"/>
          <p:nvPr/>
        </p:nvSpPr>
        <p:spPr>
          <a:xfrm>
            <a:off x="2604701" y="84667"/>
            <a:ext cx="6033300" cy="8637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accent5"/>
              </a:buClr>
              <a:buSzPts val="2000"/>
              <a:buFont typeface="Arial"/>
              <a:buNone/>
            </a:pPr>
            <a:r>
              <a:rPr lang="fr-FR" sz="2000" b="1" i="0" cap="none">
                <a:solidFill>
                  <a:schemeClr val="accent5"/>
                </a:solidFill>
                <a:latin typeface="Arial"/>
                <a:ea typeface="Arial"/>
                <a:cs typeface="Arial"/>
                <a:sym typeface="Arial"/>
              </a:rPr>
              <a:t>DIMINUER LES POLLUTIONS DIFFUSES DES MILIEUX AQUATIQUES</a:t>
            </a:r>
            <a:endParaRPr sz="2000" b="1" i="0" cap="none">
              <a:solidFill>
                <a:schemeClr val="accent5"/>
              </a:solidFill>
              <a:latin typeface="Arial"/>
              <a:ea typeface="Arial"/>
              <a:cs typeface="Arial"/>
              <a:sym typeface="Arial"/>
            </a:endParaRPr>
          </a:p>
        </p:txBody>
      </p:sp>
      <p:sp>
        <p:nvSpPr>
          <p:cNvPr id="603" name="Google Shape;603;p56"/>
          <p:cNvSpPr txBox="1"/>
          <p:nvPr/>
        </p:nvSpPr>
        <p:spPr>
          <a:xfrm>
            <a:off x="6662882" y="6536810"/>
            <a:ext cx="2481000" cy="21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800" i="1">
                <a:solidFill>
                  <a:schemeClr val="dk1"/>
                </a:solidFill>
                <a:latin typeface="Arial"/>
                <a:ea typeface="Arial"/>
                <a:cs typeface="Arial"/>
                <a:sym typeface="Arial"/>
              </a:rPr>
              <a:t>Union des syndicats de l’Aisne</a:t>
            </a:r>
            <a:endParaRPr sz="800" i="1">
              <a:solidFill>
                <a:schemeClr val="dk1"/>
              </a:solidFill>
              <a:latin typeface="Arial"/>
              <a:ea typeface="Arial"/>
              <a:cs typeface="Arial"/>
              <a:sym typeface="Arial"/>
            </a:endParaRPr>
          </a:p>
        </p:txBody>
      </p:sp>
      <p:sp>
        <p:nvSpPr>
          <p:cNvPr id="604" name="Google Shape;604;p56"/>
          <p:cNvSpPr txBox="1">
            <a:spLocks noGrp="1"/>
          </p:cNvSpPr>
          <p:nvPr>
            <p:ph type="body" idx="1"/>
          </p:nvPr>
        </p:nvSpPr>
        <p:spPr>
          <a:xfrm>
            <a:off x="2481984" y="3239697"/>
            <a:ext cx="6033300" cy="287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990033"/>
              </a:buClr>
              <a:buSzPts val="1800"/>
              <a:buFont typeface="Arial"/>
              <a:buNone/>
            </a:pPr>
            <a:r>
              <a:rPr lang="fr-FR">
                <a:solidFill>
                  <a:srgbClr val="990033"/>
                </a:solidFill>
              </a:rPr>
              <a:t>Volet animation</a:t>
            </a:r>
            <a:endParaRPr/>
          </a:p>
        </p:txBody>
      </p:sp>
      <p:sp>
        <p:nvSpPr>
          <p:cNvPr id="605" name="Google Shape;605;p56"/>
          <p:cNvSpPr txBox="1">
            <a:spLocks noGrp="1"/>
          </p:cNvSpPr>
          <p:nvPr>
            <p:ph type="body" idx="3"/>
          </p:nvPr>
        </p:nvSpPr>
        <p:spPr>
          <a:xfrm>
            <a:off x="1479303" y="3811012"/>
            <a:ext cx="6984900" cy="1268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088A8"/>
              </a:buClr>
              <a:buSzPts val="1600"/>
              <a:buFont typeface="Noto Sans Symbols"/>
              <a:buChar char="✔"/>
            </a:pPr>
            <a:r>
              <a:rPr lang="fr-FR" sz="1600" b="1">
                <a:solidFill>
                  <a:srgbClr val="0088A8"/>
                </a:solidFill>
                <a:latin typeface="Arial"/>
                <a:ea typeface="Arial"/>
                <a:cs typeface="Arial"/>
                <a:sym typeface="Arial"/>
              </a:rPr>
              <a:t>Animation et assistance technique à l’échelle du bassin versant : </a:t>
            </a:r>
            <a:endParaRPr sz="1600" b="1">
              <a:solidFill>
                <a:srgbClr val="0088A8"/>
              </a:solidFill>
              <a:latin typeface="Arial"/>
              <a:ea typeface="Arial"/>
              <a:cs typeface="Arial"/>
              <a:sym typeface="Arial"/>
            </a:endParaRPr>
          </a:p>
          <a:p>
            <a:pPr marL="906462" lvl="0" indent="-171450" algn="l" rtl="0">
              <a:lnSpc>
                <a:spcPct val="90000"/>
              </a:lnSpc>
              <a:spcBef>
                <a:spcPts val="1000"/>
              </a:spcBef>
              <a:spcAft>
                <a:spcPts val="0"/>
              </a:spcAft>
              <a:buClr>
                <a:schemeClr val="dk1"/>
              </a:buClr>
              <a:buSzPts val="1600"/>
              <a:buFont typeface="Arial"/>
              <a:buChar char="•"/>
            </a:pPr>
            <a:r>
              <a:rPr lang="fr-FR" sz="1600" b="1"/>
              <a:t>Missions obligatoires : conseil collectif aux agriculteurs ou aux collectivités (journée technique), appui aux animateurs dédiés à l’animation du programme d’actions d’une ou de plusieurs AAC, suivi et vulgarisation d’expérimentations et progrès techniques.</a:t>
            </a:r>
            <a:endParaRPr/>
          </a:p>
          <a:p>
            <a:pPr marL="906462" lvl="0" indent="-171450" algn="l" rtl="0">
              <a:lnSpc>
                <a:spcPct val="90000"/>
              </a:lnSpc>
              <a:spcBef>
                <a:spcPts val="1000"/>
              </a:spcBef>
              <a:spcAft>
                <a:spcPts val="0"/>
              </a:spcAft>
              <a:buClr>
                <a:schemeClr val="dk1"/>
              </a:buClr>
              <a:buSzPts val="1600"/>
              <a:buFont typeface="Arial"/>
              <a:buChar char="•"/>
            </a:pPr>
            <a:r>
              <a:rPr lang="fr-FR" sz="1600" b="1"/>
              <a:t>Subvention : 50 % du salaire chargé pour au moins 0,5 ETP.</a:t>
            </a:r>
            <a:endParaRPr/>
          </a:p>
          <a:p>
            <a:pPr marL="0" lvl="0" indent="0" algn="l" rtl="0">
              <a:lnSpc>
                <a:spcPct val="90000"/>
              </a:lnSpc>
              <a:spcBef>
                <a:spcPts val="1000"/>
              </a:spcBef>
              <a:spcAft>
                <a:spcPts val="0"/>
              </a:spcAft>
              <a:buClr>
                <a:schemeClr val="dk1"/>
              </a:buClr>
              <a:buSzPts val="1600"/>
              <a:buNone/>
            </a:pPr>
            <a:r>
              <a:rPr lang="fr-FR" sz="1600"/>
              <a:t>	</a:t>
            </a:r>
            <a:endParaRPr/>
          </a:p>
          <a:p>
            <a:pPr marL="685800" lvl="1" indent="-127000" algn="just" rtl="0">
              <a:lnSpc>
                <a:spcPct val="90000"/>
              </a:lnSpc>
              <a:spcBef>
                <a:spcPts val="500"/>
              </a:spcBef>
              <a:spcAft>
                <a:spcPts val="0"/>
              </a:spcAft>
              <a:buClr>
                <a:schemeClr val="dk1"/>
              </a:buClr>
              <a:buSzPts val="1600"/>
              <a:buFont typeface="Noto Sans Symbols"/>
              <a:buNone/>
            </a:pPr>
            <a:endParaRPr sz="1600">
              <a:solidFill>
                <a:srgbClr val="0088A8"/>
              </a:solidFill>
            </a:endParaRPr>
          </a:p>
          <a:p>
            <a:pPr marL="685800" lvl="1" indent="-127000" algn="just" rtl="0">
              <a:lnSpc>
                <a:spcPct val="90000"/>
              </a:lnSpc>
              <a:spcBef>
                <a:spcPts val="500"/>
              </a:spcBef>
              <a:spcAft>
                <a:spcPts val="0"/>
              </a:spcAft>
              <a:buClr>
                <a:schemeClr val="dk1"/>
              </a:buClr>
              <a:buSzPts val="1600"/>
              <a:buFont typeface="Noto Sans Symbols"/>
              <a:buNone/>
            </a:pPr>
            <a:endParaRPr sz="1600">
              <a:solidFill>
                <a:srgbClr val="0088A8"/>
              </a:solidFill>
            </a:endParaRPr>
          </a:p>
          <a:p>
            <a:pPr marL="685800" lvl="1" indent="-127000" algn="l" rtl="0">
              <a:lnSpc>
                <a:spcPct val="90000"/>
              </a:lnSpc>
              <a:spcBef>
                <a:spcPts val="500"/>
              </a:spcBef>
              <a:spcAft>
                <a:spcPts val="0"/>
              </a:spcAft>
              <a:buClr>
                <a:schemeClr val="dk1"/>
              </a:buClr>
              <a:buSzPts val="1600"/>
              <a:buFont typeface="Noto Sans Symbols"/>
              <a:buNone/>
            </a:pPr>
            <a:endParaRPr sz="1600">
              <a:solidFill>
                <a:srgbClr val="0088A8"/>
              </a:solidFill>
              <a:latin typeface="Arial"/>
              <a:ea typeface="Arial"/>
              <a:cs typeface="Arial"/>
              <a:sym typeface="Arial"/>
            </a:endParaRPr>
          </a:p>
          <a:p>
            <a:pPr marL="0" lvl="0" indent="0" algn="l" rtl="0">
              <a:lnSpc>
                <a:spcPct val="90000"/>
              </a:lnSpc>
              <a:spcBef>
                <a:spcPts val="1000"/>
              </a:spcBef>
              <a:spcAft>
                <a:spcPts val="0"/>
              </a:spcAft>
              <a:buClr>
                <a:srgbClr val="1099BF"/>
              </a:buClr>
              <a:buSzPts val="1600"/>
              <a:buNone/>
            </a:pPr>
            <a:r>
              <a:rPr lang="fr-FR" sz="1600">
                <a:solidFill>
                  <a:srgbClr val="1099BF"/>
                </a:solidFill>
              </a:rPr>
              <a:t>	</a:t>
            </a:r>
            <a:endParaRPr sz="1600" b="1">
              <a:solidFill>
                <a:srgbClr val="0088A8"/>
              </a:solidFill>
              <a:latin typeface="Arial"/>
              <a:ea typeface="Arial"/>
              <a:cs typeface="Arial"/>
              <a:sym typeface="Arial"/>
            </a:endParaRPr>
          </a:p>
          <a:p>
            <a:pPr marL="457200" lvl="1" indent="0" algn="l" rtl="0">
              <a:lnSpc>
                <a:spcPct val="90000"/>
              </a:lnSpc>
              <a:spcBef>
                <a:spcPts val="500"/>
              </a:spcBef>
              <a:spcAft>
                <a:spcPts val="0"/>
              </a:spcAft>
              <a:buClr>
                <a:schemeClr val="dk1"/>
              </a:buClr>
              <a:buSzPts val="1800"/>
              <a:buNone/>
            </a:pPr>
            <a:endParaRPr sz="1800">
              <a:solidFill>
                <a:srgbClr val="0088A8"/>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ChangeArrowheads="1"/>
          </p:cNvSpPr>
          <p:nvPr/>
        </p:nvSpPr>
        <p:spPr bwMode="auto">
          <a:xfrm>
            <a:off x="1187450" y="2349500"/>
            <a:ext cx="68405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ClrTx/>
              <a:buFontTx/>
              <a:buNone/>
            </a:pPr>
            <a:r>
              <a:rPr lang="fr-FR" altLang="fr-FR" sz="3200" b="1" kern="1200" smtClean="0">
                <a:solidFill>
                  <a:srgbClr val="FFFFFF"/>
                </a:solidFill>
              </a:rPr>
              <a:t>Etude de cas gestion du pluvial à Vineuil-Saint-Firmin</a:t>
            </a:r>
          </a:p>
        </p:txBody>
      </p:sp>
      <p:pic>
        <p:nvPicPr>
          <p:cNvPr id="53251" name="Imag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3925888"/>
            <a:ext cx="2646363"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8745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re 3"/>
          <p:cNvSpPr>
            <a:spLocks noGrp="1" noChangeArrowheads="1"/>
          </p:cNvSpPr>
          <p:nvPr>
            <p:ph type="title"/>
          </p:nvPr>
        </p:nvSpPr>
        <p:spPr/>
        <p:txBody>
          <a:bodyPr/>
          <a:lstStyle/>
          <a:p>
            <a:r>
              <a:rPr lang="fr-FR" altLang="fr-FR" smtClean="0"/>
              <a:t>Problématique</a:t>
            </a:r>
          </a:p>
        </p:txBody>
      </p:sp>
      <p:sp>
        <p:nvSpPr>
          <p:cNvPr id="54275" name="ZoneTexte 4"/>
          <p:cNvSpPr txBox="1">
            <a:spLocks noChangeArrowheads="1"/>
          </p:cNvSpPr>
          <p:nvPr/>
        </p:nvSpPr>
        <p:spPr bwMode="auto">
          <a:xfrm>
            <a:off x="457200" y="981075"/>
            <a:ext cx="38989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0" fontAlgn="base" hangingPunct="0">
              <a:spcBef>
                <a:spcPct val="0"/>
              </a:spcBef>
              <a:spcAft>
                <a:spcPct val="0"/>
              </a:spcAft>
              <a:buClrTx/>
              <a:buFontTx/>
              <a:buNone/>
            </a:pPr>
            <a:r>
              <a:rPr lang="fr-FR" altLang="fr-FR" sz="2400" u="sng" kern="1200" smtClean="0">
                <a:solidFill>
                  <a:srgbClr val="FFC000"/>
                </a:solidFill>
                <a:cs typeface="Arial" panose="020B0604020202020204" pitchFamily="34" charset="0"/>
              </a:rPr>
              <a:t>Constat </a:t>
            </a:r>
          </a:p>
          <a:p>
            <a:pPr eaLnBrk="0" fontAlgn="base" hangingPunct="0">
              <a:spcBef>
                <a:spcPct val="0"/>
              </a:spcBef>
              <a:spcAft>
                <a:spcPct val="0"/>
              </a:spcAft>
              <a:buClrTx/>
              <a:buFontTx/>
              <a:buNone/>
            </a:pPr>
            <a:r>
              <a:rPr lang="fr-FR" altLang="fr-FR" sz="1800" b="0" kern="1200" smtClean="0">
                <a:solidFill>
                  <a:srgbClr val="000000"/>
                </a:solidFill>
                <a:cs typeface="Arial" panose="020B0604020202020204" pitchFamily="34" charset="0"/>
              </a:rPr>
              <a:t>Inondations (rue de la Colonne)</a:t>
            </a:r>
          </a:p>
          <a:p>
            <a:pPr eaLnBrk="0" fontAlgn="base" hangingPunct="0">
              <a:spcBef>
                <a:spcPct val="0"/>
              </a:spcBef>
              <a:spcAft>
                <a:spcPct val="0"/>
              </a:spcAft>
              <a:buClrTx/>
              <a:buFontTx/>
              <a:buNone/>
            </a:pPr>
            <a:r>
              <a:rPr lang="fr-FR" altLang="fr-FR" sz="1800" b="0" kern="1200" smtClean="0">
                <a:solidFill>
                  <a:srgbClr val="000000"/>
                </a:solidFill>
                <a:cs typeface="Arial" panose="020B0604020202020204" pitchFamily="34" charset="0"/>
              </a:rPr>
              <a:t>Afflux importants dans la Nonette (pollution/sédiments/érosion)</a:t>
            </a:r>
          </a:p>
          <a:p>
            <a:pPr eaLnBrk="0" fontAlgn="base" hangingPunct="0">
              <a:spcBef>
                <a:spcPct val="0"/>
              </a:spcBef>
              <a:spcAft>
                <a:spcPct val="0"/>
              </a:spcAft>
              <a:buClrTx/>
              <a:buFontTx/>
              <a:buNone/>
            </a:pPr>
            <a:endParaRPr lang="fr-FR" altLang="fr-FR" sz="1800" b="0" kern="1200" smtClean="0">
              <a:solidFill>
                <a:srgbClr val="000000"/>
              </a:solidFill>
              <a:cs typeface="Arial" panose="020B0604020202020204" pitchFamily="34" charset="0"/>
            </a:endParaRPr>
          </a:p>
          <a:p>
            <a:pPr eaLnBrk="0" fontAlgn="base" hangingPunct="0">
              <a:spcBef>
                <a:spcPct val="0"/>
              </a:spcBef>
              <a:spcAft>
                <a:spcPct val="0"/>
              </a:spcAft>
              <a:buClrTx/>
              <a:buFontTx/>
              <a:buNone/>
            </a:pPr>
            <a:r>
              <a:rPr lang="fr-FR" altLang="fr-FR" sz="2400" u="sng" kern="1200" smtClean="0">
                <a:solidFill>
                  <a:srgbClr val="FFC000"/>
                </a:solidFill>
                <a:cs typeface="Arial" panose="020B0604020202020204" pitchFamily="34" charset="0"/>
              </a:rPr>
              <a:t>Problématiques du site </a:t>
            </a:r>
          </a:p>
          <a:p>
            <a:pPr eaLnBrk="0" fontAlgn="base" hangingPunct="0">
              <a:spcBef>
                <a:spcPct val="0"/>
              </a:spcBef>
              <a:spcAft>
                <a:spcPct val="0"/>
              </a:spcAft>
              <a:buClrTx/>
              <a:buFontTx/>
              <a:buNone/>
            </a:pPr>
            <a:r>
              <a:rPr lang="fr-FR" altLang="fr-FR" sz="1800" b="0" kern="1200" smtClean="0">
                <a:solidFill>
                  <a:srgbClr val="000000"/>
                </a:solidFill>
                <a:cs typeface="Arial" panose="020B0604020202020204" pitchFamily="34" charset="0"/>
              </a:rPr>
              <a:t>Cavités</a:t>
            </a:r>
          </a:p>
          <a:p>
            <a:pPr eaLnBrk="0" fontAlgn="base" hangingPunct="0">
              <a:spcBef>
                <a:spcPct val="0"/>
              </a:spcBef>
              <a:spcAft>
                <a:spcPct val="0"/>
              </a:spcAft>
              <a:buClrTx/>
              <a:buFontTx/>
              <a:buNone/>
            </a:pPr>
            <a:r>
              <a:rPr lang="fr-FR" altLang="fr-FR" sz="1800" b="0" kern="1200" smtClean="0">
                <a:solidFill>
                  <a:srgbClr val="000000"/>
                </a:solidFill>
                <a:cs typeface="Arial" panose="020B0604020202020204" pitchFamily="34" charset="0"/>
              </a:rPr>
              <a:t>Caractère minérale du village</a:t>
            </a:r>
          </a:p>
          <a:p>
            <a:pPr eaLnBrk="0" fontAlgn="base" hangingPunct="0">
              <a:spcBef>
                <a:spcPct val="0"/>
              </a:spcBef>
              <a:spcAft>
                <a:spcPct val="0"/>
              </a:spcAft>
              <a:buClrTx/>
              <a:buFontTx/>
              <a:buNone/>
            </a:pPr>
            <a:r>
              <a:rPr lang="fr-FR" altLang="fr-FR" sz="1800" b="0" kern="1200" smtClean="0">
                <a:solidFill>
                  <a:srgbClr val="000000"/>
                </a:solidFill>
                <a:cs typeface="Arial" panose="020B0604020202020204" pitchFamily="34" charset="0"/>
              </a:rPr>
              <a:t>Site classé</a:t>
            </a:r>
          </a:p>
          <a:p>
            <a:pPr eaLnBrk="0" fontAlgn="base" hangingPunct="0">
              <a:spcBef>
                <a:spcPct val="0"/>
              </a:spcBef>
              <a:spcAft>
                <a:spcPct val="0"/>
              </a:spcAft>
              <a:buClrTx/>
              <a:buFontTx/>
              <a:buNone/>
            </a:pPr>
            <a:r>
              <a:rPr lang="fr-FR" altLang="fr-FR" sz="1800" b="0" kern="1200" smtClean="0">
                <a:solidFill>
                  <a:srgbClr val="000000"/>
                </a:solidFill>
                <a:cs typeface="Arial" panose="020B0604020202020204" pitchFamily="34" charset="0"/>
              </a:rPr>
              <a:t>Très fortes pentes</a:t>
            </a:r>
          </a:p>
          <a:p>
            <a:pPr eaLnBrk="0" fontAlgn="base" hangingPunct="0">
              <a:spcBef>
                <a:spcPct val="0"/>
              </a:spcBef>
              <a:spcAft>
                <a:spcPct val="0"/>
              </a:spcAft>
              <a:buClrTx/>
              <a:buFontTx/>
              <a:buNone/>
            </a:pPr>
            <a:endParaRPr lang="fr-FR" altLang="fr-FR" sz="2400" b="0" kern="1200" smtClean="0">
              <a:solidFill>
                <a:srgbClr val="000000"/>
              </a:solidFill>
              <a:cs typeface="Arial" panose="020B0604020202020204" pitchFamily="34" charset="0"/>
            </a:endParaRPr>
          </a:p>
        </p:txBody>
      </p:sp>
      <p:pic>
        <p:nvPicPr>
          <p:cNvPr id="54276" name="Imag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1598613"/>
            <a:ext cx="4330700" cy="355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641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re 1"/>
          <p:cNvSpPr>
            <a:spLocks noGrp="1" noChangeArrowheads="1"/>
          </p:cNvSpPr>
          <p:nvPr>
            <p:ph type="title"/>
          </p:nvPr>
        </p:nvSpPr>
        <p:spPr/>
        <p:txBody>
          <a:bodyPr/>
          <a:lstStyle/>
          <a:p>
            <a:r>
              <a:rPr lang="fr-FR" altLang="fr-FR" smtClean="0"/>
              <a:t>Diagnostic</a:t>
            </a:r>
          </a:p>
        </p:txBody>
      </p:sp>
      <p:sp>
        <p:nvSpPr>
          <p:cNvPr id="55299" name="Espace réservé du numéro de diapositive 2"/>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fld id="{5E7A6A50-A387-4F0B-A415-DE3B37581C38}" type="slidenum">
              <a:rPr lang="fr-FR" altLang="fr-FR" sz="1400" b="0">
                <a:solidFill>
                  <a:srgbClr val="000000"/>
                </a:solidFill>
                <a:latin typeface="Calibri" panose="020F0502020204030204" pitchFamily="34" charset="0"/>
              </a:rPr>
              <a:pPr>
                <a:spcBef>
                  <a:spcPct val="0"/>
                </a:spcBef>
                <a:buFontTx/>
                <a:buNone/>
              </a:pPr>
              <a:t>48</a:t>
            </a:fld>
            <a:endParaRPr lang="fr-FR" altLang="fr-FR" sz="1400" b="0">
              <a:solidFill>
                <a:srgbClr val="000000"/>
              </a:solidFill>
              <a:latin typeface="Calibri" panose="020F0502020204030204" pitchFamily="34" charset="0"/>
            </a:endParaRPr>
          </a:p>
        </p:txBody>
      </p:sp>
      <p:sp>
        <p:nvSpPr>
          <p:cNvPr id="4" name="Espace réservé du pied de page 3"/>
          <p:cNvSpPr>
            <a:spLocks noGrp="1"/>
          </p:cNvSpPr>
          <p:nvPr>
            <p:ph type="ftr" sz="quarter" idx="11"/>
          </p:nvPr>
        </p:nvSpPr>
        <p:spPr/>
        <p:txBody>
          <a:bodyPr/>
          <a:lstStyle/>
          <a:p>
            <a:pPr>
              <a:defRPr/>
            </a:pPr>
            <a:r>
              <a:rPr lang="fr-FR">
                <a:solidFill>
                  <a:srgbClr val="000000"/>
                </a:solidFill>
              </a:rPr>
              <a:t>Syndicat Interdépartemental du SAGE de la Nonette</a:t>
            </a:r>
          </a:p>
        </p:txBody>
      </p:sp>
      <p:pic>
        <p:nvPicPr>
          <p:cNvPr id="55301" name="Imag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125538"/>
            <a:ext cx="61928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Imag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5356225"/>
            <a:ext cx="2592387"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9200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re 1"/>
          <p:cNvSpPr>
            <a:spLocks noGrp="1" noChangeArrowheads="1"/>
          </p:cNvSpPr>
          <p:nvPr>
            <p:ph type="title"/>
          </p:nvPr>
        </p:nvSpPr>
        <p:spPr/>
        <p:txBody>
          <a:bodyPr/>
          <a:lstStyle/>
          <a:p>
            <a:endParaRPr lang="fr-FR" altLang="fr-FR" smtClean="0"/>
          </a:p>
        </p:txBody>
      </p:sp>
      <p:sp>
        <p:nvSpPr>
          <p:cNvPr id="56323" name="Espace réservé du numéro de diapositive 3"/>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fld id="{BABB49A5-F2DA-40BF-9658-25480E4A66B6}" type="slidenum">
              <a:rPr lang="fr-FR" altLang="fr-FR" sz="1400" b="0">
                <a:solidFill>
                  <a:srgbClr val="000000"/>
                </a:solidFill>
                <a:latin typeface="Calibri" panose="020F0502020204030204" pitchFamily="34" charset="0"/>
              </a:rPr>
              <a:pPr>
                <a:spcBef>
                  <a:spcPct val="0"/>
                </a:spcBef>
                <a:buFontTx/>
                <a:buNone/>
              </a:pPr>
              <a:t>49</a:t>
            </a:fld>
            <a:endParaRPr lang="fr-FR" altLang="fr-FR" sz="1400" b="0">
              <a:solidFill>
                <a:srgbClr val="000000"/>
              </a:solidFill>
              <a:latin typeface="Calibri" panose="020F0502020204030204" pitchFamily="34" charset="0"/>
            </a:endParaRPr>
          </a:p>
        </p:txBody>
      </p:sp>
      <p:sp>
        <p:nvSpPr>
          <p:cNvPr id="5" name="Espace réservé du pied de page 4"/>
          <p:cNvSpPr>
            <a:spLocks noGrp="1"/>
          </p:cNvSpPr>
          <p:nvPr>
            <p:ph type="ftr" sz="quarter" idx="11"/>
          </p:nvPr>
        </p:nvSpPr>
        <p:spPr/>
        <p:txBody>
          <a:bodyPr/>
          <a:lstStyle/>
          <a:p>
            <a:pPr>
              <a:defRPr/>
            </a:pPr>
            <a:r>
              <a:rPr lang="fr-FR">
                <a:solidFill>
                  <a:srgbClr val="000000"/>
                </a:solidFill>
              </a:rPr>
              <a:t>Syndicat Interdépartemental du SAGE de la Nonette</a:t>
            </a:r>
          </a:p>
        </p:txBody>
      </p:sp>
      <p:pic>
        <p:nvPicPr>
          <p:cNvPr id="56325" name="Image 6"/>
          <p:cNvPicPr>
            <a:picLocks noChangeAspect="1" noChangeArrowheads="1"/>
          </p:cNvPicPr>
          <p:nvPr/>
        </p:nvPicPr>
        <p:blipFill>
          <a:blip r:embed="rId2">
            <a:extLst>
              <a:ext uri="{28A0092B-C50C-407E-A947-70E740481C1C}">
                <a14:useLocalDpi xmlns:a14="http://schemas.microsoft.com/office/drawing/2010/main" val="0"/>
              </a:ext>
            </a:extLst>
          </a:blip>
          <a:srcRect r="4924"/>
          <a:stretch>
            <a:fillRect/>
          </a:stretch>
        </p:blipFill>
        <p:spPr bwMode="auto">
          <a:xfrm>
            <a:off x="34925" y="0"/>
            <a:ext cx="7023100" cy="700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ZoneTexte 7"/>
          <p:cNvSpPr txBox="1">
            <a:spLocks noChangeArrowheads="1"/>
          </p:cNvSpPr>
          <p:nvPr/>
        </p:nvSpPr>
        <p:spPr bwMode="auto">
          <a:xfrm rot="10800000" flipV="1">
            <a:off x="7140575" y="1455738"/>
            <a:ext cx="20161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0" fontAlgn="base" hangingPunct="0">
              <a:spcBef>
                <a:spcPct val="0"/>
              </a:spcBef>
              <a:spcAft>
                <a:spcPct val="0"/>
              </a:spcAft>
              <a:buClrTx/>
              <a:buFontTx/>
              <a:buNone/>
            </a:pPr>
            <a:r>
              <a:rPr lang="fr-FR" altLang="fr-FR" sz="2400" kern="1200" smtClean="0">
                <a:solidFill>
                  <a:srgbClr val="000000"/>
                </a:solidFill>
                <a:cs typeface="Arial" panose="020B0604020202020204" pitchFamily="34" charset="0"/>
              </a:rPr>
              <a:t>Bassins versants du « vieux » Vineuil</a:t>
            </a:r>
          </a:p>
        </p:txBody>
      </p:sp>
    </p:spTree>
    <p:extLst>
      <p:ext uri="{BB962C8B-B14F-4D97-AF65-F5344CB8AC3E}">
        <p14:creationId xmlns:p14="http://schemas.microsoft.com/office/powerpoint/2010/main" val="3679051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5"/>
          <p:cNvSpPr txBox="1"/>
          <p:nvPr/>
        </p:nvSpPr>
        <p:spPr>
          <a:xfrm>
            <a:off x="214591" y="1183985"/>
            <a:ext cx="9144000" cy="400200"/>
          </a:xfrm>
          <a:prstGeom prst="rect">
            <a:avLst/>
          </a:prstGeom>
          <a:noFill/>
          <a:ln>
            <a:noFill/>
          </a:ln>
        </p:spPr>
        <p:txBody>
          <a:bodyPr spcFirstLastPara="1" wrap="square" lIns="91425" tIns="45700" rIns="91425" bIns="45700" anchor="t" anchorCtr="0">
            <a:noAutofit/>
          </a:bodyPr>
          <a:lstStyle/>
          <a:p>
            <a:pPr>
              <a:buSzPts val="2000"/>
            </a:pPr>
            <a:r>
              <a:rPr lang="fr-FR" sz="2000" b="1">
                <a:solidFill>
                  <a:srgbClr val="0070C0"/>
                </a:solidFill>
              </a:rPr>
              <a:t>5 bonnes raisons</a:t>
            </a:r>
            <a:endParaRPr sz="2000" b="1">
              <a:solidFill>
                <a:srgbClr val="0070C0"/>
              </a:solidFill>
            </a:endParaRPr>
          </a:p>
        </p:txBody>
      </p:sp>
      <p:pic>
        <p:nvPicPr>
          <p:cNvPr id="113" name="Google Shape;113;p15"/>
          <p:cNvPicPr preferRelativeResize="0"/>
          <p:nvPr/>
        </p:nvPicPr>
        <p:blipFill rotWithShape="1">
          <a:blip r:embed="rId3">
            <a:alphaModFix/>
          </a:blip>
          <a:srcRect r="80299"/>
          <a:stretch/>
        </p:blipFill>
        <p:spPr>
          <a:xfrm>
            <a:off x="5569255" y="4067509"/>
            <a:ext cx="1801503" cy="1725488"/>
          </a:xfrm>
          <a:prstGeom prst="rect">
            <a:avLst/>
          </a:prstGeom>
          <a:noFill/>
          <a:ln>
            <a:noFill/>
          </a:ln>
        </p:spPr>
      </p:pic>
      <p:pic>
        <p:nvPicPr>
          <p:cNvPr id="114" name="Google Shape;114;p15"/>
          <p:cNvPicPr preferRelativeResize="0"/>
          <p:nvPr/>
        </p:nvPicPr>
        <p:blipFill rotWithShape="1">
          <a:blip r:embed="rId3">
            <a:alphaModFix/>
          </a:blip>
          <a:srcRect l="19851" r="59551"/>
          <a:stretch/>
        </p:blipFill>
        <p:spPr>
          <a:xfrm>
            <a:off x="2052263" y="2251945"/>
            <a:ext cx="1883388" cy="1725488"/>
          </a:xfrm>
          <a:prstGeom prst="rect">
            <a:avLst/>
          </a:prstGeom>
          <a:noFill/>
          <a:ln>
            <a:noFill/>
          </a:ln>
        </p:spPr>
      </p:pic>
      <p:pic>
        <p:nvPicPr>
          <p:cNvPr id="115" name="Google Shape;115;p15"/>
          <p:cNvPicPr preferRelativeResize="0"/>
          <p:nvPr/>
        </p:nvPicPr>
        <p:blipFill rotWithShape="1">
          <a:blip r:embed="rId4">
            <a:alphaModFix/>
          </a:blip>
          <a:srcRect/>
          <a:stretch/>
        </p:blipFill>
        <p:spPr>
          <a:xfrm>
            <a:off x="272900" y="4487172"/>
            <a:ext cx="1713400" cy="1305829"/>
          </a:xfrm>
          <a:prstGeom prst="rect">
            <a:avLst/>
          </a:prstGeom>
          <a:noFill/>
          <a:ln>
            <a:noFill/>
          </a:ln>
        </p:spPr>
      </p:pic>
      <p:pic>
        <p:nvPicPr>
          <p:cNvPr id="116" name="Google Shape;116;p15"/>
          <p:cNvPicPr preferRelativeResize="0"/>
          <p:nvPr/>
        </p:nvPicPr>
        <p:blipFill rotWithShape="1">
          <a:blip r:embed="rId3">
            <a:alphaModFix/>
          </a:blip>
          <a:srcRect l="80746"/>
          <a:stretch/>
        </p:blipFill>
        <p:spPr>
          <a:xfrm>
            <a:off x="2052281" y="4067509"/>
            <a:ext cx="1760561" cy="1725488"/>
          </a:xfrm>
          <a:prstGeom prst="rect">
            <a:avLst/>
          </a:prstGeom>
          <a:noFill/>
          <a:ln>
            <a:noFill/>
          </a:ln>
        </p:spPr>
      </p:pic>
      <p:pic>
        <p:nvPicPr>
          <p:cNvPr id="117" name="Google Shape;117;p15"/>
          <p:cNvPicPr preferRelativeResize="0"/>
          <p:nvPr/>
        </p:nvPicPr>
        <p:blipFill rotWithShape="1">
          <a:blip r:embed="rId5">
            <a:alphaModFix/>
          </a:blip>
          <a:srcRect/>
          <a:stretch/>
        </p:blipFill>
        <p:spPr>
          <a:xfrm>
            <a:off x="102900" y="2535250"/>
            <a:ext cx="1883400" cy="1079125"/>
          </a:xfrm>
          <a:prstGeom prst="rect">
            <a:avLst/>
          </a:prstGeom>
          <a:noFill/>
          <a:ln>
            <a:noFill/>
          </a:ln>
        </p:spPr>
      </p:pic>
      <p:pic>
        <p:nvPicPr>
          <p:cNvPr id="118" name="Google Shape;118;p15"/>
          <p:cNvPicPr preferRelativeResize="0"/>
          <p:nvPr/>
        </p:nvPicPr>
        <p:blipFill rotWithShape="1">
          <a:blip r:embed="rId6">
            <a:alphaModFix/>
          </a:blip>
          <a:srcRect/>
          <a:stretch/>
        </p:blipFill>
        <p:spPr>
          <a:xfrm>
            <a:off x="7331275" y="2446312"/>
            <a:ext cx="1760575" cy="1257006"/>
          </a:xfrm>
          <a:prstGeom prst="rect">
            <a:avLst/>
          </a:prstGeom>
          <a:noFill/>
          <a:ln>
            <a:noFill/>
          </a:ln>
        </p:spPr>
      </p:pic>
      <p:sp>
        <p:nvSpPr>
          <p:cNvPr id="119" name="Google Shape;119;p15"/>
          <p:cNvSpPr txBox="1"/>
          <p:nvPr/>
        </p:nvSpPr>
        <p:spPr>
          <a:xfrm>
            <a:off x="3858150" y="3068825"/>
            <a:ext cx="1601700" cy="1944000"/>
          </a:xfrm>
          <a:prstGeom prst="rect">
            <a:avLst/>
          </a:prstGeom>
          <a:noFill/>
          <a:ln w="19050" cap="flat" cmpd="sng">
            <a:solidFill>
              <a:srgbClr val="0067A5"/>
            </a:solidFill>
            <a:prstDash val="solid"/>
            <a:round/>
            <a:headEnd type="none" w="sm" len="sm"/>
            <a:tailEnd type="none" w="sm" len="sm"/>
          </a:ln>
        </p:spPr>
        <p:txBody>
          <a:bodyPr spcFirstLastPara="1" wrap="square" lIns="91425" tIns="91425" rIns="91425" bIns="91425" anchor="ctr" anchorCtr="0">
            <a:noAutofit/>
          </a:bodyPr>
          <a:lstStyle/>
          <a:p>
            <a:pPr algn="ctr">
              <a:buSzPts val="1400"/>
            </a:pPr>
            <a:r>
              <a:rPr lang="fr-FR" b="1">
                <a:solidFill>
                  <a:srgbClr val="FF9900"/>
                </a:solidFill>
              </a:rPr>
              <a:t>LA GESTION DURABLE ET INTÉGRÉE DES EAUX PLUVIALES</a:t>
            </a:r>
            <a:endParaRPr b="1">
              <a:solidFill>
                <a:srgbClr val="FF9900"/>
              </a:solidFill>
            </a:endParaRPr>
          </a:p>
        </p:txBody>
      </p:sp>
      <p:pic>
        <p:nvPicPr>
          <p:cNvPr id="120" name="Google Shape;120;p15"/>
          <p:cNvPicPr preferRelativeResize="0"/>
          <p:nvPr/>
        </p:nvPicPr>
        <p:blipFill rotWithShape="1">
          <a:blip r:embed="rId3">
            <a:alphaModFix/>
          </a:blip>
          <a:srcRect l="60148" r="20148"/>
          <a:stretch/>
        </p:blipFill>
        <p:spPr>
          <a:xfrm>
            <a:off x="5505142" y="2251949"/>
            <a:ext cx="1801503" cy="1725488"/>
          </a:xfrm>
          <a:prstGeom prst="rect">
            <a:avLst/>
          </a:prstGeom>
          <a:noFill/>
          <a:ln>
            <a:noFill/>
          </a:ln>
        </p:spPr>
      </p:pic>
      <p:pic>
        <p:nvPicPr>
          <p:cNvPr id="121" name="Google Shape;121;p15"/>
          <p:cNvPicPr preferRelativeResize="0"/>
          <p:nvPr/>
        </p:nvPicPr>
        <p:blipFill rotWithShape="1">
          <a:blip r:embed="rId7">
            <a:alphaModFix/>
          </a:blip>
          <a:srcRect/>
          <a:stretch/>
        </p:blipFill>
        <p:spPr>
          <a:xfrm>
            <a:off x="5617366" y="762819"/>
            <a:ext cx="1930266" cy="1079125"/>
          </a:xfrm>
          <a:prstGeom prst="rect">
            <a:avLst/>
          </a:prstGeom>
          <a:noFill/>
          <a:ln>
            <a:noFill/>
          </a:ln>
        </p:spPr>
      </p:pic>
      <p:pic>
        <p:nvPicPr>
          <p:cNvPr id="122" name="Google Shape;122;p15"/>
          <p:cNvPicPr preferRelativeResize="0"/>
          <p:nvPr/>
        </p:nvPicPr>
        <p:blipFill rotWithShape="1">
          <a:blip r:embed="rId3">
            <a:alphaModFix/>
          </a:blip>
          <a:srcRect l="40299" r="40149"/>
          <a:stretch/>
        </p:blipFill>
        <p:spPr>
          <a:xfrm>
            <a:off x="3764861" y="1277939"/>
            <a:ext cx="1787860" cy="1725488"/>
          </a:xfrm>
          <a:prstGeom prst="rect">
            <a:avLst/>
          </a:prstGeom>
          <a:noFill/>
          <a:ln>
            <a:noFill/>
          </a:ln>
        </p:spPr>
      </p:pic>
      <p:sp>
        <p:nvSpPr>
          <p:cNvPr id="123" name="Google Shape;123;p15"/>
          <p:cNvSpPr txBox="1"/>
          <p:nvPr/>
        </p:nvSpPr>
        <p:spPr>
          <a:xfrm rot="-5400000">
            <a:off x="6966000" y="1260888"/>
            <a:ext cx="927600" cy="246300"/>
          </a:xfrm>
          <a:prstGeom prst="rect">
            <a:avLst/>
          </a:prstGeom>
          <a:noFill/>
          <a:ln>
            <a:noFill/>
          </a:ln>
        </p:spPr>
        <p:txBody>
          <a:bodyPr spcFirstLastPara="1" wrap="square" lIns="91425" tIns="91425" rIns="91425" bIns="91425" anchor="t" anchorCtr="0">
            <a:noAutofit/>
          </a:bodyPr>
          <a:lstStyle/>
          <a:p>
            <a:pPr>
              <a:buSzPts val="1000"/>
            </a:pPr>
            <a:r>
              <a:rPr lang="fr-FR" sz="1000">
                <a:solidFill>
                  <a:srgbClr val="FFFFFF"/>
                </a:solidFill>
              </a:rPr>
              <a:t>© cerdd</a:t>
            </a:r>
            <a:endParaRPr sz="1000">
              <a:solidFill>
                <a:srgbClr val="FFFFFF"/>
              </a:solidFill>
            </a:endParaRPr>
          </a:p>
        </p:txBody>
      </p:sp>
      <p:sp>
        <p:nvSpPr>
          <p:cNvPr id="124" name="Google Shape;124;p15"/>
          <p:cNvSpPr txBox="1"/>
          <p:nvPr/>
        </p:nvSpPr>
        <p:spPr>
          <a:xfrm rot="-5400000">
            <a:off x="1326100" y="2951650"/>
            <a:ext cx="927600" cy="246300"/>
          </a:xfrm>
          <a:prstGeom prst="rect">
            <a:avLst/>
          </a:prstGeom>
          <a:noFill/>
          <a:ln>
            <a:noFill/>
          </a:ln>
        </p:spPr>
        <p:txBody>
          <a:bodyPr spcFirstLastPara="1" wrap="square" lIns="91425" tIns="91425" rIns="91425" bIns="91425" anchor="t" anchorCtr="0">
            <a:noAutofit/>
          </a:bodyPr>
          <a:lstStyle/>
          <a:p>
            <a:pPr>
              <a:buSzPts val="1000"/>
            </a:pPr>
            <a:r>
              <a:rPr lang="fr-FR" sz="1000">
                <a:solidFill>
                  <a:srgbClr val="FFFFFF"/>
                </a:solidFill>
              </a:rPr>
              <a:t>© cerdd</a:t>
            </a:r>
            <a:endParaRPr sz="1000">
              <a:solidFill>
                <a:srgbClr val="FFFFFF"/>
              </a:solidFill>
            </a:endParaRPr>
          </a:p>
        </p:txBody>
      </p:sp>
      <p:sp>
        <p:nvSpPr>
          <p:cNvPr id="125" name="Google Shape;125;p15"/>
          <p:cNvSpPr txBox="1"/>
          <p:nvPr/>
        </p:nvSpPr>
        <p:spPr>
          <a:xfrm rot="-5400000">
            <a:off x="8385850" y="2991525"/>
            <a:ext cx="927600" cy="246300"/>
          </a:xfrm>
          <a:prstGeom prst="rect">
            <a:avLst/>
          </a:prstGeom>
          <a:noFill/>
          <a:ln>
            <a:noFill/>
          </a:ln>
        </p:spPr>
        <p:txBody>
          <a:bodyPr spcFirstLastPara="1" wrap="square" lIns="91425" tIns="91425" rIns="91425" bIns="91425" anchor="t" anchorCtr="0">
            <a:noAutofit/>
          </a:bodyPr>
          <a:lstStyle/>
          <a:p>
            <a:pPr>
              <a:buSzPts val="1000"/>
            </a:pPr>
            <a:r>
              <a:rPr lang="fr-FR" sz="1000">
                <a:solidFill>
                  <a:srgbClr val="FFFFFF"/>
                </a:solidFill>
              </a:rPr>
              <a:t>© AEAP</a:t>
            </a:r>
            <a:endParaRPr sz="1000">
              <a:solidFill>
                <a:srgbClr val="FFFFFF"/>
              </a:solidFill>
            </a:endParaRPr>
          </a:p>
        </p:txBody>
      </p:sp>
      <p:sp>
        <p:nvSpPr>
          <p:cNvPr id="126" name="Google Shape;126;p15"/>
          <p:cNvSpPr txBox="1"/>
          <p:nvPr/>
        </p:nvSpPr>
        <p:spPr>
          <a:xfrm rot="-5400000">
            <a:off x="1326100" y="5082938"/>
            <a:ext cx="927600" cy="246300"/>
          </a:xfrm>
          <a:prstGeom prst="rect">
            <a:avLst/>
          </a:prstGeom>
          <a:noFill/>
          <a:ln>
            <a:noFill/>
          </a:ln>
        </p:spPr>
        <p:txBody>
          <a:bodyPr spcFirstLastPara="1" wrap="square" lIns="91425" tIns="91425" rIns="91425" bIns="91425" anchor="t" anchorCtr="0">
            <a:noAutofit/>
          </a:bodyPr>
          <a:lstStyle/>
          <a:p>
            <a:pPr>
              <a:buSzPts val="1000"/>
            </a:pPr>
            <a:r>
              <a:rPr lang="fr-FR" sz="1000">
                <a:solidFill>
                  <a:srgbClr val="FFFFFF"/>
                </a:solidFill>
              </a:rPr>
              <a:t>© AEAP</a:t>
            </a:r>
            <a:endParaRPr sz="1000">
              <a:solidFill>
                <a:srgbClr val="FFFFFF"/>
              </a:solidFill>
            </a:endParaRPr>
          </a:p>
        </p:txBody>
      </p:sp>
      <p:sp>
        <p:nvSpPr>
          <p:cNvPr id="127" name="Google Shape;127;p15"/>
          <p:cNvSpPr txBox="1"/>
          <p:nvPr/>
        </p:nvSpPr>
        <p:spPr>
          <a:xfrm>
            <a:off x="1187355" y="68238"/>
            <a:ext cx="7956645" cy="554037"/>
          </a:xfrm>
          <a:prstGeom prst="rect">
            <a:avLst/>
          </a:prstGeom>
          <a:noFill/>
          <a:ln>
            <a:noFill/>
          </a:ln>
        </p:spPr>
        <p:txBody>
          <a:bodyPr spcFirstLastPara="1" wrap="square" lIns="91425" tIns="45700" rIns="91425" bIns="45700" anchor="t" anchorCtr="0">
            <a:noAutofit/>
          </a:bodyPr>
          <a:lstStyle/>
          <a:p>
            <a:pPr algn="ctr">
              <a:buClr>
                <a:srgbClr val="4472C4"/>
              </a:buClr>
              <a:buSzPts val="3000"/>
            </a:pPr>
            <a:r>
              <a:rPr lang="fr-FR" sz="2400" b="1">
                <a:solidFill>
                  <a:srgbClr val="4472C4"/>
                </a:solidFill>
              </a:rPr>
              <a:t>LA GESTION DURABLE DES EAUX PLUVIALES</a:t>
            </a:r>
            <a:endParaRPr sz="1100"/>
          </a:p>
        </p:txBody>
      </p:sp>
    </p:spTree>
    <p:extLst>
      <p:ext uri="{BB962C8B-B14F-4D97-AF65-F5344CB8AC3E}">
        <p14:creationId xmlns:p14="http://schemas.microsoft.com/office/powerpoint/2010/main" val="39098847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noChangeArrowheads="1"/>
          </p:cNvSpPr>
          <p:nvPr>
            <p:ph type="title"/>
          </p:nvPr>
        </p:nvSpPr>
        <p:spPr/>
        <p:txBody>
          <a:bodyPr/>
          <a:lstStyle/>
          <a:p>
            <a:r>
              <a:rPr lang="fr-FR" altLang="fr-FR" smtClean="0"/>
              <a:t>Propositions d’aménagements</a:t>
            </a:r>
          </a:p>
        </p:txBody>
      </p:sp>
      <p:sp>
        <p:nvSpPr>
          <p:cNvPr id="18435" name="Espace réservé du numéro de diapositive 3"/>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fld id="{18F31A68-56B7-4D38-8672-168CF0855AF8}" type="slidenum">
              <a:rPr lang="fr-FR" altLang="fr-FR" sz="1400" b="0">
                <a:solidFill>
                  <a:schemeClr val="tx1"/>
                </a:solidFill>
                <a:latin typeface="Calibri" panose="020F0502020204030204" pitchFamily="34" charset="0"/>
              </a:rPr>
              <a:pPr>
                <a:spcBef>
                  <a:spcPct val="0"/>
                </a:spcBef>
                <a:buFontTx/>
                <a:buNone/>
              </a:pPr>
              <a:t>50</a:t>
            </a:fld>
            <a:endParaRPr lang="fr-FR" altLang="fr-FR" sz="1400" b="0">
              <a:solidFill>
                <a:schemeClr val="tx1"/>
              </a:solidFill>
              <a:latin typeface="Calibri" panose="020F0502020204030204" pitchFamily="34" charset="0"/>
            </a:endParaRPr>
          </a:p>
        </p:txBody>
      </p:sp>
      <p:sp>
        <p:nvSpPr>
          <p:cNvPr id="5" name="Espace réservé du pied de page 4"/>
          <p:cNvSpPr>
            <a:spLocks noGrp="1"/>
          </p:cNvSpPr>
          <p:nvPr>
            <p:ph type="ftr" sz="quarter" idx="11"/>
          </p:nvPr>
        </p:nvSpPr>
        <p:spPr/>
        <p:txBody>
          <a:bodyPr/>
          <a:lstStyle/>
          <a:p>
            <a:pPr>
              <a:defRPr/>
            </a:pPr>
            <a:r>
              <a:rPr lang="fr-FR"/>
              <a:t>Syndicat Interdépartemental du SAGE de la Nonette</a:t>
            </a:r>
          </a:p>
        </p:txBody>
      </p:sp>
      <p:grpSp>
        <p:nvGrpSpPr>
          <p:cNvPr id="18437" name="Groupe 16"/>
          <p:cNvGrpSpPr>
            <a:grpSpLocks/>
          </p:cNvGrpSpPr>
          <p:nvPr/>
        </p:nvGrpSpPr>
        <p:grpSpPr bwMode="auto">
          <a:xfrm>
            <a:off x="-77788" y="1195388"/>
            <a:ext cx="6891338" cy="6124575"/>
            <a:chOff x="-180528" y="1052736"/>
            <a:chExt cx="6890260" cy="6123746"/>
          </a:xfrm>
        </p:grpSpPr>
        <p:pic>
          <p:nvPicPr>
            <p:cNvPr id="18439" name="Image 5"/>
            <p:cNvPicPr>
              <a:picLocks noChangeAspect="1" noChangeArrowheads="1"/>
            </p:cNvPicPr>
            <p:nvPr/>
          </p:nvPicPr>
          <p:blipFill>
            <a:blip r:embed="rId2">
              <a:extLst>
                <a:ext uri="{28A0092B-C50C-407E-A947-70E740481C1C}">
                  <a14:useLocalDpi xmlns:a14="http://schemas.microsoft.com/office/drawing/2010/main" val="0"/>
                </a:ext>
              </a:extLst>
            </a:blip>
            <a:srcRect l="19543" t="17802" r="37399" b="14169"/>
            <a:stretch>
              <a:fillRect/>
            </a:stretch>
          </p:blipFill>
          <p:spPr bwMode="auto">
            <a:xfrm>
              <a:off x="-180528" y="1052736"/>
              <a:ext cx="6890260" cy="6123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ZoneTexte 7"/>
            <p:cNvSpPr txBox="1">
              <a:spLocks noChangeArrowheads="1"/>
            </p:cNvSpPr>
            <p:nvPr/>
          </p:nvSpPr>
          <p:spPr bwMode="auto">
            <a:xfrm>
              <a:off x="3264602" y="2420888"/>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a:solidFill>
                    <a:schemeClr val="tx1"/>
                  </a:solidFill>
                </a:rPr>
                <a:t>1</a:t>
              </a:r>
            </a:p>
          </p:txBody>
        </p:sp>
        <p:sp>
          <p:nvSpPr>
            <p:cNvPr id="18441" name="ZoneTexte 8"/>
            <p:cNvSpPr txBox="1">
              <a:spLocks noChangeArrowheads="1"/>
            </p:cNvSpPr>
            <p:nvPr/>
          </p:nvSpPr>
          <p:spPr bwMode="auto">
            <a:xfrm>
              <a:off x="4081842" y="1777008"/>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a:solidFill>
                    <a:schemeClr val="tx1"/>
                  </a:solidFill>
                </a:rPr>
                <a:t>3</a:t>
              </a:r>
            </a:p>
          </p:txBody>
        </p:sp>
        <p:sp>
          <p:nvSpPr>
            <p:cNvPr id="18442" name="ZoneTexte 9"/>
            <p:cNvSpPr txBox="1">
              <a:spLocks noChangeArrowheads="1"/>
            </p:cNvSpPr>
            <p:nvPr/>
          </p:nvSpPr>
          <p:spPr bwMode="auto">
            <a:xfrm>
              <a:off x="2688046" y="3703253"/>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a:solidFill>
                    <a:schemeClr val="tx1"/>
                  </a:solidFill>
                </a:rPr>
                <a:t>4</a:t>
              </a:r>
            </a:p>
          </p:txBody>
        </p:sp>
        <p:sp>
          <p:nvSpPr>
            <p:cNvPr id="18443" name="ZoneTexte 10"/>
            <p:cNvSpPr txBox="1">
              <a:spLocks noChangeArrowheads="1"/>
            </p:cNvSpPr>
            <p:nvPr/>
          </p:nvSpPr>
          <p:spPr bwMode="auto">
            <a:xfrm>
              <a:off x="1979712" y="2830514"/>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a:solidFill>
                    <a:schemeClr val="tx1"/>
                  </a:solidFill>
                </a:rPr>
                <a:t>5</a:t>
              </a:r>
            </a:p>
          </p:txBody>
        </p:sp>
        <p:sp>
          <p:nvSpPr>
            <p:cNvPr id="18444" name="ZoneTexte 11"/>
            <p:cNvSpPr txBox="1">
              <a:spLocks noChangeArrowheads="1"/>
            </p:cNvSpPr>
            <p:nvPr/>
          </p:nvSpPr>
          <p:spPr bwMode="auto">
            <a:xfrm>
              <a:off x="3659469" y="1515398"/>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a:solidFill>
                    <a:schemeClr val="tx1"/>
                  </a:solidFill>
                </a:rPr>
                <a:t>2</a:t>
              </a:r>
            </a:p>
          </p:txBody>
        </p:sp>
        <p:sp>
          <p:nvSpPr>
            <p:cNvPr id="18445" name="ZoneTexte 12"/>
            <p:cNvSpPr txBox="1">
              <a:spLocks noChangeArrowheads="1"/>
            </p:cNvSpPr>
            <p:nvPr/>
          </p:nvSpPr>
          <p:spPr bwMode="auto">
            <a:xfrm>
              <a:off x="4843151" y="2252658"/>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a:solidFill>
                    <a:schemeClr val="tx1"/>
                  </a:solidFill>
                </a:rPr>
                <a:t>8</a:t>
              </a:r>
            </a:p>
          </p:txBody>
        </p:sp>
        <p:sp>
          <p:nvSpPr>
            <p:cNvPr id="18446" name="ZoneTexte 13"/>
            <p:cNvSpPr txBox="1">
              <a:spLocks noChangeArrowheads="1"/>
            </p:cNvSpPr>
            <p:nvPr/>
          </p:nvSpPr>
          <p:spPr bwMode="auto">
            <a:xfrm>
              <a:off x="4067944" y="3197653"/>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a:solidFill>
                    <a:schemeClr val="tx1"/>
                  </a:solidFill>
                </a:rPr>
                <a:t>7</a:t>
              </a:r>
            </a:p>
          </p:txBody>
        </p:sp>
        <p:sp>
          <p:nvSpPr>
            <p:cNvPr id="18447" name="ZoneTexte 14"/>
            <p:cNvSpPr txBox="1">
              <a:spLocks noChangeArrowheads="1"/>
            </p:cNvSpPr>
            <p:nvPr/>
          </p:nvSpPr>
          <p:spPr bwMode="auto">
            <a:xfrm>
              <a:off x="3219387" y="4821297"/>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a:solidFill>
                    <a:schemeClr val="tx1"/>
                  </a:solidFill>
                </a:rPr>
                <a:t>6</a:t>
              </a:r>
            </a:p>
          </p:txBody>
        </p:sp>
        <p:sp>
          <p:nvSpPr>
            <p:cNvPr id="18448" name="ZoneTexte 15"/>
            <p:cNvSpPr txBox="1">
              <a:spLocks noChangeArrowheads="1"/>
            </p:cNvSpPr>
            <p:nvPr/>
          </p:nvSpPr>
          <p:spPr bwMode="auto">
            <a:xfrm>
              <a:off x="4968562" y="5029802"/>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a:solidFill>
                    <a:schemeClr val="tx1"/>
                  </a:solidFill>
                </a:rPr>
                <a:t>9</a:t>
              </a:r>
            </a:p>
          </p:txBody>
        </p:sp>
      </p:grpSp>
      <p:sp>
        <p:nvSpPr>
          <p:cNvPr id="18" name="ZoneTexte 17"/>
          <p:cNvSpPr txBox="1"/>
          <p:nvPr/>
        </p:nvSpPr>
        <p:spPr>
          <a:xfrm>
            <a:off x="6761163" y="1309688"/>
            <a:ext cx="2459037" cy="5548312"/>
          </a:xfrm>
          <a:prstGeom prst="rect">
            <a:avLst/>
          </a:prstGeom>
          <a:noFill/>
        </p:spPr>
        <p:txBody>
          <a:bodyPr>
            <a:spAutoFit/>
          </a:bodyPr>
          <a:lstStyle/>
          <a:p>
            <a:pPr>
              <a:defRPr/>
            </a:pPr>
            <a:r>
              <a:rPr lang="fr-FR" sz="2000" b="1" dirty="0"/>
              <a:t>1 </a:t>
            </a:r>
            <a:r>
              <a:rPr lang="fr-FR" dirty="0"/>
              <a:t>: bassin de rétention et de prélèvement</a:t>
            </a:r>
          </a:p>
          <a:p>
            <a:pPr>
              <a:defRPr/>
            </a:pPr>
            <a:endParaRPr lang="fr-FR" sz="1050" dirty="0"/>
          </a:p>
          <a:p>
            <a:pPr>
              <a:defRPr/>
            </a:pPr>
            <a:r>
              <a:rPr lang="fr-FR" sz="2000" b="1" dirty="0"/>
              <a:t>2 : </a:t>
            </a:r>
            <a:r>
              <a:rPr lang="fr-FR" dirty="0"/>
              <a:t>zone d’infiltration</a:t>
            </a:r>
          </a:p>
          <a:p>
            <a:pPr>
              <a:defRPr/>
            </a:pPr>
            <a:endParaRPr lang="fr-FR" sz="800" dirty="0"/>
          </a:p>
          <a:p>
            <a:pPr>
              <a:defRPr/>
            </a:pPr>
            <a:r>
              <a:rPr lang="fr-FR" sz="2000" b="1" dirty="0"/>
              <a:t>3 : </a:t>
            </a:r>
            <a:r>
              <a:rPr lang="fr-FR" dirty="0"/>
              <a:t>arasement de bordures et terrassement</a:t>
            </a:r>
          </a:p>
          <a:p>
            <a:pPr>
              <a:defRPr/>
            </a:pPr>
            <a:endParaRPr lang="fr-FR" sz="800" dirty="0"/>
          </a:p>
          <a:p>
            <a:pPr>
              <a:defRPr/>
            </a:pPr>
            <a:r>
              <a:rPr lang="fr-FR" sz="2000" b="1" dirty="0"/>
              <a:t>4 </a:t>
            </a:r>
            <a:r>
              <a:rPr lang="fr-FR" dirty="0"/>
              <a:t>: parking drainant</a:t>
            </a:r>
          </a:p>
          <a:p>
            <a:pPr>
              <a:defRPr/>
            </a:pPr>
            <a:endParaRPr lang="fr-FR" sz="800" dirty="0"/>
          </a:p>
          <a:p>
            <a:pPr>
              <a:defRPr/>
            </a:pPr>
            <a:r>
              <a:rPr lang="fr-FR" sz="2000" b="1" dirty="0"/>
              <a:t>5</a:t>
            </a:r>
            <a:r>
              <a:rPr lang="fr-FR" dirty="0"/>
              <a:t> : noue d’infiltration</a:t>
            </a:r>
          </a:p>
          <a:p>
            <a:pPr>
              <a:defRPr/>
            </a:pPr>
            <a:endParaRPr lang="fr-FR" sz="800" dirty="0"/>
          </a:p>
          <a:p>
            <a:pPr>
              <a:defRPr/>
            </a:pPr>
            <a:r>
              <a:rPr lang="fr-FR" sz="2000" b="1" dirty="0"/>
              <a:t>6</a:t>
            </a:r>
            <a:r>
              <a:rPr lang="fr-FR" dirty="0"/>
              <a:t> : chaussée drainante/réservoir</a:t>
            </a:r>
          </a:p>
          <a:p>
            <a:pPr>
              <a:defRPr/>
            </a:pPr>
            <a:endParaRPr lang="fr-FR" sz="800" dirty="0"/>
          </a:p>
          <a:p>
            <a:pPr>
              <a:defRPr/>
            </a:pPr>
            <a:r>
              <a:rPr lang="fr-FR" sz="2000" b="1" dirty="0"/>
              <a:t>7</a:t>
            </a:r>
            <a:r>
              <a:rPr lang="fr-FR" dirty="0"/>
              <a:t> : arasement bordure massif végétal</a:t>
            </a:r>
          </a:p>
          <a:p>
            <a:pPr>
              <a:defRPr/>
            </a:pPr>
            <a:endParaRPr lang="fr-FR" sz="800" dirty="0"/>
          </a:p>
          <a:p>
            <a:pPr>
              <a:defRPr/>
            </a:pPr>
            <a:r>
              <a:rPr lang="fr-FR" sz="2000" b="1" dirty="0"/>
              <a:t>8 </a:t>
            </a:r>
            <a:r>
              <a:rPr lang="fr-FR" dirty="0"/>
              <a:t>: parking drainant</a:t>
            </a:r>
          </a:p>
          <a:p>
            <a:pPr>
              <a:defRPr/>
            </a:pPr>
            <a:endParaRPr lang="fr-FR" sz="800" dirty="0"/>
          </a:p>
          <a:p>
            <a:pPr>
              <a:defRPr/>
            </a:pPr>
            <a:r>
              <a:rPr lang="fr-FR" sz="2000" b="1" dirty="0"/>
              <a:t>9</a:t>
            </a:r>
            <a:r>
              <a:rPr lang="fr-FR" dirty="0"/>
              <a:t> : massif végétal d’infiltration</a:t>
            </a:r>
          </a:p>
        </p:txBody>
      </p:sp>
    </p:spTree>
    <p:extLst>
      <p:ext uri="{BB962C8B-B14F-4D97-AF65-F5344CB8AC3E}">
        <p14:creationId xmlns:p14="http://schemas.microsoft.com/office/powerpoint/2010/main" val="1338938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re 1"/>
          <p:cNvSpPr>
            <a:spLocks noGrp="1" noChangeArrowheads="1"/>
          </p:cNvSpPr>
          <p:nvPr>
            <p:ph type="title"/>
          </p:nvPr>
        </p:nvSpPr>
        <p:spPr/>
        <p:txBody>
          <a:bodyPr/>
          <a:lstStyle/>
          <a:p>
            <a:r>
              <a:rPr lang="fr-FR" altLang="fr-FR" smtClean="0"/>
              <a:t>1 : Bassin de rétention et prélèvement</a:t>
            </a:r>
          </a:p>
        </p:txBody>
      </p:sp>
      <p:sp>
        <p:nvSpPr>
          <p:cNvPr id="19459" name="Espace réservé du numéro de diapositive 3"/>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fld id="{22336E48-B78D-45C1-ADBD-706403FAE686}" type="slidenum">
              <a:rPr lang="fr-FR" altLang="fr-FR" sz="1400" b="0">
                <a:solidFill>
                  <a:schemeClr val="tx1"/>
                </a:solidFill>
                <a:latin typeface="Calibri" panose="020F0502020204030204" pitchFamily="34" charset="0"/>
              </a:rPr>
              <a:pPr>
                <a:spcBef>
                  <a:spcPct val="0"/>
                </a:spcBef>
                <a:buFontTx/>
                <a:buNone/>
              </a:pPr>
              <a:t>51</a:t>
            </a:fld>
            <a:endParaRPr lang="fr-FR" altLang="fr-FR" sz="1400" b="0">
              <a:solidFill>
                <a:schemeClr val="tx1"/>
              </a:solidFill>
              <a:latin typeface="Calibri" panose="020F0502020204030204" pitchFamily="34" charset="0"/>
            </a:endParaRPr>
          </a:p>
        </p:txBody>
      </p:sp>
      <p:sp>
        <p:nvSpPr>
          <p:cNvPr id="5" name="Espace réservé du pied de page 4"/>
          <p:cNvSpPr>
            <a:spLocks noGrp="1"/>
          </p:cNvSpPr>
          <p:nvPr>
            <p:ph type="ftr" sz="quarter" idx="11"/>
          </p:nvPr>
        </p:nvSpPr>
        <p:spPr/>
        <p:txBody>
          <a:bodyPr/>
          <a:lstStyle/>
          <a:p>
            <a:pPr>
              <a:defRPr/>
            </a:pPr>
            <a:r>
              <a:rPr lang="fr-FR"/>
              <a:t>Syndicat Interdépartemental du SAGE de la Nonette</a:t>
            </a:r>
          </a:p>
        </p:txBody>
      </p:sp>
      <p:pic>
        <p:nvPicPr>
          <p:cNvPr id="19461" name="Image 5"/>
          <p:cNvPicPr>
            <a:picLocks noChangeAspect="1" noChangeArrowheads="1"/>
          </p:cNvPicPr>
          <p:nvPr/>
        </p:nvPicPr>
        <p:blipFill>
          <a:blip r:embed="rId2">
            <a:extLst>
              <a:ext uri="{28A0092B-C50C-407E-A947-70E740481C1C}">
                <a14:useLocalDpi xmlns:a14="http://schemas.microsoft.com/office/drawing/2010/main" val="0"/>
              </a:ext>
            </a:extLst>
          </a:blip>
          <a:srcRect l="33006" t="22113" r="27823" b="30695"/>
          <a:stretch>
            <a:fillRect/>
          </a:stretch>
        </p:blipFill>
        <p:spPr bwMode="auto">
          <a:xfrm>
            <a:off x="3492500" y="1009650"/>
            <a:ext cx="4838700" cy="552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ZoneTexte 6"/>
          <p:cNvSpPr txBox="1">
            <a:spLocks noChangeArrowheads="1"/>
          </p:cNvSpPr>
          <p:nvPr/>
        </p:nvSpPr>
        <p:spPr bwMode="auto">
          <a:xfrm>
            <a:off x="457200" y="1457325"/>
            <a:ext cx="27749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pPr>
            <a:r>
              <a:rPr lang="fr-FR" altLang="fr-FR" sz="1800" b="0">
                <a:solidFill>
                  <a:schemeClr val="tx1"/>
                </a:solidFill>
              </a:rPr>
              <a:t>Récupération des eaux des bassins versants 1, 2 voire 3</a:t>
            </a:r>
          </a:p>
          <a:p>
            <a:pPr>
              <a:spcBef>
                <a:spcPct val="0"/>
              </a:spcBef>
            </a:pPr>
            <a:r>
              <a:rPr lang="fr-FR" altLang="fr-FR" sz="1800" b="0">
                <a:solidFill>
                  <a:schemeClr val="tx1"/>
                </a:solidFill>
              </a:rPr>
              <a:t>Equipé d’un déshuileur décanteur</a:t>
            </a:r>
          </a:p>
          <a:p>
            <a:pPr>
              <a:spcBef>
                <a:spcPct val="0"/>
              </a:spcBef>
            </a:pPr>
            <a:r>
              <a:rPr lang="fr-FR" altLang="fr-FR" sz="1800" b="0">
                <a:solidFill>
                  <a:schemeClr val="tx1"/>
                </a:solidFill>
              </a:rPr>
              <a:t>Possibilité de l’enterrer sous le chemin d’accès à la future zone d’infiltration</a:t>
            </a:r>
          </a:p>
          <a:p>
            <a:pPr>
              <a:spcBef>
                <a:spcPct val="0"/>
              </a:spcBef>
            </a:pPr>
            <a:r>
              <a:rPr lang="fr-FR" altLang="fr-FR" sz="1800" b="0">
                <a:solidFill>
                  <a:schemeClr val="tx1"/>
                </a:solidFill>
              </a:rPr>
              <a:t>Pompage par le Golf de Chantilly pour l’irrigation et la commune pour arrosage des espaces verts</a:t>
            </a:r>
          </a:p>
        </p:txBody>
      </p:sp>
      <p:cxnSp>
        <p:nvCxnSpPr>
          <p:cNvPr id="9" name="Connecteur droit avec flèche 8"/>
          <p:cNvCxnSpPr>
            <a:cxnSpLocks/>
          </p:cNvCxnSpPr>
          <p:nvPr/>
        </p:nvCxnSpPr>
        <p:spPr>
          <a:xfrm flipH="1">
            <a:off x="4922838" y="2646363"/>
            <a:ext cx="749300" cy="1349375"/>
          </a:xfrm>
          <a:prstGeom prst="straightConnector1">
            <a:avLst/>
          </a:prstGeom>
          <a:ln w="2857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a:cxnSpLocks/>
          </p:cNvCxnSpPr>
          <p:nvPr/>
        </p:nvCxnSpPr>
        <p:spPr>
          <a:xfrm flipH="1" flipV="1">
            <a:off x="4922838" y="4103688"/>
            <a:ext cx="1011237" cy="107950"/>
          </a:xfrm>
          <a:prstGeom prst="straightConnector1">
            <a:avLst/>
          </a:prstGeom>
          <a:ln w="285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4722813" y="3995738"/>
            <a:ext cx="200025" cy="215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10660375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1"/>
          <p:cNvSpPr>
            <a:spLocks noGrp="1" noChangeArrowheads="1"/>
          </p:cNvSpPr>
          <p:nvPr>
            <p:ph type="title"/>
          </p:nvPr>
        </p:nvSpPr>
        <p:spPr/>
        <p:txBody>
          <a:bodyPr/>
          <a:lstStyle/>
          <a:p>
            <a:r>
              <a:rPr lang="fr-FR" altLang="fr-FR" smtClean="0"/>
              <a:t>2 : zone d’infiltration</a:t>
            </a:r>
          </a:p>
        </p:txBody>
      </p:sp>
      <p:pic>
        <p:nvPicPr>
          <p:cNvPr id="20483" name="Espace réservé du contenu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05350" y="3606800"/>
            <a:ext cx="4953000" cy="4124325"/>
          </a:xfrm>
        </p:spPr>
      </p:pic>
      <p:sp>
        <p:nvSpPr>
          <p:cNvPr id="20484" name="Espace réservé du numéro de diapositive 3"/>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fld id="{822603EA-E9AC-4F3D-82B4-E1510CAD1009}" type="slidenum">
              <a:rPr lang="fr-FR" altLang="fr-FR" sz="1400" b="0">
                <a:solidFill>
                  <a:schemeClr val="tx1"/>
                </a:solidFill>
                <a:latin typeface="Calibri" panose="020F0502020204030204" pitchFamily="34" charset="0"/>
              </a:rPr>
              <a:pPr>
                <a:spcBef>
                  <a:spcPct val="0"/>
                </a:spcBef>
                <a:buFontTx/>
                <a:buNone/>
              </a:pPr>
              <a:t>52</a:t>
            </a:fld>
            <a:endParaRPr lang="fr-FR" altLang="fr-FR" sz="1400" b="0">
              <a:solidFill>
                <a:schemeClr val="tx1"/>
              </a:solidFill>
              <a:latin typeface="Calibri" panose="020F0502020204030204" pitchFamily="34" charset="0"/>
            </a:endParaRPr>
          </a:p>
        </p:txBody>
      </p:sp>
      <p:sp>
        <p:nvSpPr>
          <p:cNvPr id="5" name="Espace réservé du pied de page 4"/>
          <p:cNvSpPr>
            <a:spLocks noGrp="1"/>
          </p:cNvSpPr>
          <p:nvPr>
            <p:ph type="ftr" sz="quarter" idx="11"/>
          </p:nvPr>
        </p:nvSpPr>
        <p:spPr/>
        <p:txBody>
          <a:bodyPr/>
          <a:lstStyle/>
          <a:p>
            <a:pPr>
              <a:defRPr/>
            </a:pPr>
            <a:r>
              <a:rPr lang="fr-FR"/>
              <a:t>Syndicat Interdépartemental du SAGE de la Nonette</a:t>
            </a:r>
          </a:p>
        </p:txBody>
      </p:sp>
      <p:grpSp>
        <p:nvGrpSpPr>
          <p:cNvPr id="20486" name="Groupe 7"/>
          <p:cNvGrpSpPr>
            <a:grpSpLocks/>
          </p:cNvGrpSpPr>
          <p:nvPr/>
        </p:nvGrpSpPr>
        <p:grpSpPr bwMode="auto">
          <a:xfrm>
            <a:off x="4494213" y="1128713"/>
            <a:ext cx="3559175" cy="2432050"/>
            <a:chOff x="4843151" y="1888424"/>
            <a:chExt cx="4422294" cy="2703515"/>
          </a:xfrm>
        </p:grpSpPr>
        <p:pic>
          <p:nvPicPr>
            <p:cNvPr id="20493" name="Image 8"/>
            <p:cNvPicPr>
              <a:picLocks noChangeAspect="1" noChangeArrowheads="1"/>
            </p:cNvPicPr>
            <p:nvPr/>
          </p:nvPicPr>
          <p:blipFill>
            <a:blip r:embed="rId3">
              <a:extLst>
                <a:ext uri="{28A0092B-C50C-407E-A947-70E740481C1C}">
                  <a14:useLocalDpi xmlns:a14="http://schemas.microsoft.com/office/drawing/2010/main" val="0"/>
                </a:ext>
              </a:extLst>
            </a:blip>
            <a:srcRect l="40160" t="17802" r="48280" b="60127"/>
            <a:stretch>
              <a:fillRect/>
            </a:stretch>
          </p:blipFill>
          <p:spPr bwMode="auto">
            <a:xfrm>
              <a:off x="6748006" y="1888424"/>
              <a:ext cx="2517439" cy="2703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4" name="ZoneTexte 14"/>
            <p:cNvSpPr txBox="1">
              <a:spLocks noChangeArrowheads="1"/>
            </p:cNvSpPr>
            <p:nvPr/>
          </p:nvSpPr>
          <p:spPr bwMode="auto">
            <a:xfrm>
              <a:off x="4843151" y="2252659"/>
              <a:ext cx="360040" cy="98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endParaRPr lang="fr-FR" altLang="fr-FR">
                <a:solidFill>
                  <a:schemeClr val="tx1"/>
                </a:solidFill>
              </a:endParaRPr>
            </a:p>
          </p:txBody>
        </p:sp>
      </p:grpSp>
      <p:sp>
        <p:nvSpPr>
          <p:cNvPr id="20487" name="ZoneTexte 18"/>
          <p:cNvSpPr txBox="1">
            <a:spLocks noChangeArrowheads="1"/>
          </p:cNvSpPr>
          <p:nvPr/>
        </p:nvSpPr>
        <p:spPr bwMode="auto">
          <a:xfrm>
            <a:off x="6692900" y="1836738"/>
            <a:ext cx="35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sz="2400">
                <a:solidFill>
                  <a:schemeClr val="tx1"/>
                </a:solidFill>
              </a:rPr>
              <a:t>2</a:t>
            </a:r>
          </a:p>
        </p:txBody>
      </p:sp>
      <p:sp>
        <p:nvSpPr>
          <p:cNvPr id="20488" name="ZoneTexte 19"/>
          <p:cNvSpPr txBox="1">
            <a:spLocks noChangeArrowheads="1"/>
          </p:cNvSpPr>
          <p:nvPr/>
        </p:nvSpPr>
        <p:spPr bwMode="auto">
          <a:xfrm>
            <a:off x="6156325" y="2967038"/>
            <a:ext cx="35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sz="2400">
                <a:solidFill>
                  <a:schemeClr val="tx1"/>
                </a:solidFill>
              </a:rPr>
              <a:t>1</a:t>
            </a:r>
          </a:p>
        </p:txBody>
      </p:sp>
      <p:cxnSp>
        <p:nvCxnSpPr>
          <p:cNvPr id="22" name="Connecteur droit avec flèche 21"/>
          <p:cNvCxnSpPr>
            <a:cxnSpLocks/>
          </p:cNvCxnSpPr>
          <p:nvPr/>
        </p:nvCxnSpPr>
        <p:spPr>
          <a:xfrm flipV="1">
            <a:off x="6642100" y="2344738"/>
            <a:ext cx="119063" cy="720725"/>
          </a:xfrm>
          <a:prstGeom prst="straightConnector1">
            <a:avLst/>
          </a:prstGeom>
          <a:ln w="57150">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0490" name="ZoneTexte 25"/>
          <p:cNvSpPr txBox="1">
            <a:spLocks noChangeArrowheads="1"/>
          </p:cNvSpPr>
          <p:nvPr/>
        </p:nvSpPr>
        <p:spPr bwMode="auto">
          <a:xfrm>
            <a:off x="457200" y="890588"/>
            <a:ext cx="46863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pPr>
            <a:r>
              <a:rPr lang="fr-FR" altLang="fr-FR" sz="1800" b="0">
                <a:solidFill>
                  <a:schemeClr val="tx1"/>
                </a:solidFill>
              </a:rPr>
              <a:t>Evacuation du bassin de rétention lorsque trop plein</a:t>
            </a:r>
          </a:p>
          <a:p>
            <a:pPr>
              <a:spcBef>
                <a:spcPct val="0"/>
              </a:spcBef>
            </a:pPr>
            <a:r>
              <a:rPr lang="fr-FR" altLang="fr-FR" sz="1800" b="0">
                <a:solidFill>
                  <a:schemeClr val="tx1"/>
                </a:solidFill>
              </a:rPr>
              <a:t>Infiltration dans une zone boisée humide</a:t>
            </a:r>
          </a:p>
          <a:p>
            <a:pPr>
              <a:spcBef>
                <a:spcPct val="0"/>
              </a:spcBef>
            </a:pPr>
            <a:r>
              <a:rPr lang="fr-FR" altLang="fr-FR" sz="1800" b="0">
                <a:solidFill>
                  <a:schemeClr val="tx1"/>
                </a:solidFill>
              </a:rPr>
              <a:t>Possibilité de création de puits d’infiltration pour infiltrer dans la craie ( tourbe sur 8 mètres au-dessus de la craie)</a:t>
            </a:r>
          </a:p>
          <a:p>
            <a:pPr>
              <a:spcBef>
                <a:spcPct val="0"/>
              </a:spcBef>
            </a:pPr>
            <a:r>
              <a:rPr lang="fr-FR" altLang="fr-FR" sz="1800" b="0">
                <a:solidFill>
                  <a:schemeClr val="tx1"/>
                </a:solidFill>
              </a:rPr>
              <a:t>Création d’un sentier de découverte avec des panneaux pédagogiques</a:t>
            </a:r>
          </a:p>
        </p:txBody>
      </p:sp>
      <p:pic>
        <p:nvPicPr>
          <p:cNvPr id="20491" name="Imag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3486150"/>
            <a:ext cx="2900363"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Imag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4827588"/>
            <a:ext cx="3057525"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60096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p:cNvSpPr>
            <a:spLocks noGrp="1" noChangeArrowheads="1"/>
          </p:cNvSpPr>
          <p:nvPr>
            <p:ph type="title"/>
          </p:nvPr>
        </p:nvSpPr>
        <p:spPr/>
        <p:txBody>
          <a:bodyPr/>
          <a:lstStyle/>
          <a:p>
            <a:r>
              <a:rPr lang="fr-FR" altLang="fr-FR" smtClean="0"/>
              <a:t>3 : arasement de bordures Rue du Plan</a:t>
            </a:r>
          </a:p>
        </p:txBody>
      </p:sp>
      <p:sp>
        <p:nvSpPr>
          <p:cNvPr id="21507" name="Espace réservé du numéro de diapositive 3"/>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fld id="{B87A5E2E-34EA-4C9D-8C1D-5A107F1555A6}" type="slidenum">
              <a:rPr lang="fr-FR" altLang="fr-FR" sz="1400" b="0">
                <a:solidFill>
                  <a:schemeClr val="tx1"/>
                </a:solidFill>
                <a:latin typeface="Calibri" panose="020F0502020204030204" pitchFamily="34" charset="0"/>
              </a:rPr>
              <a:pPr>
                <a:spcBef>
                  <a:spcPct val="0"/>
                </a:spcBef>
                <a:buFontTx/>
                <a:buNone/>
              </a:pPr>
              <a:t>53</a:t>
            </a:fld>
            <a:endParaRPr lang="fr-FR" altLang="fr-FR" sz="1400" b="0">
              <a:solidFill>
                <a:schemeClr val="tx1"/>
              </a:solidFill>
              <a:latin typeface="Calibri" panose="020F0502020204030204" pitchFamily="34" charset="0"/>
            </a:endParaRPr>
          </a:p>
        </p:txBody>
      </p:sp>
      <p:sp>
        <p:nvSpPr>
          <p:cNvPr id="5" name="Espace réservé du pied de page 4"/>
          <p:cNvSpPr>
            <a:spLocks noGrp="1"/>
          </p:cNvSpPr>
          <p:nvPr>
            <p:ph type="ftr" sz="quarter" idx="11"/>
          </p:nvPr>
        </p:nvSpPr>
        <p:spPr/>
        <p:txBody>
          <a:bodyPr/>
          <a:lstStyle/>
          <a:p>
            <a:pPr>
              <a:defRPr/>
            </a:pPr>
            <a:r>
              <a:rPr lang="fr-FR"/>
              <a:t>Syndicat Interdépartemental du SAGE de la Nonette</a:t>
            </a:r>
          </a:p>
        </p:txBody>
      </p:sp>
      <p:pic>
        <p:nvPicPr>
          <p:cNvPr id="21509" name="Imag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1200150"/>
            <a:ext cx="3976688"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cteur droit avec flèche 9"/>
          <p:cNvCxnSpPr>
            <a:cxnSpLocks/>
          </p:cNvCxnSpPr>
          <p:nvPr/>
        </p:nvCxnSpPr>
        <p:spPr>
          <a:xfrm flipH="1">
            <a:off x="5435600" y="2889250"/>
            <a:ext cx="2449513" cy="292100"/>
          </a:xfrm>
          <a:prstGeom prst="straightConnector1">
            <a:avLst/>
          </a:prstGeom>
          <a:ln w="285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549275" y="927100"/>
            <a:ext cx="4460875" cy="2586038"/>
          </a:xfrm>
          <a:prstGeom prst="rect">
            <a:avLst/>
          </a:prstGeom>
          <a:noFill/>
        </p:spPr>
        <p:txBody>
          <a:bodyPr>
            <a:spAutoFit/>
          </a:bodyPr>
          <a:lstStyle/>
          <a:p>
            <a:pPr marL="285750" indent="-285750">
              <a:buFont typeface="Arial" panose="020B0604020202020204" pitchFamily="34" charset="0"/>
              <a:buChar char="•"/>
              <a:defRPr/>
            </a:pPr>
            <a:r>
              <a:rPr lang="fr-FR" dirty="0"/>
              <a:t>Arasement des bordures et petit terrassement de la bande enherbée de la rue du Plan afin de faciliter l’arrivée des eaux de pluie sur la bordure enherbée : première filtration</a:t>
            </a:r>
          </a:p>
          <a:p>
            <a:pPr marL="285750" indent="-285750">
              <a:buFont typeface="Arial" panose="020B0604020202020204" pitchFamily="34" charset="0"/>
              <a:buChar char="•"/>
              <a:defRPr/>
            </a:pPr>
            <a:endParaRPr lang="fr-FR" dirty="0"/>
          </a:p>
          <a:p>
            <a:pPr marL="285750" indent="-285750">
              <a:buFont typeface="Arial" panose="020B0604020202020204" pitchFamily="34" charset="0"/>
              <a:buChar char="•"/>
              <a:defRPr/>
            </a:pPr>
            <a:r>
              <a:rPr lang="fr-FR" dirty="0"/>
              <a:t>Puis écoulement naturel vers le bassin d’infiltration en contrebas</a:t>
            </a:r>
          </a:p>
          <a:p>
            <a:pPr>
              <a:defRPr/>
            </a:pPr>
            <a:endParaRPr lang="fr-FR" dirty="0"/>
          </a:p>
        </p:txBody>
      </p:sp>
      <p:sp>
        <p:nvSpPr>
          <p:cNvPr id="15" name="Ellipse 14"/>
          <p:cNvSpPr/>
          <p:nvPr/>
        </p:nvSpPr>
        <p:spPr>
          <a:xfrm>
            <a:off x="3863975" y="3389313"/>
            <a:ext cx="914400" cy="17002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400" b="1" dirty="0">
                <a:solidFill>
                  <a:schemeClr val="tx1"/>
                </a:solidFill>
              </a:rPr>
              <a:t>1</a:t>
            </a:r>
          </a:p>
          <a:p>
            <a:pPr algn="ctr">
              <a:defRPr/>
            </a:pPr>
            <a:r>
              <a:rPr lang="fr-FR" sz="1100" b="1" dirty="0">
                <a:solidFill>
                  <a:schemeClr val="tx1"/>
                </a:solidFill>
              </a:rPr>
              <a:t>Bassin</a:t>
            </a:r>
          </a:p>
        </p:txBody>
      </p:sp>
      <p:cxnSp>
        <p:nvCxnSpPr>
          <p:cNvPr id="16" name="Connecteur droit avec flèche 15"/>
          <p:cNvCxnSpPr>
            <a:cxnSpLocks/>
          </p:cNvCxnSpPr>
          <p:nvPr/>
        </p:nvCxnSpPr>
        <p:spPr>
          <a:xfrm flipH="1">
            <a:off x="4321175" y="3309938"/>
            <a:ext cx="876300" cy="638175"/>
          </a:xfrm>
          <a:prstGeom prst="straightConnector1">
            <a:avLst/>
          </a:prstGeom>
          <a:ln w="28575">
            <a:solidFill>
              <a:srgbClr val="0033CC"/>
            </a:solidFill>
            <a:tailEnd type="triangle"/>
          </a:ln>
        </p:spPr>
        <p:style>
          <a:lnRef idx="1">
            <a:schemeClr val="accent1"/>
          </a:lnRef>
          <a:fillRef idx="0">
            <a:schemeClr val="accent1"/>
          </a:fillRef>
          <a:effectRef idx="0">
            <a:schemeClr val="accent1"/>
          </a:effectRef>
          <a:fontRef idx="minor">
            <a:schemeClr val="tx1"/>
          </a:fontRef>
        </p:style>
      </p:cxnSp>
      <p:grpSp>
        <p:nvGrpSpPr>
          <p:cNvPr id="21514" name="Groupe 19"/>
          <p:cNvGrpSpPr>
            <a:grpSpLocks/>
          </p:cNvGrpSpPr>
          <p:nvPr/>
        </p:nvGrpSpPr>
        <p:grpSpPr bwMode="auto">
          <a:xfrm>
            <a:off x="-1060450" y="3451225"/>
            <a:ext cx="4075113" cy="2849563"/>
            <a:chOff x="4843151" y="1611324"/>
            <a:chExt cx="4422294" cy="2980615"/>
          </a:xfrm>
        </p:grpSpPr>
        <p:pic>
          <p:nvPicPr>
            <p:cNvPr id="21520" name="Image 20"/>
            <p:cNvPicPr>
              <a:picLocks noChangeAspect="1" noChangeArrowheads="1"/>
            </p:cNvPicPr>
            <p:nvPr/>
          </p:nvPicPr>
          <p:blipFill>
            <a:blip r:embed="rId3">
              <a:extLst>
                <a:ext uri="{28A0092B-C50C-407E-A947-70E740481C1C}">
                  <a14:useLocalDpi xmlns:a14="http://schemas.microsoft.com/office/drawing/2010/main" val="0"/>
                </a:ext>
              </a:extLst>
            </a:blip>
            <a:srcRect l="40160" t="17802" r="48280" b="60127"/>
            <a:stretch>
              <a:fillRect/>
            </a:stretch>
          </p:blipFill>
          <p:spPr bwMode="auto">
            <a:xfrm>
              <a:off x="6489978" y="1611324"/>
              <a:ext cx="2775467" cy="298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1" name="ZoneTexte 21"/>
            <p:cNvSpPr txBox="1">
              <a:spLocks noChangeArrowheads="1"/>
            </p:cNvSpPr>
            <p:nvPr/>
          </p:nvSpPr>
          <p:spPr bwMode="auto">
            <a:xfrm>
              <a:off x="4843151" y="2252659"/>
              <a:ext cx="360040" cy="98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endParaRPr lang="fr-FR" altLang="fr-FR">
                <a:solidFill>
                  <a:schemeClr val="tx1"/>
                </a:solidFill>
              </a:endParaRPr>
            </a:p>
          </p:txBody>
        </p:sp>
      </p:grpSp>
      <p:cxnSp>
        <p:nvCxnSpPr>
          <p:cNvPr id="23" name="Connecteur droit avec flèche 22"/>
          <p:cNvCxnSpPr>
            <a:cxnSpLocks/>
          </p:cNvCxnSpPr>
          <p:nvPr/>
        </p:nvCxnSpPr>
        <p:spPr>
          <a:xfrm flipH="1">
            <a:off x="1123950" y="4884738"/>
            <a:ext cx="646113" cy="1150937"/>
          </a:xfrm>
          <a:prstGeom prst="straightConnector1">
            <a:avLst/>
          </a:prstGeom>
          <a:ln w="38100">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1516" name="ZoneTexte 26"/>
          <p:cNvSpPr txBox="1">
            <a:spLocks noChangeArrowheads="1"/>
          </p:cNvSpPr>
          <p:nvPr/>
        </p:nvSpPr>
        <p:spPr bwMode="auto">
          <a:xfrm>
            <a:off x="1701800" y="497840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sz="1800">
                <a:solidFill>
                  <a:schemeClr val="tx1"/>
                </a:solidFill>
              </a:rPr>
              <a:t>3</a:t>
            </a:r>
          </a:p>
        </p:txBody>
      </p:sp>
      <p:sp>
        <p:nvSpPr>
          <p:cNvPr id="21517" name="ZoneTexte 27"/>
          <p:cNvSpPr txBox="1">
            <a:spLocks noChangeArrowheads="1"/>
          </p:cNvSpPr>
          <p:nvPr/>
        </p:nvSpPr>
        <p:spPr bwMode="auto">
          <a:xfrm>
            <a:off x="1389063" y="4335463"/>
            <a:ext cx="31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sz="1800">
                <a:solidFill>
                  <a:schemeClr val="tx1"/>
                </a:solidFill>
              </a:rPr>
              <a:t>2</a:t>
            </a:r>
          </a:p>
        </p:txBody>
      </p:sp>
      <p:sp>
        <p:nvSpPr>
          <p:cNvPr id="21518" name="ZoneTexte 28"/>
          <p:cNvSpPr txBox="1">
            <a:spLocks noChangeArrowheads="1"/>
          </p:cNvSpPr>
          <p:nvPr/>
        </p:nvSpPr>
        <p:spPr bwMode="auto">
          <a:xfrm>
            <a:off x="1290638" y="5799138"/>
            <a:ext cx="31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sz="1800">
                <a:solidFill>
                  <a:schemeClr val="tx1"/>
                </a:solidFill>
              </a:rPr>
              <a:t>1</a:t>
            </a:r>
          </a:p>
        </p:txBody>
      </p:sp>
      <p:cxnSp>
        <p:nvCxnSpPr>
          <p:cNvPr id="30" name="Connecteur droit avec flèche 29"/>
          <p:cNvCxnSpPr>
            <a:cxnSpLocks/>
          </p:cNvCxnSpPr>
          <p:nvPr/>
        </p:nvCxnSpPr>
        <p:spPr>
          <a:xfrm flipV="1">
            <a:off x="1187450" y="5089525"/>
            <a:ext cx="39688" cy="577850"/>
          </a:xfrm>
          <a:prstGeom prst="straightConnector1">
            <a:avLst/>
          </a:prstGeom>
          <a:ln w="38100">
            <a:solidFill>
              <a:srgbClr val="0033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843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noChangeArrowheads="1"/>
          </p:cNvSpPr>
          <p:nvPr>
            <p:ph type="title"/>
          </p:nvPr>
        </p:nvSpPr>
        <p:spPr/>
        <p:txBody>
          <a:bodyPr/>
          <a:lstStyle/>
          <a:p>
            <a:r>
              <a:rPr lang="fr-FR" altLang="fr-FR" smtClean="0"/>
              <a:t>4 : parking drainant Bas de la Rue Saint Leu</a:t>
            </a:r>
          </a:p>
        </p:txBody>
      </p:sp>
      <p:sp>
        <p:nvSpPr>
          <p:cNvPr id="22531" name="Espace réservé du numéro de diapositive 3"/>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fld id="{26CA9A31-DF10-4FCC-9375-F75BFE13370D}" type="slidenum">
              <a:rPr lang="fr-FR" altLang="fr-FR" sz="1400" b="0">
                <a:solidFill>
                  <a:schemeClr val="tx1"/>
                </a:solidFill>
                <a:latin typeface="Calibri" panose="020F0502020204030204" pitchFamily="34" charset="0"/>
              </a:rPr>
              <a:pPr>
                <a:spcBef>
                  <a:spcPct val="0"/>
                </a:spcBef>
                <a:buFontTx/>
                <a:buNone/>
              </a:pPr>
              <a:t>54</a:t>
            </a:fld>
            <a:endParaRPr lang="fr-FR" altLang="fr-FR" sz="1400" b="0">
              <a:solidFill>
                <a:schemeClr val="tx1"/>
              </a:solidFill>
              <a:latin typeface="Calibri" panose="020F0502020204030204" pitchFamily="34" charset="0"/>
            </a:endParaRPr>
          </a:p>
        </p:txBody>
      </p:sp>
      <p:sp>
        <p:nvSpPr>
          <p:cNvPr id="5" name="Espace réservé du pied de page 4"/>
          <p:cNvSpPr>
            <a:spLocks noGrp="1"/>
          </p:cNvSpPr>
          <p:nvPr>
            <p:ph type="ftr" sz="quarter" idx="11"/>
          </p:nvPr>
        </p:nvSpPr>
        <p:spPr/>
        <p:txBody>
          <a:bodyPr/>
          <a:lstStyle/>
          <a:p>
            <a:pPr>
              <a:defRPr/>
            </a:pPr>
            <a:r>
              <a:rPr lang="fr-FR"/>
              <a:t>Syndicat Interdépartemental du SAGE de la Nonette</a:t>
            </a:r>
          </a:p>
        </p:txBody>
      </p:sp>
      <p:pic>
        <p:nvPicPr>
          <p:cNvPr id="22533" name="Picture 6" descr="DSC001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4470400"/>
            <a:ext cx="2514600" cy="18859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2534" name="ZoneTexte 6"/>
          <p:cNvSpPr txBox="1">
            <a:spLocks noChangeArrowheads="1"/>
          </p:cNvSpPr>
          <p:nvPr/>
        </p:nvSpPr>
        <p:spPr bwMode="auto">
          <a:xfrm>
            <a:off x="576263" y="1200150"/>
            <a:ext cx="3743325"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pPr>
            <a:r>
              <a:rPr lang="fr-FR" altLang="fr-FR" sz="1800" b="0">
                <a:solidFill>
                  <a:schemeClr val="tx1"/>
                </a:solidFill>
              </a:rPr>
              <a:t>Création d’une zone de stationnement drainante permettant de gérer et d’infiltrer une partie des eaux de pluie du bassin 7 (Rue de Saint Leu)</a:t>
            </a:r>
          </a:p>
          <a:p>
            <a:pPr>
              <a:spcBef>
                <a:spcPct val="0"/>
              </a:spcBef>
            </a:pPr>
            <a:endParaRPr lang="fr-FR" altLang="fr-FR" sz="1800" b="0">
              <a:solidFill>
                <a:schemeClr val="tx1"/>
              </a:solidFill>
            </a:endParaRPr>
          </a:p>
          <a:p>
            <a:pPr>
              <a:spcBef>
                <a:spcPct val="0"/>
              </a:spcBef>
            </a:pPr>
            <a:r>
              <a:rPr lang="fr-FR" altLang="fr-FR" sz="1800" b="0">
                <a:solidFill>
                  <a:schemeClr val="tx1"/>
                </a:solidFill>
              </a:rPr>
              <a:t>Plusieurs possibilités techniques : mélange pierre/terre, dalle enherbée …</a:t>
            </a:r>
          </a:p>
          <a:p>
            <a:pPr>
              <a:spcBef>
                <a:spcPct val="0"/>
              </a:spcBef>
            </a:pPr>
            <a:endParaRPr lang="fr-FR" altLang="fr-FR" sz="1800" b="0">
              <a:solidFill>
                <a:schemeClr val="tx1"/>
              </a:solidFill>
            </a:endParaRPr>
          </a:p>
        </p:txBody>
      </p:sp>
      <p:pic>
        <p:nvPicPr>
          <p:cNvPr id="22535" name="Image 7"/>
          <p:cNvPicPr>
            <a:picLocks noChangeAspect="1" noChangeArrowheads="1"/>
          </p:cNvPicPr>
          <p:nvPr/>
        </p:nvPicPr>
        <p:blipFill>
          <a:blip r:embed="rId3">
            <a:extLst>
              <a:ext uri="{28A0092B-C50C-407E-A947-70E740481C1C}">
                <a14:useLocalDpi xmlns:a14="http://schemas.microsoft.com/office/drawing/2010/main" val="0"/>
              </a:ext>
            </a:extLst>
          </a:blip>
          <a:srcRect t="42805" r="55148" b="29683"/>
          <a:stretch>
            <a:fillRect/>
          </a:stretch>
        </p:blipFill>
        <p:spPr bwMode="auto">
          <a:xfrm>
            <a:off x="4572000" y="966788"/>
            <a:ext cx="420211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Imag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754563"/>
            <a:ext cx="216217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rot="20939925">
            <a:off x="7610475" y="3122613"/>
            <a:ext cx="576263" cy="2016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13" name="Connecteur droit avec flèche 12"/>
          <p:cNvCxnSpPr>
            <a:cxnSpLocks/>
          </p:cNvCxnSpPr>
          <p:nvPr/>
        </p:nvCxnSpPr>
        <p:spPr>
          <a:xfrm>
            <a:off x="6659563" y="2198688"/>
            <a:ext cx="1081087" cy="1023937"/>
          </a:xfrm>
          <a:prstGeom prst="straightConnector1">
            <a:avLst/>
          </a:prstGeom>
          <a:ln w="28575">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22539" name="Imag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4125" y="4294188"/>
            <a:ext cx="14859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Imag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9550" y="4529138"/>
            <a:ext cx="205105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41" name="Groupe 18"/>
          <p:cNvGrpSpPr>
            <a:grpSpLocks/>
          </p:cNvGrpSpPr>
          <p:nvPr/>
        </p:nvGrpSpPr>
        <p:grpSpPr bwMode="auto">
          <a:xfrm>
            <a:off x="3322638" y="1658938"/>
            <a:ext cx="3305175" cy="4037012"/>
            <a:chOff x="3219387" y="1515398"/>
            <a:chExt cx="3305948" cy="4037624"/>
          </a:xfrm>
        </p:grpSpPr>
        <p:pic>
          <p:nvPicPr>
            <p:cNvPr id="22542" name="Image 19"/>
            <p:cNvPicPr>
              <a:picLocks noChangeAspect="1" noChangeArrowheads="1"/>
            </p:cNvPicPr>
            <p:nvPr/>
          </p:nvPicPr>
          <p:blipFill>
            <a:blip r:embed="rId7">
              <a:extLst>
                <a:ext uri="{28A0092B-C50C-407E-A947-70E740481C1C}">
                  <a14:useLocalDpi xmlns:a14="http://schemas.microsoft.com/office/drawing/2010/main" val="0"/>
                </a:ext>
              </a:extLst>
            </a:blip>
            <a:srcRect l="19543" t="35413" r="56677" b="45160"/>
            <a:stretch>
              <a:fillRect/>
            </a:stretch>
          </p:blipFill>
          <p:spPr bwMode="auto">
            <a:xfrm>
              <a:off x="4053013" y="2859107"/>
              <a:ext cx="2472322" cy="11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3" name="ZoneTexte 20"/>
            <p:cNvSpPr txBox="1">
              <a:spLocks noChangeArrowheads="1"/>
            </p:cNvSpPr>
            <p:nvPr/>
          </p:nvSpPr>
          <p:spPr bwMode="auto">
            <a:xfrm>
              <a:off x="3264602" y="2420888"/>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endParaRPr lang="fr-FR" altLang="fr-FR">
                <a:solidFill>
                  <a:schemeClr val="tx1"/>
                </a:solidFill>
              </a:endParaRPr>
            </a:p>
          </p:txBody>
        </p:sp>
        <p:sp>
          <p:nvSpPr>
            <p:cNvPr id="22544" name="ZoneTexte 21"/>
            <p:cNvSpPr txBox="1">
              <a:spLocks noChangeArrowheads="1"/>
            </p:cNvSpPr>
            <p:nvPr/>
          </p:nvSpPr>
          <p:spPr bwMode="auto">
            <a:xfrm>
              <a:off x="4081842" y="1777008"/>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endParaRPr lang="fr-FR" altLang="fr-FR">
                <a:solidFill>
                  <a:schemeClr val="tx1"/>
                </a:solidFill>
              </a:endParaRPr>
            </a:p>
          </p:txBody>
        </p:sp>
        <p:sp>
          <p:nvSpPr>
            <p:cNvPr id="22545" name="ZoneTexte 22"/>
            <p:cNvSpPr txBox="1">
              <a:spLocks noChangeArrowheads="1"/>
            </p:cNvSpPr>
            <p:nvPr/>
          </p:nvSpPr>
          <p:spPr bwMode="auto">
            <a:xfrm>
              <a:off x="5930123" y="3427251"/>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a:solidFill>
                    <a:schemeClr val="tx1"/>
                  </a:solidFill>
                </a:rPr>
                <a:t>4</a:t>
              </a:r>
            </a:p>
          </p:txBody>
        </p:sp>
        <p:sp>
          <p:nvSpPr>
            <p:cNvPr id="22546" name="ZoneTexte 23"/>
            <p:cNvSpPr txBox="1">
              <a:spLocks noChangeArrowheads="1"/>
            </p:cNvSpPr>
            <p:nvPr/>
          </p:nvSpPr>
          <p:spPr bwMode="auto">
            <a:xfrm>
              <a:off x="5163078" y="3057024"/>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a:solidFill>
                    <a:schemeClr val="tx1"/>
                  </a:solidFill>
                </a:rPr>
                <a:t>5</a:t>
              </a:r>
            </a:p>
          </p:txBody>
        </p:sp>
        <p:sp>
          <p:nvSpPr>
            <p:cNvPr id="22547" name="ZoneTexte 24"/>
            <p:cNvSpPr txBox="1">
              <a:spLocks noChangeArrowheads="1"/>
            </p:cNvSpPr>
            <p:nvPr/>
          </p:nvSpPr>
          <p:spPr bwMode="auto">
            <a:xfrm>
              <a:off x="3659469" y="1515398"/>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endParaRPr lang="fr-FR" altLang="fr-FR">
                <a:solidFill>
                  <a:schemeClr val="tx1"/>
                </a:solidFill>
              </a:endParaRPr>
            </a:p>
          </p:txBody>
        </p:sp>
        <p:sp>
          <p:nvSpPr>
            <p:cNvPr id="22548" name="ZoneTexte 26"/>
            <p:cNvSpPr txBox="1">
              <a:spLocks noChangeArrowheads="1"/>
            </p:cNvSpPr>
            <p:nvPr/>
          </p:nvSpPr>
          <p:spPr bwMode="auto">
            <a:xfrm>
              <a:off x="4067944" y="3197653"/>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endParaRPr lang="fr-FR" altLang="fr-FR">
                <a:solidFill>
                  <a:schemeClr val="tx1"/>
                </a:solidFill>
              </a:endParaRPr>
            </a:p>
          </p:txBody>
        </p:sp>
        <p:sp>
          <p:nvSpPr>
            <p:cNvPr id="22549" name="ZoneTexte 27"/>
            <p:cNvSpPr txBox="1">
              <a:spLocks noChangeArrowheads="1"/>
            </p:cNvSpPr>
            <p:nvPr/>
          </p:nvSpPr>
          <p:spPr bwMode="auto">
            <a:xfrm>
              <a:off x="3219387" y="4821297"/>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endParaRPr lang="fr-FR" altLang="fr-FR">
                <a:solidFill>
                  <a:schemeClr val="tx1"/>
                </a:solidFill>
              </a:endParaRPr>
            </a:p>
          </p:txBody>
        </p:sp>
        <p:sp>
          <p:nvSpPr>
            <p:cNvPr id="22550" name="ZoneTexte 28"/>
            <p:cNvSpPr txBox="1">
              <a:spLocks noChangeArrowheads="1"/>
            </p:cNvSpPr>
            <p:nvPr/>
          </p:nvSpPr>
          <p:spPr bwMode="auto">
            <a:xfrm>
              <a:off x="4968562" y="5029802"/>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endParaRPr lang="fr-FR" altLang="fr-FR">
                <a:solidFill>
                  <a:schemeClr val="tx1"/>
                </a:solidFill>
              </a:endParaRPr>
            </a:p>
          </p:txBody>
        </p:sp>
      </p:grpSp>
    </p:spTree>
    <p:extLst>
      <p:ext uri="{BB962C8B-B14F-4D97-AF65-F5344CB8AC3E}">
        <p14:creationId xmlns:p14="http://schemas.microsoft.com/office/powerpoint/2010/main" val="22952157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noChangeArrowheads="1"/>
          </p:cNvSpPr>
          <p:nvPr>
            <p:ph type="title"/>
          </p:nvPr>
        </p:nvSpPr>
        <p:spPr/>
        <p:txBody>
          <a:bodyPr/>
          <a:lstStyle/>
          <a:p>
            <a:r>
              <a:rPr lang="fr-FR" altLang="fr-FR" smtClean="0"/>
              <a:t>5 : noue d’infiltration</a:t>
            </a:r>
          </a:p>
        </p:txBody>
      </p:sp>
      <p:sp>
        <p:nvSpPr>
          <p:cNvPr id="23555" name="Espace réservé du numéro de diapositive 3"/>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fld id="{446E3CB6-DCEC-4A16-903C-87509FCA8849}" type="slidenum">
              <a:rPr lang="fr-FR" altLang="fr-FR" sz="1400" b="0">
                <a:solidFill>
                  <a:schemeClr val="tx1"/>
                </a:solidFill>
                <a:latin typeface="Calibri" panose="020F0502020204030204" pitchFamily="34" charset="0"/>
              </a:rPr>
              <a:pPr>
                <a:spcBef>
                  <a:spcPct val="0"/>
                </a:spcBef>
                <a:buFontTx/>
                <a:buNone/>
              </a:pPr>
              <a:t>55</a:t>
            </a:fld>
            <a:endParaRPr lang="fr-FR" altLang="fr-FR" sz="1400" b="0">
              <a:solidFill>
                <a:schemeClr val="tx1"/>
              </a:solidFill>
              <a:latin typeface="Calibri" panose="020F0502020204030204" pitchFamily="34" charset="0"/>
            </a:endParaRPr>
          </a:p>
        </p:txBody>
      </p:sp>
      <p:sp>
        <p:nvSpPr>
          <p:cNvPr id="5" name="Espace réservé du pied de page 4"/>
          <p:cNvSpPr>
            <a:spLocks noGrp="1"/>
          </p:cNvSpPr>
          <p:nvPr>
            <p:ph type="ftr" sz="quarter" idx="11"/>
          </p:nvPr>
        </p:nvSpPr>
        <p:spPr/>
        <p:txBody>
          <a:bodyPr/>
          <a:lstStyle/>
          <a:p>
            <a:pPr>
              <a:defRPr/>
            </a:pPr>
            <a:r>
              <a:rPr lang="fr-FR"/>
              <a:t>Syndicat Interdépartemental du SAGE de la Nonette</a:t>
            </a:r>
          </a:p>
        </p:txBody>
      </p:sp>
      <p:pic>
        <p:nvPicPr>
          <p:cNvPr id="23557" name="Image 5"/>
          <p:cNvPicPr>
            <a:picLocks noChangeAspect="1" noChangeArrowheads="1"/>
          </p:cNvPicPr>
          <p:nvPr/>
        </p:nvPicPr>
        <p:blipFill>
          <a:blip r:embed="rId2">
            <a:extLst>
              <a:ext uri="{28A0092B-C50C-407E-A947-70E740481C1C}">
                <a14:useLocalDpi xmlns:a14="http://schemas.microsoft.com/office/drawing/2010/main" val="0"/>
              </a:ext>
            </a:extLst>
          </a:blip>
          <a:srcRect l="29166" t="22002" b="19200"/>
          <a:stretch>
            <a:fillRect/>
          </a:stretch>
        </p:blipFill>
        <p:spPr bwMode="auto">
          <a:xfrm>
            <a:off x="2944813" y="949325"/>
            <a:ext cx="5872162"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onnecteur droit 7"/>
          <p:cNvCxnSpPr>
            <a:cxnSpLocks/>
          </p:cNvCxnSpPr>
          <p:nvPr/>
        </p:nvCxnSpPr>
        <p:spPr>
          <a:xfrm>
            <a:off x="5580063" y="2128838"/>
            <a:ext cx="936625" cy="1731962"/>
          </a:xfrm>
          <a:prstGeom prst="line">
            <a:avLst/>
          </a:prstGeom>
          <a:ln w="76200">
            <a:solidFill>
              <a:srgbClr val="3399FF"/>
            </a:solidFill>
          </a:ln>
        </p:spPr>
        <p:style>
          <a:lnRef idx="1">
            <a:schemeClr val="accent1"/>
          </a:lnRef>
          <a:fillRef idx="0">
            <a:schemeClr val="accent1"/>
          </a:fillRef>
          <a:effectRef idx="0">
            <a:schemeClr val="accent1"/>
          </a:effectRef>
          <a:fontRef idx="minor">
            <a:schemeClr val="tx1"/>
          </a:fontRef>
        </p:style>
      </p:cxnSp>
      <p:pic>
        <p:nvPicPr>
          <p:cNvPr id="23559" name="Image 13"/>
          <p:cNvPicPr>
            <a:picLocks noChangeAspect="1" noChangeArrowheads="1"/>
          </p:cNvPicPr>
          <p:nvPr/>
        </p:nvPicPr>
        <p:blipFill>
          <a:blip r:embed="rId3">
            <a:extLst>
              <a:ext uri="{28A0092B-C50C-407E-A947-70E740481C1C}">
                <a14:useLocalDpi xmlns:a14="http://schemas.microsoft.com/office/drawing/2010/main" val="0"/>
              </a:ext>
            </a:extLst>
          </a:blip>
          <a:srcRect t="27600" b="16400"/>
          <a:stretch>
            <a:fillRect/>
          </a:stretch>
        </p:blipFill>
        <p:spPr bwMode="auto">
          <a:xfrm>
            <a:off x="0" y="4070350"/>
            <a:ext cx="594042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onnecteur droit avec flèche 10"/>
          <p:cNvCxnSpPr>
            <a:cxnSpLocks/>
          </p:cNvCxnSpPr>
          <p:nvPr/>
        </p:nvCxnSpPr>
        <p:spPr>
          <a:xfrm flipH="1">
            <a:off x="1692275" y="3860800"/>
            <a:ext cx="4464050" cy="1212850"/>
          </a:xfrm>
          <a:prstGeom prst="straightConnector1">
            <a:avLst/>
          </a:prstGeom>
          <a:ln w="381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a:cxnSpLocks/>
          </p:cNvCxnSpPr>
          <p:nvPr/>
        </p:nvCxnSpPr>
        <p:spPr>
          <a:xfrm flipH="1">
            <a:off x="539750" y="5229225"/>
            <a:ext cx="936625" cy="461963"/>
          </a:xfrm>
          <a:prstGeom prst="straightConnector1">
            <a:avLst/>
          </a:prstGeom>
          <a:ln w="38100">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8575" y="5773738"/>
            <a:ext cx="914400" cy="1165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solidFill>
                  <a:schemeClr val="tx1"/>
                </a:solidFill>
              </a:rPr>
              <a:t>vers</a:t>
            </a:r>
          </a:p>
          <a:p>
            <a:pPr algn="ctr">
              <a:defRPr/>
            </a:pPr>
            <a:r>
              <a:rPr lang="fr-FR" b="1" dirty="0">
                <a:solidFill>
                  <a:schemeClr val="tx1"/>
                </a:solidFill>
              </a:rPr>
              <a:t>4 </a:t>
            </a:r>
            <a:r>
              <a:rPr lang="fr-FR" sz="1200" b="1" dirty="0">
                <a:solidFill>
                  <a:schemeClr val="tx1"/>
                </a:solidFill>
              </a:rPr>
              <a:t>parking </a:t>
            </a:r>
            <a:r>
              <a:rPr lang="fr-FR" sz="1200" b="1" dirty="0" err="1">
                <a:solidFill>
                  <a:schemeClr val="tx1"/>
                </a:solidFill>
              </a:rPr>
              <a:t>dranint</a:t>
            </a:r>
            <a:endParaRPr lang="fr-FR" b="1" dirty="0">
              <a:solidFill>
                <a:schemeClr val="tx1"/>
              </a:solidFill>
            </a:endParaRPr>
          </a:p>
        </p:txBody>
      </p:sp>
      <p:sp>
        <p:nvSpPr>
          <p:cNvPr id="24" name="ZoneTexte 23"/>
          <p:cNvSpPr txBox="1"/>
          <p:nvPr/>
        </p:nvSpPr>
        <p:spPr>
          <a:xfrm>
            <a:off x="457200" y="2705100"/>
            <a:ext cx="1944688" cy="1477963"/>
          </a:xfrm>
          <a:prstGeom prst="rect">
            <a:avLst/>
          </a:prstGeom>
          <a:noFill/>
        </p:spPr>
        <p:txBody>
          <a:bodyPr>
            <a:spAutoFit/>
          </a:bodyPr>
          <a:lstStyle/>
          <a:p>
            <a:pPr marL="285750" indent="-285750">
              <a:buFont typeface="Arial" panose="020B0604020202020204" pitchFamily="34" charset="0"/>
              <a:buChar char="•"/>
              <a:defRPr/>
            </a:pPr>
            <a:r>
              <a:rPr lang="fr-FR" dirty="0"/>
              <a:t>Création d’une noue le long de la rue de Saint Leu</a:t>
            </a:r>
          </a:p>
          <a:p>
            <a:pPr>
              <a:defRPr/>
            </a:pPr>
            <a:endParaRPr lang="fr-FR" dirty="0"/>
          </a:p>
        </p:txBody>
      </p:sp>
      <p:sp>
        <p:nvSpPr>
          <p:cNvPr id="23564" name="ZoneTexte 24"/>
          <p:cNvSpPr txBox="1">
            <a:spLocks noChangeArrowheads="1"/>
          </p:cNvSpPr>
          <p:nvPr/>
        </p:nvSpPr>
        <p:spPr bwMode="auto">
          <a:xfrm>
            <a:off x="6011863" y="4229100"/>
            <a:ext cx="29527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pPr>
            <a:r>
              <a:rPr lang="fr-FR" altLang="fr-FR" sz="1800" b="0">
                <a:solidFill>
                  <a:schemeClr val="tx1"/>
                </a:solidFill>
              </a:rPr>
              <a:t>Création d’un caniveau de traversée de chaussée (rôle second de ralentisseur) orientant l’eau vers le parking drainant en bas de la rue</a:t>
            </a:r>
          </a:p>
          <a:p>
            <a:pPr>
              <a:spcBef>
                <a:spcPct val="0"/>
              </a:spcBef>
            </a:pPr>
            <a:endParaRPr lang="fr-FR" altLang="fr-FR" sz="1800" b="0">
              <a:solidFill>
                <a:schemeClr val="tx1"/>
              </a:solidFill>
            </a:endParaRPr>
          </a:p>
        </p:txBody>
      </p:sp>
      <p:pic>
        <p:nvPicPr>
          <p:cNvPr id="23565" name="Image 25"/>
          <p:cNvPicPr>
            <a:picLocks noChangeAspect="1" noChangeArrowheads="1"/>
          </p:cNvPicPr>
          <p:nvPr/>
        </p:nvPicPr>
        <p:blipFill>
          <a:blip r:embed="rId4">
            <a:extLst>
              <a:ext uri="{28A0092B-C50C-407E-A947-70E740481C1C}">
                <a14:useLocalDpi xmlns:a14="http://schemas.microsoft.com/office/drawing/2010/main" val="0"/>
              </a:ext>
            </a:extLst>
          </a:blip>
          <a:srcRect l="19543" t="35413" r="56677" b="45160"/>
          <a:stretch>
            <a:fillRect/>
          </a:stretch>
        </p:blipFill>
        <p:spPr bwMode="auto">
          <a:xfrm>
            <a:off x="239713" y="1036638"/>
            <a:ext cx="2471737"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ZoneTexte 26"/>
          <p:cNvSpPr txBox="1">
            <a:spLocks noChangeArrowheads="1"/>
          </p:cNvSpPr>
          <p:nvPr/>
        </p:nvSpPr>
        <p:spPr bwMode="auto">
          <a:xfrm>
            <a:off x="2116138" y="1604963"/>
            <a:ext cx="3603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a:solidFill>
                  <a:schemeClr val="tx1"/>
                </a:solidFill>
              </a:rPr>
              <a:t>4</a:t>
            </a:r>
          </a:p>
        </p:txBody>
      </p:sp>
      <p:sp>
        <p:nvSpPr>
          <p:cNvPr id="23567" name="ZoneTexte 27"/>
          <p:cNvSpPr txBox="1">
            <a:spLocks noChangeArrowheads="1"/>
          </p:cNvSpPr>
          <p:nvPr/>
        </p:nvSpPr>
        <p:spPr bwMode="auto">
          <a:xfrm>
            <a:off x="1349375" y="1235075"/>
            <a:ext cx="360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a:solidFill>
                  <a:schemeClr val="tx1"/>
                </a:solidFill>
              </a:rPr>
              <a:t>5</a:t>
            </a:r>
          </a:p>
        </p:txBody>
      </p:sp>
    </p:spTree>
    <p:extLst>
      <p:ext uri="{BB962C8B-B14F-4D97-AF65-F5344CB8AC3E}">
        <p14:creationId xmlns:p14="http://schemas.microsoft.com/office/powerpoint/2010/main" val="28907022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p:cNvSpPr>
            <a:spLocks noGrp="1" noChangeArrowheads="1"/>
          </p:cNvSpPr>
          <p:nvPr>
            <p:ph type="title"/>
          </p:nvPr>
        </p:nvSpPr>
        <p:spPr/>
        <p:txBody>
          <a:bodyPr/>
          <a:lstStyle/>
          <a:p>
            <a:r>
              <a:rPr lang="fr-FR" altLang="fr-FR" smtClean="0"/>
              <a:t>6 : Chaussée drainante et/ou réservoir</a:t>
            </a:r>
          </a:p>
        </p:txBody>
      </p:sp>
      <p:sp>
        <p:nvSpPr>
          <p:cNvPr id="24579" name="Espace réservé du numéro de diapositive 3"/>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fld id="{13AFFC4F-DBC3-45B0-AAE3-EDB7E570A713}" type="slidenum">
              <a:rPr lang="fr-FR" altLang="fr-FR" sz="1400" b="0">
                <a:solidFill>
                  <a:schemeClr val="tx1"/>
                </a:solidFill>
                <a:latin typeface="Calibri" panose="020F0502020204030204" pitchFamily="34" charset="0"/>
              </a:rPr>
              <a:pPr>
                <a:spcBef>
                  <a:spcPct val="0"/>
                </a:spcBef>
                <a:buFontTx/>
                <a:buNone/>
              </a:pPr>
              <a:t>56</a:t>
            </a:fld>
            <a:endParaRPr lang="fr-FR" altLang="fr-FR" sz="1400" b="0">
              <a:solidFill>
                <a:schemeClr val="tx1"/>
              </a:solidFill>
              <a:latin typeface="Calibri" panose="020F0502020204030204" pitchFamily="34" charset="0"/>
            </a:endParaRPr>
          </a:p>
        </p:txBody>
      </p:sp>
      <p:sp>
        <p:nvSpPr>
          <p:cNvPr id="5" name="Espace réservé du pied de page 4"/>
          <p:cNvSpPr>
            <a:spLocks noGrp="1"/>
          </p:cNvSpPr>
          <p:nvPr>
            <p:ph type="ftr" sz="quarter" idx="11"/>
          </p:nvPr>
        </p:nvSpPr>
        <p:spPr/>
        <p:txBody>
          <a:bodyPr/>
          <a:lstStyle/>
          <a:p>
            <a:pPr>
              <a:defRPr/>
            </a:pPr>
            <a:r>
              <a:rPr lang="fr-FR"/>
              <a:t>Syndicat Interdépartemental du SAGE de la Nonette</a:t>
            </a:r>
          </a:p>
        </p:txBody>
      </p:sp>
      <p:sp>
        <p:nvSpPr>
          <p:cNvPr id="24581" name="ZoneTexte 5"/>
          <p:cNvSpPr txBox="1">
            <a:spLocks noChangeArrowheads="1"/>
          </p:cNvSpPr>
          <p:nvPr/>
        </p:nvSpPr>
        <p:spPr bwMode="auto">
          <a:xfrm>
            <a:off x="814388" y="1125538"/>
            <a:ext cx="2678112"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pPr>
            <a:r>
              <a:rPr lang="fr-FR" altLang="fr-FR" sz="1800" b="0">
                <a:solidFill>
                  <a:schemeClr val="tx1"/>
                </a:solidFill>
              </a:rPr>
              <a:t>Enrobée et structure drainante sous la chaussée</a:t>
            </a:r>
          </a:p>
          <a:p>
            <a:pPr>
              <a:spcBef>
                <a:spcPct val="0"/>
              </a:spcBef>
            </a:pPr>
            <a:endParaRPr lang="fr-FR" altLang="fr-FR" sz="1800" b="0">
              <a:solidFill>
                <a:schemeClr val="tx1"/>
              </a:solidFill>
            </a:endParaRPr>
          </a:p>
          <a:p>
            <a:pPr>
              <a:spcBef>
                <a:spcPct val="0"/>
              </a:spcBef>
            </a:pPr>
            <a:r>
              <a:rPr lang="fr-FR" altLang="fr-FR" sz="1800" b="0">
                <a:solidFill>
                  <a:schemeClr val="tx1"/>
                </a:solidFill>
              </a:rPr>
              <a:t>Possibilité de mettre en place des casiers de stockage pour retenir un volume plus important</a:t>
            </a:r>
          </a:p>
          <a:p>
            <a:pPr>
              <a:spcBef>
                <a:spcPct val="0"/>
              </a:spcBef>
            </a:pPr>
            <a:endParaRPr lang="fr-FR" altLang="fr-FR" sz="1800" b="0">
              <a:solidFill>
                <a:schemeClr val="tx1"/>
              </a:solidFill>
            </a:endParaRPr>
          </a:p>
          <a:p>
            <a:pPr>
              <a:spcBef>
                <a:spcPct val="0"/>
              </a:spcBef>
            </a:pPr>
            <a:r>
              <a:rPr lang="fr-FR" altLang="fr-FR" sz="1800" b="0">
                <a:solidFill>
                  <a:schemeClr val="tx1"/>
                </a:solidFill>
              </a:rPr>
              <a:t>Possibilité de mise en sens unique de la route pour création de stationnement drainant (Cf. aménagement 4)</a:t>
            </a:r>
          </a:p>
        </p:txBody>
      </p:sp>
      <p:pic>
        <p:nvPicPr>
          <p:cNvPr id="24582" name="Imag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0" y="1173163"/>
            <a:ext cx="24193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Imag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563" y="1230313"/>
            <a:ext cx="2900362"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Image 10"/>
          <p:cNvPicPr>
            <a:picLocks noChangeAspect="1" noChangeArrowheads="1"/>
          </p:cNvPicPr>
          <p:nvPr/>
        </p:nvPicPr>
        <p:blipFill>
          <a:blip r:embed="rId4">
            <a:extLst>
              <a:ext uri="{28A0092B-C50C-407E-A947-70E740481C1C}">
                <a14:useLocalDpi xmlns:a14="http://schemas.microsoft.com/office/drawing/2010/main" val="0"/>
              </a:ext>
            </a:extLst>
          </a:blip>
          <a:srcRect l="24013" t="23399" r="29164" b="12201"/>
          <a:stretch>
            <a:fillRect/>
          </a:stretch>
        </p:blipFill>
        <p:spPr bwMode="auto">
          <a:xfrm>
            <a:off x="4581525" y="3322638"/>
            <a:ext cx="4538663" cy="350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Connecteur droit 13"/>
          <p:cNvCxnSpPr>
            <a:cxnSpLocks/>
          </p:cNvCxnSpPr>
          <p:nvPr/>
        </p:nvCxnSpPr>
        <p:spPr>
          <a:xfrm flipH="1">
            <a:off x="6118225" y="5102225"/>
            <a:ext cx="1319213" cy="1655763"/>
          </a:xfrm>
          <a:prstGeom prst="line">
            <a:avLst/>
          </a:prstGeom>
          <a:ln w="323850">
            <a:solidFill>
              <a:schemeClr val="accent1">
                <a:shade val="95000"/>
                <a:satMod val="105000"/>
                <a:alpha val="48000"/>
              </a:schemeClr>
            </a:solidFill>
          </a:ln>
        </p:spPr>
        <p:style>
          <a:lnRef idx="1">
            <a:schemeClr val="accent1"/>
          </a:lnRef>
          <a:fillRef idx="0">
            <a:schemeClr val="accent1"/>
          </a:fillRef>
          <a:effectRef idx="0">
            <a:schemeClr val="accent1"/>
          </a:effectRef>
          <a:fontRef idx="minor">
            <a:schemeClr val="tx1"/>
          </a:fontRef>
        </p:style>
      </p:cxnSp>
      <p:sp>
        <p:nvSpPr>
          <p:cNvPr id="24586" name="ZoneTexte 18"/>
          <p:cNvSpPr txBox="1">
            <a:spLocks noChangeArrowheads="1"/>
          </p:cNvSpPr>
          <p:nvPr/>
        </p:nvSpPr>
        <p:spPr bwMode="auto">
          <a:xfrm rot="-3351808">
            <a:off x="5834063" y="5721350"/>
            <a:ext cx="1865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sz="1800" b="0">
                <a:solidFill>
                  <a:schemeClr val="tx1"/>
                </a:solidFill>
              </a:rPr>
              <a:t>Parking drainant</a:t>
            </a:r>
          </a:p>
        </p:txBody>
      </p:sp>
      <p:sp>
        <p:nvSpPr>
          <p:cNvPr id="24587" name="ZoneTexte 20"/>
          <p:cNvSpPr txBox="1">
            <a:spLocks noChangeArrowheads="1"/>
          </p:cNvSpPr>
          <p:nvPr/>
        </p:nvSpPr>
        <p:spPr bwMode="auto">
          <a:xfrm rot="-5400000">
            <a:off x="6572250" y="5576888"/>
            <a:ext cx="2238375" cy="368300"/>
          </a:xfrm>
          <a:prstGeom prst="rect">
            <a:avLst/>
          </a:prstGeom>
          <a:solidFill>
            <a:srgbClr val="E0C1FF">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sz="1800" b="0">
                <a:solidFill>
                  <a:schemeClr val="tx1"/>
                </a:solidFill>
              </a:rPr>
              <a:t>Chaussée drainante</a:t>
            </a:r>
          </a:p>
        </p:txBody>
      </p:sp>
      <p:grpSp>
        <p:nvGrpSpPr>
          <p:cNvPr id="24588" name="Groupe 21"/>
          <p:cNvGrpSpPr>
            <a:grpSpLocks/>
          </p:cNvGrpSpPr>
          <p:nvPr/>
        </p:nvGrpSpPr>
        <p:grpSpPr bwMode="auto">
          <a:xfrm>
            <a:off x="3330575" y="1662113"/>
            <a:ext cx="2028825" cy="5322887"/>
            <a:chOff x="3299305" y="1515398"/>
            <a:chExt cx="2029297" cy="5322816"/>
          </a:xfrm>
        </p:grpSpPr>
        <p:pic>
          <p:nvPicPr>
            <p:cNvPr id="24589" name="Image 22"/>
            <p:cNvPicPr>
              <a:picLocks noChangeAspect="1" noChangeArrowheads="1"/>
            </p:cNvPicPr>
            <p:nvPr/>
          </p:nvPicPr>
          <p:blipFill>
            <a:blip r:embed="rId5">
              <a:extLst>
                <a:ext uri="{28A0092B-C50C-407E-A947-70E740481C1C}">
                  <a14:useLocalDpi xmlns:a14="http://schemas.microsoft.com/office/drawing/2010/main" val="0"/>
                </a:ext>
              </a:extLst>
            </a:blip>
            <a:srcRect l="35510" t="39314" r="55405" b="14169"/>
            <a:stretch>
              <a:fillRect/>
            </a:stretch>
          </p:blipFill>
          <p:spPr bwMode="auto">
            <a:xfrm>
              <a:off x="3299305" y="3421448"/>
              <a:ext cx="1186357" cy="341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0" name="ZoneTexte 24"/>
            <p:cNvSpPr txBox="1">
              <a:spLocks noChangeArrowheads="1"/>
            </p:cNvSpPr>
            <p:nvPr/>
          </p:nvSpPr>
          <p:spPr bwMode="auto">
            <a:xfrm>
              <a:off x="4081842" y="1777008"/>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endParaRPr lang="fr-FR" altLang="fr-FR">
                <a:solidFill>
                  <a:schemeClr val="tx1"/>
                </a:solidFill>
              </a:endParaRPr>
            </a:p>
          </p:txBody>
        </p:sp>
        <p:sp>
          <p:nvSpPr>
            <p:cNvPr id="24591" name="ZoneTexte 25"/>
            <p:cNvSpPr txBox="1">
              <a:spLocks noChangeArrowheads="1"/>
            </p:cNvSpPr>
            <p:nvPr/>
          </p:nvSpPr>
          <p:spPr bwMode="auto">
            <a:xfrm flipH="1">
              <a:off x="3455432" y="3964015"/>
              <a:ext cx="3600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a:solidFill>
                    <a:schemeClr val="tx1"/>
                  </a:solidFill>
                </a:rPr>
                <a:t>4</a:t>
              </a:r>
            </a:p>
          </p:txBody>
        </p:sp>
        <p:sp>
          <p:nvSpPr>
            <p:cNvPr id="24592" name="ZoneTexte 27"/>
            <p:cNvSpPr txBox="1">
              <a:spLocks noChangeArrowheads="1"/>
            </p:cNvSpPr>
            <p:nvPr/>
          </p:nvSpPr>
          <p:spPr bwMode="auto">
            <a:xfrm>
              <a:off x="3659469" y="1515398"/>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endParaRPr lang="fr-FR" altLang="fr-FR">
                <a:solidFill>
                  <a:schemeClr val="tx1"/>
                </a:solidFill>
              </a:endParaRPr>
            </a:p>
          </p:txBody>
        </p:sp>
        <p:sp>
          <p:nvSpPr>
            <p:cNvPr id="24593" name="ZoneTexte 30"/>
            <p:cNvSpPr txBox="1">
              <a:spLocks noChangeArrowheads="1"/>
            </p:cNvSpPr>
            <p:nvPr/>
          </p:nvSpPr>
          <p:spPr bwMode="auto">
            <a:xfrm>
              <a:off x="3494430" y="5029802"/>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a:solidFill>
                    <a:schemeClr val="tx1"/>
                  </a:solidFill>
                </a:rPr>
                <a:t>6</a:t>
              </a:r>
            </a:p>
          </p:txBody>
        </p:sp>
        <p:sp>
          <p:nvSpPr>
            <p:cNvPr id="24594" name="ZoneTexte 31"/>
            <p:cNvSpPr txBox="1">
              <a:spLocks noChangeArrowheads="1"/>
            </p:cNvSpPr>
            <p:nvPr/>
          </p:nvSpPr>
          <p:spPr bwMode="auto">
            <a:xfrm>
              <a:off x="4968562" y="5029802"/>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a:solidFill>
                    <a:schemeClr val="tx1"/>
                  </a:solidFill>
                </a:rPr>
                <a:t>9</a:t>
              </a:r>
            </a:p>
          </p:txBody>
        </p:sp>
      </p:grpSp>
    </p:spTree>
    <p:extLst>
      <p:ext uri="{BB962C8B-B14F-4D97-AF65-F5344CB8AC3E}">
        <p14:creationId xmlns:p14="http://schemas.microsoft.com/office/powerpoint/2010/main" val="406038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noChangeArrowheads="1"/>
          </p:cNvSpPr>
          <p:nvPr>
            <p:ph type="title"/>
          </p:nvPr>
        </p:nvSpPr>
        <p:spPr/>
        <p:txBody>
          <a:bodyPr/>
          <a:lstStyle/>
          <a:p>
            <a:r>
              <a:rPr lang="fr-FR" altLang="fr-FR" smtClean="0"/>
              <a:t>7 : Arasement de bordure</a:t>
            </a:r>
          </a:p>
        </p:txBody>
      </p:sp>
      <p:sp>
        <p:nvSpPr>
          <p:cNvPr id="25603" name="Espace réservé du numéro de diapositive 3"/>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fld id="{3BC7BCD0-8B11-4F8E-92B2-8CD8AEFF3378}" type="slidenum">
              <a:rPr lang="fr-FR" altLang="fr-FR" sz="1400" b="0">
                <a:solidFill>
                  <a:schemeClr val="tx1"/>
                </a:solidFill>
                <a:latin typeface="Calibri" panose="020F0502020204030204" pitchFamily="34" charset="0"/>
              </a:rPr>
              <a:pPr>
                <a:spcBef>
                  <a:spcPct val="0"/>
                </a:spcBef>
                <a:buFontTx/>
                <a:buNone/>
              </a:pPr>
              <a:t>57</a:t>
            </a:fld>
            <a:endParaRPr lang="fr-FR" altLang="fr-FR" sz="1400" b="0">
              <a:solidFill>
                <a:schemeClr val="tx1"/>
              </a:solidFill>
              <a:latin typeface="Calibri" panose="020F0502020204030204" pitchFamily="34" charset="0"/>
            </a:endParaRPr>
          </a:p>
        </p:txBody>
      </p:sp>
      <p:sp>
        <p:nvSpPr>
          <p:cNvPr id="5" name="Espace réservé du pied de page 4"/>
          <p:cNvSpPr>
            <a:spLocks noGrp="1"/>
          </p:cNvSpPr>
          <p:nvPr>
            <p:ph type="ftr" sz="quarter" idx="11"/>
          </p:nvPr>
        </p:nvSpPr>
        <p:spPr/>
        <p:txBody>
          <a:bodyPr/>
          <a:lstStyle/>
          <a:p>
            <a:pPr>
              <a:defRPr/>
            </a:pPr>
            <a:r>
              <a:rPr lang="fr-FR"/>
              <a:t>Syndicat Interdépartemental du SAGE de la Nonette</a:t>
            </a:r>
          </a:p>
        </p:txBody>
      </p:sp>
      <p:pic>
        <p:nvPicPr>
          <p:cNvPr id="25605" name="Image 6"/>
          <p:cNvPicPr>
            <a:picLocks noChangeAspect="1" noChangeArrowheads="1"/>
          </p:cNvPicPr>
          <p:nvPr/>
        </p:nvPicPr>
        <p:blipFill>
          <a:blip r:embed="rId2">
            <a:extLst>
              <a:ext uri="{28A0092B-C50C-407E-A947-70E740481C1C}">
                <a14:useLocalDpi xmlns:a14="http://schemas.microsoft.com/office/drawing/2010/main" val="0"/>
              </a:ext>
            </a:extLst>
          </a:blip>
          <a:srcRect l="35825" t="31104" r="22438" b="15001"/>
          <a:stretch>
            <a:fillRect/>
          </a:stretch>
        </p:blipFill>
        <p:spPr bwMode="auto">
          <a:xfrm>
            <a:off x="3779838" y="2060575"/>
            <a:ext cx="49561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Connecteur droit 8"/>
          <p:cNvCxnSpPr>
            <a:cxnSpLocks/>
          </p:cNvCxnSpPr>
          <p:nvPr/>
        </p:nvCxnSpPr>
        <p:spPr>
          <a:xfrm>
            <a:off x="6372225" y="4005263"/>
            <a:ext cx="647700" cy="64770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rot="18694260">
            <a:off x="6596856" y="3569495"/>
            <a:ext cx="454025" cy="1033462"/>
          </a:xfrm>
          <a:prstGeom prst="ellipse">
            <a:avLst/>
          </a:prstGeom>
          <a:solidFill>
            <a:schemeClr val="accent1">
              <a:alpha val="60000"/>
            </a:schemeClr>
          </a:solidFill>
          <a:ln>
            <a:solidFill>
              <a:schemeClr val="accent1">
                <a:shade val="50000"/>
                <a:alpha val="1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ZoneTexte 11"/>
          <p:cNvSpPr txBox="1"/>
          <p:nvPr/>
        </p:nvSpPr>
        <p:spPr>
          <a:xfrm>
            <a:off x="477838" y="1166813"/>
            <a:ext cx="3086100" cy="4246562"/>
          </a:xfrm>
          <a:prstGeom prst="rect">
            <a:avLst/>
          </a:prstGeom>
          <a:noFill/>
        </p:spPr>
        <p:txBody>
          <a:bodyPr>
            <a:spAutoFit/>
          </a:bodyPr>
          <a:lstStyle/>
          <a:p>
            <a:pPr>
              <a:defRPr/>
            </a:pPr>
            <a:r>
              <a:rPr lang="fr-FR" dirty="0"/>
              <a:t>Présence d’un massif végétalisé le long de l’escalier Rue de la République mais aménagé au dessus du niveau des pavés : l’eau ne peut s’y infiltré</a:t>
            </a:r>
          </a:p>
          <a:p>
            <a:pPr>
              <a:defRPr/>
            </a:pPr>
            <a:endParaRPr lang="fr-FR" dirty="0"/>
          </a:p>
          <a:p>
            <a:pPr marL="285750" indent="-285750">
              <a:buFont typeface="Arial" panose="020B0604020202020204" pitchFamily="34" charset="0"/>
              <a:buChar char="•"/>
              <a:defRPr/>
            </a:pPr>
            <a:r>
              <a:rPr lang="fr-FR" dirty="0"/>
              <a:t>Bordure à supprimer entre l’escalier et le massif </a:t>
            </a:r>
          </a:p>
          <a:p>
            <a:pPr marL="285750" indent="-285750">
              <a:buFont typeface="Arial" panose="020B0604020202020204" pitchFamily="34" charset="0"/>
              <a:buChar char="•"/>
              <a:defRPr/>
            </a:pPr>
            <a:r>
              <a:rPr lang="fr-FR" dirty="0"/>
              <a:t>Reprise du massif afin qu’il reçoive les eaux de pluie : à aménager en contre-bas</a:t>
            </a:r>
          </a:p>
        </p:txBody>
      </p:sp>
      <p:cxnSp>
        <p:nvCxnSpPr>
          <p:cNvPr id="14" name="Connecteur droit avec flèche 13"/>
          <p:cNvCxnSpPr>
            <a:cxnSpLocks/>
          </p:cNvCxnSpPr>
          <p:nvPr/>
        </p:nvCxnSpPr>
        <p:spPr>
          <a:xfrm>
            <a:off x="3348038" y="3573463"/>
            <a:ext cx="3024187" cy="4714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cxnSpLocks/>
          </p:cNvCxnSpPr>
          <p:nvPr/>
        </p:nvCxnSpPr>
        <p:spPr>
          <a:xfrm flipV="1">
            <a:off x="3416300" y="4149725"/>
            <a:ext cx="3532188" cy="5715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07970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1"/>
          <p:cNvSpPr>
            <a:spLocks noGrp="1" noChangeArrowheads="1"/>
          </p:cNvSpPr>
          <p:nvPr>
            <p:ph type="title"/>
          </p:nvPr>
        </p:nvSpPr>
        <p:spPr/>
        <p:txBody>
          <a:bodyPr/>
          <a:lstStyle/>
          <a:p>
            <a:r>
              <a:rPr lang="fr-FR" altLang="fr-FR" smtClean="0"/>
              <a:t>8 : parking drainant Rue Docteur Calmette</a:t>
            </a:r>
          </a:p>
        </p:txBody>
      </p:sp>
      <p:sp>
        <p:nvSpPr>
          <p:cNvPr id="26627" name="Espace réservé du numéro de diapositive 3"/>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fld id="{BC55F473-BB79-4FF9-91A0-0B74A03B51C9}" type="slidenum">
              <a:rPr lang="fr-FR" altLang="fr-FR" sz="1400" b="0">
                <a:solidFill>
                  <a:schemeClr val="tx1"/>
                </a:solidFill>
                <a:latin typeface="Calibri" panose="020F0502020204030204" pitchFamily="34" charset="0"/>
              </a:rPr>
              <a:pPr>
                <a:spcBef>
                  <a:spcPct val="0"/>
                </a:spcBef>
                <a:buFontTx/>
                <a:buNone/>
              </a:pPr>
              <a:t>58</a:t>
            </a:fld>
            <a:endParaRPr lang="fr-FR" altLang="fr-FR" sz="1400" b="0">
              <a:solidFill>
                <a:schemeClr val="tx1"/>
              </a:solidFill>
              <a:latin typeface="Calibri" panose="020F0502020204030204" pitchFamily="34" charset="0"/>
            </a:endParaRPr>
          </a:p>
        </p:txBody>
      </p:sp>
      <p:sp>
        <p:nvSpPr>
          <p:cNvPr id="5" name="Espace réservé du pied de page 4"/>
          <p:cNvSpPr>
            <a:spLocks noGrp="1"/>
          </p:cNvSpPr>
          <p:nvPr>
            <p:ph type="ftr" sz="quarter" idx="11"/>
          </p:nvPr>
        </p:nvSpPr>
        <p:spPr/>
        <p:txBody>
          <a:bodyPr/>
          <a:lstStyle/>
          <a:p>
            <a:pPr>
              <a:defRPr/>
            </a:pPr>
            <a:r>
              <a:rPr lang="fr-FR"/>
              <a:t>Syndicat Interdépartemental du SAGE de la Nonette</a:t>
            </a:r>
          </a:p>
        </p:txBody>
      </p:sp>
      <p:sp>
        <p:nvSpPr>
          <p:cNvPr id="26629" name="ZoneTexte 5"/>
          <p:cNvSpPr txBox="1">
            <a:spLocks noChangeArrowheads="1"/>
          </p:cNvSpPr>
          <p:nvPr/>
        </p:nvSpPr>
        <p:spPr bwMode="auto">
          <a:xfrm>
            <a:off x="404813" y="1052513"/>
            <a:ext cx="87757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pPr>
            <a:r>
              <a:rPr lang="fr-FR" altLang="fr-FR" sz="1800" b="0">
                <a:solidFill>
                  <a:schemeClr val="tx1"/>
                </a:solidFill>
              </a:rPr>
              <a:t>Vérifier préalablement l’absence de cavité à proximité</a:t>
            </a:r>
          </a:p>
          <a:p>
            <a:pPr>
              <a:spcBef>
                <a:spcPct val="0"/>
              </a:spcBef>
            </a:pPr>
            <a:endParaRPr lang="fr-FR" altLang="fr-FR" sz="1800" b="0">
              <a:solidFill>
                <a:schemeClr val="tx1"/>
              </a:solidFill>
            </a:endParaRPr>
          </a:p>
          <a:p>
            <a:pPr>
              <a:spcBef>
                <a:spcPct val="0"/>
              </a:spcBef>
            </a:pPr>
            <a:r>
              <a:rPr lang="fr-FR" altLang="fr-FR" sz="1800" b="0">
                <a:solidFill>
                  <a:schemeClr val="tx1"/>
                </a:solidFill>
              </a:rPr>
              <a:t>Aménagement de la zone de stationnement en structure filtrante (terre-pierre, gravier, dalles enherbées …)</a:t>
            </a:r>
          </a:p>
          <a:p>
            <a:pPr>
              <a:spcBef>
                <a:spcPct val="0"/>
              </a:spcBef>
            </a:pPr>
            <a:endParaRPr lang="fr-FR" altLang="fr-FR" sz="1800" b="0">
              <a:solidFill>
                <a:schemeClr val="tx1"/>
              </a:solidFill>
            </a:endParaRPr>
          </a:p>
          <a:p>
            <a:pPr>
              <a:spcBef>
                <a:spcPct val="0"/>
              </a:spcBef>
            </a:pPr>
            <a:r>
              <a:rPr lang="fr-FR" altLang="fr-FR" sz="1800" b="0">
                <a:solidFill>
                  <a:schemeClr val="tx1"/>
                </a:solidFill>
              </a:rPr>
              <a:t>Déplacement de la bordure le long du mur des habitations afin que l’eau puisse entrer dans la zone de stationnement et que les murs restent isolés</a:t>
            </a:r>
          </a:p>
        </p:txBody>
      </p:sp>
      <p:pic>
        <p:nvPicPr>
          <p:cNvPr id="26630" name="Image 7"/>
          <p:cNvPicPr>
            <a:picLocks noChangeAspect="1" noChangeArrowheads="1"/>
          </p:cNvPicPr>
          <p:nvPr/>
        </p:nvPicPr>
        <p:blipFill>
          <a:blip r:embed="rId2">
            <a:extLst>
              <a:ext uri="{28A0092B-C50C-407E-A947-70E740481C1C}">
                <a14:useLocalDpi xmlns:a14="http://schemas.microsoft.com/office/drawing/2010/main" val="0"/>
              </a:ext>
            </a:extLst>
          </a:blip>
          <a:srcRect l="12988" t="17801" r="1964" b="6255"/>
          <a:stretch>
            <a:fillRect/>
          </a:stretch>
        </p:blipFill>
        <p:spPr bwMode="auto">
          <a:xfrm>
            <a:off x="0" y="3240088"/>
            <a:ext cx="6727825" cy="337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cteur droit 9"/>
          <p:cNvCxnSpPr>
            <a:cxnSpLocks/>
          </p:cNvCxnSpPr>
          <p:nvPr/>
        </p:nvCxnSpPr>
        <p:spPr>
          <a:xfrm>
            <a:off x="1614488" y="5257800"/>
            <a:ext cx="4248150" cy="1331913"/>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a:cxnSpLocks/>
          </p:cNvCxnSpPr>
          <p:nvPr/>
        </p:nvCxnSpPr>
        <p:spPr>
          <a:xfrm flipV="1">
            <a:off x="3832225" y="4414838"/>
            <a:ext cx="900113" cy="14732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15"/>
          <p:cNvCxnSpPr>
            <a:cxnSpLocks/>
          </p:cNvCxnSpPr>
          <p:nvPr/>
        </p:nvCxnSpPr>
        <p:spPr>
          <a:xfrm>
            <a:off x="3605213" y="4006850"/>
            <a:ext cx="2374900" cy="47466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rot="782426">
            <a:off x="2306638" y="4230688"/>
            <a:ext cx="3811587" cy="1417637"/>
          </a:xfrm>
          <a:prstGeom prst="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Parking drainant</a:t>
            </a:r>
          </a:p>
        </p:txBody>
      </p:sp>
      <p:grpSp>
        <p:nvGrpSpPr>
          <p:cNvPr id="26635" name="Groupe 19"/>
          <p:cNvGrpSpPr>
            <a:grpSpLocks/>
          </p:cNvGrpSpPr>
          <p:nvPr/>
        </p:nvGrpSpPr>
        <p:grpSpPr bwMode="auto">
          <a:xfrm>
            <a:off x="5892800" y="3225800"/>
            <a:ext cx="2709863" cy="4291013"/>
            <a:chOff x="2688046" y="1052736"/>
            <a:chExt cx="2710156" cy="4291781"/>
          </a:xfrm>
        </p:grpSpPr>
        <p:pic>
          <p:nvPicPr>
            <p:cNvPr id="26636" name="Image 20"/>
            <p:cNvPicPr>
              <a:picLocks noChangeAspect="1" noChangeArrowheads="1"/>
            </p:cNvPicPr>
            <p:nvPr/>
          </p:nvPicPr>
          <p:blipFill>
            <a:blip r:embed="rId3">
              <a:extLst>
                <a:ext uri="{28A0092B-C50C-407E-A947-70E740481C1C}">
                  <a14:useLocalDpi xmlns:a14="http://schemas.microsoft.com/office/drawing/2010/main" val="0"/>
                </a:ext>
              </a:extLst>
            </a:blip>
            <a:srcRect l="41072" t="17802" r="45595" b="62450"/>
            <a:stretch>
              <a:fillRect/>
            </a:stretch>
          </p:blipFill>
          <p:spPr bwMode="auto">
            <a:xfrm>
              <a:off x="3264602" y="1052736"/>
              <a:ext cx="2133600" cy="177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7" name="ZoneTexte 21"/>
            <p:cNvSpPr txBox="1">
              <a:spLocks noChangeArrowheads="1"/>
            </p:cNvSpPr>
            <p:nvPr/>
          </p:nvSpPr>
          <p:spPr bwMode="auto">
            <a:xfrm>
              <a:off x="3264602" y="2420888"/>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a:solidFill>
                    <a:schemeClr val="tx1"/>
                  </a:solidFill>
                </a:rPr>
                <a:t>1</a:t>
              </a:r>
            </a:p>
          </p:txBody>
        </p:sp>
        <p:sp>
          <p:nvSpPr>
            <p:cNvPr id="26638" name="ZoneTexte 22"/>
            <p:cNvSpPr txBox="1">
              <a:spLocks noChangeArrowheads="1"/>
            </p:cNvSpPr>
            <p:nvPr/>
          </p:nvSpPr>
          <p:spPr bwMode="auto">
            <a:xfrm>
              <a:off x="4081842" y="1777008"/>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a:solidFill>
                    <a:schemeClr val="tx1"/>
                  </a:solidFill>
                </a:rPr>
                <a:t>3</a:t>
              </a:r>
            </a:p>
          </p:txBody>
        </p:sp>
        <p:sp>
          <p:nvSpPr>
            <p:cNvPr id="26639" name="ZoneTexte 23"/>
            <p:cNvSpPr txBox="1">
              <a:spLocks noChangeArrowheads="1"/>
            </p:cNvSpPr>
            <p:nvPr/>
          </p:nvSpPr>
          <p:spPr bwMode="auto">
            <a:xfrm>
              <a:off x="2688046" y="3703253"/>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endParaRPr lang="fr-FR" altLang="fr-FR">
                <a:solidFill>
                  <a:schemeClr val="tx1"/>
                </a:solidFill>
              </a:endParaRPr>
            </a:p>
          </p:txBody>
        </p:sp>
        <p:sp>
          <p:nvSpPr>
            <p:cNvPr id="26640" name="ZoneTexte 25"/>
            <p:cNvSpPr txBox="1">
              <a:spLocks noChangeArrowheads="1"/>
            </p:cNvSpPr>
            <p:nvPr/>
          </p:nvSpPr>
          <p:spPr bwMode="auto">
            <a:xfrm>
              <a:off x="3659469" y="1515398"/>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a:solidFill>
                    <a:schemeClr val="tx1"/>
                  </a:solidFill>
                </a:rPr>
                <a:t>2</a:t>
              </a:r>
            </a:p>
          </p:txBody>
        </p:sp>
        <p:sp>
          <p:nvSpPr>
            <p:cNvPr id="26641" name="ZoneTexte 26"/>
            <p:cNvSpPr txBox="1">
              <a:spLocks noChangeArrowheads="1"/>
            </p:cNvSpPr>
            <p:nvPr/>
          </p:nvSpPr>
          <p:spPr bwMode="auto">
            <a:xfrm>
              <a:off x="4843151" y="2252658"/>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a:solidFill>
                    <a:schemeClr val="tx1"/>
                  </a:solidFill>
                </a:rPr>
                <a:t>8</a:t>
              </a:r>
            </a:p>
          </p:txBody>
        </p:sp>
        <p:sp>
          <p:nvSpPr>
            <p:cNvPr id="26642" name="ZoneTexte 27"/>
            <p:cNvSpPr txBox="1">
              <a:spLocks noChangeArrowheads="1"/>
            </p:cNvSpPr>
            <p:nvPr/>
          </p:nvSpPr>
          <p:spPr bwMode="auto">
            <a:xfrm>
              <a:off x="4067944" y="3197653"/>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endParaRPr lang="fr-FR" altLang="fr-FR">
                <a:solidFill>
                  <a:schemeClr val="tx1"/>
                </a:solidFill>
              </a:endParaRPr>
            </a:p>
          </p:txBody>
        </p:sp>
        <p:sp>
          <p:nvSpPr>
            <p:cNvPr id="26643" name="ZoneTexte 28"/>
            <p:cNvSpPr txBox="1">
              <a:spLocks noChangeArrowheads="1"/>
            </p:cNvSpPr>
            <p:nvPr/>
          </p:nvSpPr>
          <p:spPr bwMode="auto">
            <a:xfrm>
              <a:off x="3219387" y="4821297"/>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endParaRPr lang="fr-FR" altLang="fr-FR">
                <a:solidFill>
                  <a:schemeClr val="tx1"/>
                </a:solidFill>
              </a:endParaRPr>
            </a:p>
          </p:txBody>
        </p:sp>
      </p:grpSp>
    </p:spTree>
    <p:extLst>
      <p:ext uri="{BB962C8B-B14F-4D97-AF65-F5344CB8AC3E}">
        <p14:creationId xmlns:p14="http://schemas.microsoft.com/office/powerpoint/2010/main" val="30577376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1"/>
          <p:cNvSpPr>
            <a:spLocks noGrp="1" noChangeArrowheads="1"/>
          </p:cNvSpPr>
          <p:nvPr>
            <p:ph type="title"/>
          </p:nvPr>
        </p:nvSpPr>
        <p:spPr/>
        <p:txBody>
          <a:bodyPr/>
          <a:lstStyle/>
          <a:p>
            <a:r>
              <a:rPr lang="fr-FR" altLang="fr-FR" smtClean="0"/>
              <a:t>9 : massif filtrant  Place Joyalle</a:t>
            </a:r>
          </a:p>
        </p:txBody>
      </p:sp>
      <p:sp>
        <p:nvSpPr>
          <p:cNvPr id="27651" name="Espace réservé du numéro de diapositive 3"/>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fld id="{EBFD8BAB-C3A0-4EBB-9058-0CDDC6EA9AFB}" type="slidenum">
              <a:rPr lang="fr-FR" altLang="fr-FR" sz="1400" b="0">
                <a:solidFill>
                  <a:schemeClr val="tx1"/>
                </a:solidFill>
                <a:latin typeface="Calibri" panose="020F0502020204030204" pitchFamily="34" charset="0"/>
              </a:rPr>
              <a:pPr>
                <a:spcBef>
                  <a:spcPct val="0"/>
                </a:spcBef>
                <a:buFontTx/>
                <a:buNone/>
              </a:pPr>
              <a:t>59</a:t>
            </a:fld>
            <a:endParaRPr lang="fr-FR" altLang="fr-FR" sz="1400" b="0">
              <a:solidFill>
                <a:schemeClr val="tx1"/>
              </a:solidFill>
              <a:latin typeface="Calibri" panose="020F0502020204030204" pitchFamily="34" charset="0"/>
            </a:endParaRPr>
          </a:p>
        </p:txBody>
      </p:sp>
      <p:sp>
        <p:nvSpPr>
          <p:cNvPr id="5" name="Espace réservé du pied de page 4"/>
          <p:cNvSpPr>
            <a:spLocks noGrp="1"/>
          </p:cNvSpPr>
          <p:nvPr>
            <p:ph type="ftr" sz="quarter" idx="11"/>
          </p:nvPr>
        </p:nvSpPr>
        <p:spPr/>
        <p:txBody>
          <a:bodyPr/>
          <a:lstStyle/>
          <a:p>
            <a:pPr>
              <a:defRPr/>
            </a:pPr>
            <a:r>
              <a:rPr lang="fr-FR"/>
              <a:t>Syndicat Interdépartemental du SAGE de la Nonette</a:t>
            </a:r>
          </a:p>
        </p:txBody>
      </p:sp>
      <p:grpSp>
        <p:nvGrpSpPr>
          <p:cNvPr id="27653" name="Groupe 5"/>
          <p:cNvGrpSpPr>
            <a:grpSpLocks/>
          </p:cNvGrpSpPr>
          <p:nvPr/>
        </p:nvGrpSpPr>
        <p:grpSpPr bwMode="auto">
          <a:xfrm>
            <a:off x="5275263" y="981075"/>
            <a:ext cx="3489325" cy="2354263"/>
            <a:chOff x="3219386" y="3197653"/>
            <a:chExt cx="3490345" cy="2355369"/>
          </a:xfrm>
        </p:grpSpPr>
        <p:pic>
          <p:nvPicPr>
            <p:cNvPr id="27659" name="Image 6"/>
            <p:cNvPicPr>
              <a:picLocks noChangeAspect="1" noChangeArrowheads="1"/>
            </p:cNvPicPr>
            <p:nvPr/>
          </p:nvPicPr>
          <p:blipFill>
            <a:blip r:embed="rId2">
              <a:extLst>
                <a:ext uri="{28A0092B-C50C-407E-A947-70E740481C1C}">
                  <a14:useLocalDpi xmlns:a14="http://schemas.microsoft.com/office/drawing/2010/main" val="0"/>
                </a:ext>
              </a:extLst>
            </a:blip>
            <a:srcRect l="40788" t="42612" r="37399" b="33389"/>
            <a:stretch>
              <a:fillRect/>
            </a:stretch>
          </p:blipFill>
          <p:spPr bwMode="auto">
            <a:xfrm>
              <a:off x="3219386" y="3286026"/>
              <a:ext cx="3490345" cy="216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ZoneTexte 13"/>
            <p:cNvSpPr txBox="1">
              <a:spLocks noChangeArrowheads="1"/>
            </p:cNvSpPr>
            <p:nvPr/>
          </p:nvSpPr>
          <p:spPr bwMode="auto">
            <a:xfrm>
              <a:off x="4067944" y="3197653"/>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a:solidFill>
                    <a:schemeClr val="tx1"/>
                  </a:solidFill>
                </a:rPr>
                <a:t>7</a:t>
              </a:r>
            </a:p>
          </p:txBody>
        </p:sp>
        <p:sp>
          <p:nvSpPr>
            <p:cNvPr id="27661" name="ZoneTexte 14"/>
            <p:cNvSpPr txBox="1">
              <a:spLocks noChangeArrowheads="1"/>
            </p:cNvSpPr>
            <p:nvPr/>
          </p:nvSpPr>
          <p:spPr bwMode="auto">
            <a:xfrm>
              <a:off x="3219387" y="4821297"/>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a:solidFill>
                    <a:schemeClr val="tx1"/>
                  </a:solidFill>
                </a:rPr>
                <a:t>6</a:t>
              </a:r>
            </a:p>
          </p:txBody>
        </p:sp>
        <p:sp>
          <p:nvSpPr>
            <p:cNvPr id="27662" name="ZoneTexte 15"/>
            <p:cNvSpPr txBox="1">
              <a:spLocks noChangeArrowheads="1"/>
            </p:cNvSpPr>
            <p:nvPr/>
          </p:nvSpPr>
          <p:spPr bwMode="auto">
            <a:xfrm>
              <a:off x="4968562" y="5029802"/>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a:solidFill>
                    <a:schemeClr val="tx1"/>
                  </a:solidFill>
                </a:rPr>
                <a:t>9</a:t>
              </a:r>
            </a:p>
          </p:txBody>
        </p:sp>
      </p:grpSp>
      <p:pic>
        <p:nvPicPr>
          <p:cNvPr id="27654" name="Image 16"/>
          <p:cNvPicPr>
            <a:picLocks noChangeAspect="1" noChangeArrowheads="1"/>
          </p:cNvPicPr>
          <p:nvPr/>
        </p:nvPicPr>
        <p:blipFill>
          <a:blip r:embed="rId3">
            <a:extLst>
              <a:ext uri="{28A0092B-C50C-407E-A947-70E740481C1C}">
                <a14:useLocalDpi xmlns:a14="http://schemas.microsoft.com/office/drawing/2010/main" val="0"/>
              </a:ext>
            </a:extLst>
          </a:blip>
          <a:srcRect l="16029" t="18481" r="12201" b="12199"/>
          <a:stretch>
            <a:fillRect/>
          </a:stretch>
        </p:blipFill>
        <p:spPr bwMode="auto">
          <a:xfrm>
            <a:off x="1938338" y="3336925"/>
            <a:ext cx="6562725"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ZoneTexte 18"/>
          <p:cNvSpPr txBox="1">
            <a:spLocks noChangeArrowheads="1"/>
          </p:cNvSpPr>
          <p:nvPr/>
        </p:nvSpPr>
        <p:spPr bwMode="auto">
          <a:xfrm>
            <a:off x="457200" y="1244600"/>
            <a:ext cx="47625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800080"/>
                </a:solidFill>
                <a:latin typeface="Arial" panose="020B0604020202020204" pitchFamily="34" charset="0"/>
              </a:defRPr>
            </a:lvl1pPr>
            <a:lvl2pPr marL="742950" indent="-285750">
              <a:spcBef>
                <a:spcPct val="20000"/>
              </a:spcBef>
              <a:buFont typeface="Wingdings" panose="05000000000000000000" pitchFamily="2" charset="2"/>
              <a:buChar char="Ø"/>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fr-FR" altLang="fr-FR" sz="1800" b="0">
                <a:solidFill>
                  <a:schemeClr val="tx1"/>
                </a:solidFill>
              </a:rPr>
              <a:t>Place très large permettant de créer un espace d’infiltration</a:t>
            </a:r>
          </a:p>
          <a:p>
            <a:pPr>
              <a:spcBef>
                <a:spcPct val="0"/>
              </a:spcBef>
              <a:buFontTx/>
              <a:buNone/>
            </a:pPr>
            <a:endParaRPr lang="fr-FR" altLang="fr-FR" sz="1800" b="0">
              <a:solidFill>
                <a:schemeClr val="tx1"/>
              </a:solidFill>
            </a:endParaRPr>
          </a:p>
          <a:p>
            <a:pPr>
              <a:spcBef>
                <a:spcPct val="0"/>
              </a:spcBef>
              <a:buFontTx/>
              <a:buNone/>
            </a:pPr>
            <a:r>
              <a:rPr lang="fr-FR" altLang="fr-FR" sz="1800" b="0">
                <a:solidFill>
                  <a:schemeClr val="tx1"/>
                </a:solidFill>
              </a:rPr>
              <a:t>Possibilité de création un massif végétal paysager infiltrant une partie des eaux de pluie de la Place Joyalle et de la Rue de de la République</a:t>
            </a:r>
          </a:p>
          <a:p>
            <a:pPr>
              <a:spcBef>
                <a:spcPct val="0"/>
              </a:spcBef>
              <a:buFontTx/>
              <a:buNone/>
            </a:pPr>
            <a:endParaRPr lang="fr-FR" altLang="fr-FR" sz="1800" b="0">
              <a:solidFill>
                <a:schemeClr val="tx1"/>
              </a:solidFill>
            </a:endParaRPr>
          </a:p>
          <a:p>
            <a:pPr>
              <a:spcBef>
                <a:spcPct val="0"/>
              </a:spcBef>
              <a:buFontTx/>
              <a:buNone/>
            </a:pPr>
            <a:endParaRPr lang="fr-FR" altLang="fr-FR" sz="1800" b="0">
              <a:solidFill>
                <a:schemeClr val="tx1"/>
              </a:solidFill>
            </a:endParaRPr>
          </a:p>
        </p:txBody>
      </p:sp>
      <p:cxnSp>
        <p:nvCxnSpPr>
          <p:cNvPr id="21" name="Connecteur droit avec flèche 20"/>
          <p:cNvCxnSpPr>
            <a:cxnSpLocks/>
          </p:cNvCxnSpPr>
          <p:nvPr/>
        </p:nvCxnSpPr>
        <p:spPr>
          <a:xfrm flipH="1" flipV="1">
            <a:off x="7235825" y="1628775"/>
            <a:ext cx="1439863" cy="139700"/>
          </a:xfrm>
          <a:prstGeom prst="straightConnector1">
            <a:avLst/>
          </a:prstGeom>
          <a:ln w="2857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cxnSpLocks/>
          </p:cNvCxnSpPr>
          <p:nvPr/>
        </p:nvCxnSpPr>
        <p:spPr>
          <a:xfrm flipH="1">
            <a:off x="7204075" y="1662113"/>
            <a:ext cx="31750" cy="928687"/>
          </a:xfrm>
          <a:prstGeom prst="straightConnector1">
            <a:avLst/>
          </a:prstGeom>
          <a:ln w="285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5" name="Triangle isocèle 24"/>
          <p:cNvSpPr/>
          <p:nvPr/>
        </p:nvSpPr>
        <p:spPr>
          <a:xfrm rot="10971930">
            <a:off x="3133725" y="5314950"/>
            <a:ext cx="4500563" cy="1539875"/>
          </a:xfrm>
          <a:prstGeom prst="triangle">
            <a:avLst>
              <a:gd name="adj" fmla="val 51061"/>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3478138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6"/>
          <p:cNvSpPr txBox="1"/>
          <p:nvPr/>
        </p:nvSpPr>
        <p:spPr>
          <a:xfrm>
            <a:off x="1187355" y="68238"/>
            <a:ext cx="7956645" cy="554037"/>
          </a:xfrm>
          <a:prstGeom prst="rect">
            <a:avLst/>
          </a:prstGeom>
          <a:noFill/>
          <a:ln>
            <a:noFill/>
          </a:ln>
        </p:spPr>
        <p:txBody>
          <a:bodyPr spcFirstLastPara="1" wrap="square" lIns="91425" tIns="45700" rIns="91425" bIns="45700" anchor="t" anchorCtr="0">
            <a:noAutofit/>
          </a:bodyPr>
          <a:lstStyle/>
          <a:p>
            <a:pPr algn="ctr">
              <a:buClr>
                <a:srgbClr val="4472C4"/>
              </a:buClr>
              <a:buSzPts val="3000"/>
            </a:pPr>
            <a:r>
              <a:rPr lang="fr-FR" sz="2400" b="1">
                <a:solidFill>
                  <a:srgbClr val="4472C4"/>
                </a:solidFill>
              </a:rPr>
              <a:t>LA GESTION DURABLE DES EAUX PLUVIALES</a:t>
            </a:r>
            <a:endParaRPr sz="1100"/>
          </a:p>
        </p:txBody>
      </p:sp>
      <p:pic>
        <p:nvPicPr>
          <p:cNvPr id="133" name="Google Shape;133;p16"/>
          <p:cNvPicPr preferRelativeResize="0"/>
          <p:nvPr/>
        </p:nvPicPr>
        <p:blipFill rotWithShape="1">
          <a:blip r:embed="rId3">
            <a:alphaModFix/>
          </a:blip>
          <a:srcRect/>
          <a:stretch/>
        </p:blipFill>
        <p:spPr>
          <a:xfrm>
            <a:off x="436350" y="1831550"/>
            <a:ext cx="7800400" cy="2645625"/>
          </a:xfrm>
          <a:prstGeom prst="rect">
            <a:avLst/>
          </a:prstGeom>
          <a:noFill/>
          <a:ln>
            <a:noFill/>
          </a:ln>
        </p:spPr>
      </p:pic>
      <p:sp>
        <p:nvSpPr>
          <p:cNvPr id="134" name="Google Shape;134;p16"/>
          <p:cNvSpPr txBox="1"/>
          <p:nvPr/>
        </p:nvSpPr>
        <p:spPr>
          <a:xfrm>
            <a:off x="436350" y="996080"/>
            <a:ext cx="5677468" cy="461665"/>
          </a:xfrm>
          <a:prstGeom prst="rect">
            <a:avLst/>
          </a:prstGeom>
          <a:noFill/>
          <a:ln>
            <a:noFill/>
          </a:ln>
        </p:spPr>
        <p:txBody>
          <a:bodyPr spcFirstLastPara="1" wrap="square" lIns="91425" tIns="45700" rIns="91425" bIns="45700" anchor="t" anchorCtr="0">
            <a:noAutofit/>
          </a:bodyPr>
          <a:lstStyle/>
          <a:p>
            <a:r>
              <a:rPr lang="fr-FR" sz="2400" b="1">
                <a:solidFill>
                  <a:srgbClr val="0070C0"/>
                </a:solidFill>
              </a:rPr>
              <a:t>3 PHILOSOPHIES</a:t>
            </a:r>
            <a:endParaRPr sz="2400" b="1">
              <a:solidFill>
                <a:srgbClr val="0070C0"/>
              </a:solidFill>
            </a:endParaRPr>
          </a:p>
        </p:txBody>
      </p:sp>
      <p:pic>
        <p:nvPicPr>
          <p:cNvPr id="135" name="Google Shape;135;p16"/>
          <p:cNvPicPr preferRelativeResize="0"/>
          <p:nvPr/>
        </p:nvPicPr>
        <p:blipFill rotWithShape="1">
          <a:blip r:embed="rId4">
            <a:alphaModFix/>
          </a:blip>
          <a:srcRect/>
          <a:stretch/>
        </p:blipFill>
        <p:spPr>
          <a:xfrm>
            <a:off x="5150375" y="4611675"/>
            <a:ext cx="3886200" cy="1390650"/>
          </a:xfrm>
          <a:prstGeom prst="rect">
            <a:avLst/>
          </a:prstGeom>
          <a:noFill/>
          <a:ln>
            <a:noFill/>
          </a:ln>
        </p:spPr>
      </p:pic>
    </p:spTree>
    <p:extLst>
      <p:ext uri="{BB962C8B-B14F-4D97-AF65-F5344CB8AC3E}">
        <p14:creationId xmlns:p14="http://schemas.microsoft.com/office/powerpoint/2010/main" val="34431063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57"/>
          <p:cNvSpPr txBox="1"/>
          <p:nvPr/>
        </p:nvSpPr>
        <p:spPr>
          <a:xfrm>
            <a:off x="6467121" y="1855108"/>
            <a:ext cx="2676879" cy="22467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2000" b="0" i="0" u="none" strike="noStrike" cap="none">
                <a:solidFill>
                  <a:schemeClr val="dk1"/>
                </a:solidFill>
                <a:latin typeface="Arial"/>
                <a:ea typeface="Arial"/>
                <a:cs typeface="Arial"/>
                <a:sym typeface="Arial"/>
              </a:rPr>
              <a:t>Association Adopta</a:t>
            </a:r>
            <a:endParaRPr/>
          </a:p>
          <a:p>
            <a:pPr marL="0" marR="0" lvl="0" indent="0" algn="l" rtl="0">
              <a:lnSpc>
                <a:spcPct val="100000"/>
              </a:lnSpc>
              <a:spcBef>
                <a:spcPts val="0"/>
              </a:spcBef>
              <a:spcAft>
                <a:spcPts val="0"/>
              </a:spcAft>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fr-FR" sz="2000" b="0" i="0" u="none" strike="noStrike" cap="none">
                <a:solidFill>
                  <a:schemeClr val="dk1"/>
                </a:solidFill>
                <a:latin typeface="Arial"/>
                <a:ea typeface="Arial"/>
                <a:cs typeface="Arial"/>
                <a:sym typeface="Arial"/>
              </a:rPr>
              <a:t>@AssoAdopta</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fr-FR" sz="2000" b="0" i="0" u="none" strike="noStrike" cap="none">
                <a:solidFill>
                  <a:schemeClr val="dk1"/>
                </a:solidFill>
                <a:latin typeface="Arial"/>
                <a:ea typeface="Arial"/>
                <a:cs typeface="Arial"/>
                <a:sym typeface="Arial"/>
              </a:rPr>
              <a:t>ADOPTA</a:t>
            </a:r>
            <a:endParaRPr/>
          </a:p>
        </p:txBody>
      </p:sp>
      <p:pic>
        <p:nvPicPr>
          <p:cNvPr id="611" name="Google Shape;611;p57"/>
          <p:cNvPicPr preferRelativeResize="0"/>
          <p:nvPr/>
        </p:nvPicPr>
        <p:blipFill rotWithShape="1">
          <a:blip r:embed="rId3">
            <a:alphaModFix/>
          </a:blip>
          <a:srcRect r="12265"/>
          <a:stretch/>
        </p:blipFill>
        <p:spPr>
          <a:xfrm>
            <a:off x="5701353" y="1823587"/>
            <a:ext cx="488950" cy="490538"/>
          </a:xfrm>
          <a:prstGeom prst="rect">
            <a:avLst/>
          </a:prstGeom>
          <a:noFill/>
          <a:ln>
            <a:noFill/>
          </a:ln>
        </p:spPr>
      </p:pic>
      <p:pic>
        <p:nvPicPr>
          <p:cNvPr id="612" name="Google Shape;612;p57" descr="RÃ©sultat de recherche d'images pour &quot;LOGO FACEBOOK&quot;"/>
          <p:cNvPicPr preferRelativeResize="0"/>
          <p:nvPr/>
        </p:nvPicPr>
        <p:blipFill rotWithShape="1">
          <a:blip r:embed="rId4">
            <a:alphaModFix/>
          </a:blip>
          <a:srcRect/>
          <a:stretch/>
        </p:blipFill>
        <p:spPr>
          <a:xfrm>
            <a:off x="5606103" y="2747512"/>
            <a:ext cx="609600" cy="461963"/>
          </a:xfrm>
          <a:prstGeom prst="rect">
            <a:avLst/>
          </a:prstGeom>
          <a:noFill/>
          <a:ln>
            <a:noFill/>
          </a:ln>
        </p:spPr>
      </p:pic>
      <p:pic>
        <p:nvPicPr>
          <p:cNvPr id="613" name="Google Shape;613;p57"/>
          <p:cNvPicPr preferRelativeResize="0"/>
          <p:nvPr/>
        </p:nvPicPr>
        <p:blipFill rotWithShape="1">
          <a:blip r:embed="rId5">
            <a:alphaModFix/>
          </a:blip>
          <a:srcRect/>
          <a:stretch/>
        </p:blipFill>
        <p:spPr>
          <a:xfrm>
            <a:off x="5201587" y="3583675"/>
            <a:ext cx="1139825" cy="669925"/>
          </a:xfrm>
          <a:prstGeom prst="rect">
            <a:avLst/>
          </a:prstGeom>
          <a:noFill/>
          <a:ln>
            <a:noFill/>
          </a:ln>
        </p:spPr>
      </p:pic>
      <p:pic>
        <p:nvPicPr>
          <p:cNvPr id="614" name="Google Shape;614;p57"/>
          <p:cNvPicPr preferRelativeResize="0"/>
          <p:nvPr/>
        </p:nvPicPr>
        <p:blipFill rotWithShape="1">
          <a:blip r:embed="rId6">
            <a:alphaModFix/>
          </a:blip>
          <a:srcRect/>
          <a:stretch/>
        </p:blipFill>
        <p:spPr>
          <a:xfrm>
            <a:off x="46992" y="5102177"/>
            <a:ext cx="9097008" cy="661600"/>
          </a:xfrm>
          <a:prstGeom prst="rect">
            <a:avLst/>
          </a:prstGeom>
          <a:noFill/>
          <a:ln>
            <a:noFill/>
          </a:ln>
        </p:spPr>
      </p:pic>
      <p:sp>
        <p:nvSpPr>
          <p:cNvPr id="615" name="Google Shape;615;p57"/>
          <p:cNvSpPr txBox="1"/>
          <p:nvPr/>
        </p:nvSpPr>
        <p:spPr>
          <a:xfrm>
            <a:off x="1339850" y="0"/>
            <a:ext cx="7804150" cy="55403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3000"/>
              <a:buFont typeface="Arial"/>
              <a:buNone/>
            </a:pPr>
            <a:r>
              <a:rPr lang="fr-FR" sz="3000" b="1" i="0" u="none" strike="noStrike" cap="none">
                <a:solidFill>
                  <a:schemeClr val="accent1"/>
                </a:solidFill>
                <a:latin typeface="Arial"/>
                <a:ea typeface="Arial"/>
                <a:cs typeface="Arial"/>
                <a:sym typeface="Arial"/>
              </a:rPr>
              <a:t>MERCI DE VOTRE ATTENTION</a:t>
            </a:r>
            <a:endParaRPr sz="1400" b="0" i="0" u="none" strike="noStrike" cap="none">
              <a:solidFill>
                <a:srgbClr val="000000"/>
              </a:solidFill>
              <a:latin typeface="Arial"/>
              <a:ea typeface="Arial"/>
              <a:cs typeface="Arial"/>
              <a:sym typeface="Arial"/>
            </a:endParaRPr>
          </a:p>
        </p:txBody>
      </p:sp>
      <p:sp>
        <p:nvSpPr>
          <p:cNvPr id="616" name="Google Shape;616;p57"/>
          <p:cNvSpPr txBox="1"/>
          <p:nvPr/>
        </p:nvSpPr>
        <p:spPr>
          <a:xfrm>
            <a:off x="308825" y="775350"/>
            <a:ext cx="4542000" cy="3998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800" b="1" i="0" u="none" strike="noStrike" cap="none">
              <a:solidFill>
                <a:srgbClr val="FFCF3F"/>
              </a:solidFill>
              <a:latin typeface="Calibri"/>
              <a:ea typeface="Calibri"/>
              <a:cs typeface="Calibri"/>
              <a:sym typeface="Calibri"/>
            </a:endParaRPr>
          </a:p>
          <a:p>
            <a:pPr marL="0" marR="0" lvl="0" indent="0" algn="ctr" rtl="0">
              <a:spcBef>
                <a:spcPts val="0"/>
              </a:spcBef>
              <a:spcAft>
                <a:spcPts val="0"/>
              </a:spcAft>
              <a:buNone/>
            </a:pPr>
            <a:r>
              <a:rPr lang="fr-FR" sz="2800" b="1" i="0" u="none" strike="noStrike" cap="none">
                <a:solidFill>
                  <a:srgbClr val="2E75B5"/>
                </a:solidFill>
                <a:latin typeface="Calibri"/>
                <a:ea typeface="Calibri"/>
                <a:cs typeface="Calibri"/>
                <a:sym typeface="Calibri"/>
              </a:rPr>
              <a:t>Elia DESMOT </a:t>
            </a:r>
            <a:endParaRPr/>
          </a:p>
          <a:p>
            <a:pPr marL="0" marR="0" lvl="0" indent="0" algn="ctr" rtl="0">
              <a:spcBef>
                <a:spcPts val="0"/>
              </a:spcBef>
              <a:spcAft>
                <a:spcPts val="0"/>
              </a:spcAft>
              <a:buNone/>
            </a:pPr>
            <a:r>
              <a:rPr lang="fr-FR" sz="2800" b="0" i="0" u="none" strike="noStrike" cap="none">
                <a:solidFill>
                  <a:srgbClr val="2E75B5"/>
                </a:solidFill>
                <a:latin typeface="Calibri"/>
                <a:ea typeface="Calibri"/>
                <a:cs typeface="Calibri"/>
                <a:sym typeface="Calibri"/>
              </a:rPr>
              <a:t>Animatrice eaux pluviales </a:t>
            </a:r>
            <a:endParaRPr sz="2800">
              <a:solidFill>
                <a:srgbClr val="2E75B5"/>
              </a:solidFill>
              <a:latin typeface="Calibri"/>
              <a:ea typeface="Calibri"/>
              <a:cs typeface="Calibri"/>
              <a:sym typeface="Calibri"/>
            </a:endParaRPr>
          </a:p>
          <a:p>
            <a:pPr marL="0" marR="0" lvl="0" indent="0" algn="ctr" rtl="0">
              <a:spcBef>
                <a:spcPts val="0"/>
              </a:spcBef>
              <a:spcAft>
                <a:spcPts val="0"/>
              </a:spcAft>
              <a:buNone/>
            </a:pPr>
            <a:r>
              <a:rPr lang="fr-FR" sz="2800" b="0" i="0" u="none" strike="noStrike" cap="none">
                <a:solidFill>
                  <a:srgbClr val="2E75B5"/>
                </a:solidFill>
                <a:latin typeface="Calibri"/>
                <a:ea typeface="Calibri"/>
                <a:cs typeface="Calibri"/>
                <a:sym typeface="Calibri"/>
              </a:rPr>
              <a:t>territoire picard</a:t>
            </a:r>
            <a:endParaRPr sz="2800" b="0" i="0" u="none" strike="noStrike" cap="none">
              <a:solidFill>
                <a:srgbClr val="2E75B5"/>
              </a:solidFill>
              <a:latin typeface="Calibri"/>
              <a:ea typeface="Calibri"/>
              <a:cs typeface="Calibri"/>
              <a:sym typeface="Calibri"/>
            </a:endParaRPr>
          </a:p>
          <a:p>
            <a:pPr marL="0" marR="0" lvl="0" indent="0" algn="ctr" rtl="0">
              <a:spcBef>
                <a:spcPts val="0"/>
              </a:spcBef>
              <a:spcAft>
                <a:spcPts val="0"/>
              </a:spcAft>
              <a:buNone/>
            </a:pPr>
            <a:endParaRPr sz="2000" b="0" i="0" u="none" strike="noStrike" cap="none">
              <a:solidFill>
                <a:srgbClr val="0070C0"/>
              </a:solidFill>
              <a:latin typeface="Calibri"/>
              <a:ea typeface="Calibri"/>
              <a:cs typeface="Calibri"/>
              <a:sym typeface="Calibri"/>
            </a:endParaRPr>
          </a:p>
          <a:p>
            <a:pPr marL="342900" marR="0" lvl="0" indent="-342900" algn="ctr" rtl="0">
              <a:spcBef>
                <a:spcPts val="400"/>
              </a:spcBef>
              <a:spcAft>
                <a:spcPts val="0"/>
              </a:spcAft>
              <a:buNone/>
            </a:pPr>
            <a:endParaRPr sz="2000" b="1" i="0" u="none" strike="noStrike" cap="none">
              <a:solidFill>
                <a:srgbClr val="000000"/>
              </a:solidFill>
              <a:latin typeface="Calibri"/>
              <a:ea typeface="Calibri"/>
              <a:cs typeface="Calibri"/>
              <a:sym typeface="Calibri"/>
            </a:endParaRPr>
          </a:p>
          <a:p>
            <a:pPr marL="342900" marR="0" lvl="0" indent="-342900" algn="ctr" rtl="0">
              <a:spcBef>
                <a:spcPts val="400"/>
              </a:spcBef>
              <a:spcAft>
                <a:spcPts val="0"/>
              </a:spcAft>
              <a:buNone/>
            </a:pPr>
            <a:r>
              <a:rPr lang="fr-FR" sz="2000" b="1" i="0" u="none" strike="noStrike" cap="none">
                <a:solidFill>
                  <a:srgbClr val="000000"/>
                </a:solidFill>
                <a:latin typeface="Calibri"/>
                <a:ea typeface="Calibri"/>
                <a:cs typeface="Calibri"/>
                <a:sym typeface="Calibri"/>
              </a:rPr>
              <a:t>Tél : 06 49 56 97 78 </a:t>
            </a:r>
            <a:endParaRPr sz="2000" b="1" i="0" u="none" strike="noStrike" cap="none">
              <a:solidFill>
                <a:srgbClr val="000000"/>
              </a:solidFill>
              <a:latin typeface="Calibri"/>
              <a:ea typeface="Calibri"/>
              <a:cs typeface="Calibri"/>
              <a:sym typeface="Calibri"/>
            </a:endParaRPr>
          </a:p>
          <a:p>
            <a:pPr marL="342900" marR="0" lvl="0" indent="-342900" algn="ctr" rtl="0">
              <a:spcBef>
                <a:spcPts val="400"/>
              </a:spcBef>
              <a:spcAft>
                <a:spcPts val="0"/>
              </a:spcAft>
              <a:buNone/>
            </a:pPr>
            <a:r>
              <a:rPr lang="fr-FR" sz="2000" b="1" i="0" u="none" strike="noStrike" cap="none">
                <a:solidFill>
                  <a:srgbClr val="000000"/>
                </a:solidFill>
                <a:latin typeface="Calibri"/>
                <a:ea typeface="Calibri"/>
                <a:cs typeface="Calibri"/>
                <a:sym typeface="Calibri"/>
              </a:rPr>
              <a:t>Mail : edesmot@adopta.fr</a:t>
            </a:r>
            <a:endParaRPr sz="2000" b="1" i="0" u="none" strike="noStrike" cap="none">
              <a:solidFill>
                <a:srgbClr val="000000"/>
              </a:solidFill>
              <a:latin typeface="Calibri"/>
              <a:ea typeface="Calibri"/>
              <a:cs typeface="Calibri"/>
              <a:sym typeface="Calibri"/>
            </a:endParaRPr>
          </a:p>
          <a:p>
            <a:pPr marL="342900" marR="0" lvl="0" indent="-342900" algn="ctr" rtl="0">
              <a:spcBef>
                <a:spcPts val="400"/>
              </a:spcBef>
              <a:spcAft>
                <a:spcPts val="0"/>
              </a:spcAft>
              <a:buNone/>
            </a:pPr>
            <a:r>
              <a:rPr lang="fr-FR" sz="2000" b="1" i="0" u="none" strike="noStrike" cap="none">
                <a:solidFill>
                  <a:srgbClr val="000000"/>
                </a:solidFill>
                <a:latin typeface="Calibri"/>
                <a:ea typeface="Calibri"/>
                <a:cs typeface="Calibri"/>
                <a:sym typeface="Calibri"/>
              </a:rPr>
              <a:t>Site Internet : www.adopta.fr </a:t>
            </a:r>
            <a:endParaRPr/>
          </a:p>
          <a:p>
            <a:pPr marL="342900" marR="0" lvl="0" indent="-342900" algn="ctr" rtl="0">
              <a:spcBef>
                <a:spcPts val="400"/>
              </a:spcBef>
              <a:spcAft>
                <a:spcPts val="0"/>
              </a:spcAft>
              <a:buNone/>
            </a:pPr>
            <a:endParaRPr sz="2000" b="1" i="0" u="none" strike="noStrike" cap="none">
              <a:solidFill>
                <a:srgbClr val="000000"/>
              </a:solidFill>
              <a:latin typeface="Calibri"/>
              <a:ea typeface="Calibri"/>
              <a:cs typeface="Calibri"/>
              <a:sym typeface="Calibri"/>
            </a:endParaRPr>
          </a:p>
          <a:p>
            <a:pPr marL="342900" marR="0" lvl="0" indent="-342900" algn="ctr" rtl="0">
              <a:spcBef>
                <a:spcPts val="480"/>
              </a:spcBef>
              <a:spcAft>
                <a:spcPts val="0"/>
              </a:spcAft>
              <a:buNone/>
            </a:pPr>
            <a:r>
              <a:rPr lang="fr-FR" sz="2400" b="1" i="0" u="none" strike="noStrike" cap="none">
                <a:solidFill>
                  <a:srgbClr val="000000"/>
                </a:solidFill>
                <a:latin typeface="Calibri"/>
                <a:ea typeface="Calibri"/>
                <a:cs typeface="Calibri"/>
                <a:sym typeface="Calibri"/>
              </a:rPr>
              <a:t>	</a:t>
            </a:r>
            <a:endParaRPr/>
          </a:p>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7"/>
          <p:cNvSpPr txBox="1"/>
          <p:nvPr/>
        </p:nvSpPr>
        <p:spPr>
          <a:xfrm>
            <a:off x="1187355" y="68238"/>
            <a:ext cx="7956645" cy="554037"/>
          </a:xfrm>
          <a:prstGeom prst="rect">
            <a:avLst/>
          </a:prstGeom>
          <a:noFill/>
          <a:ln>
            <a:noFill/>
          </a:ln>
        </p:spPr>
        <p:txBody>
          <a:bodyPr spcFirstLastPara="1" wrap="square" lIns="91425" tIns="45700" rIns="91425" bIns="45700" anchor="t" anchorCtr="0">
            <a:noAutofit/>
          </a:bodyPr>
          <a:lstStyle/>
          <a:p>
            <a:pPr algn="ctr">
              <a:buClr>
                <a:srgbClr val="4472C4"/>
              </a:buClr>
              <a:buSzPts val="3000"/>
            </a:pPr>
            <a:r>
              <a:rPr lang="fr-FR" sz="2400" b="1">
                <a:solidFill>
                  <a:srgbClr val="4472C4"/>
                </a:solidFill>
              </a:rPr>
              <a:t>LA GESTION DURABLE DES EAUX PLUVIALES</a:t>
            </a:r>
            <a:endParaRPr sz="1100"/>
          </a:p>
        </p:txBody>
      </p:sp>
      <p:sp>
        <p:nvSpPr>
          <p:cNvPr id="141" name="Google Shape;141;p17"/>
          <p:cNvSpPr txBox="1"/>
          <p:nvPr/>
        </p:nvSpPr>
        <p:spPr>
          <a:xfrm>
            <a:off x="436350" y="996080"/>
            <a:ext cx="5677468" cy="461665"/>
          </a:xfrm>
          <a:prstGeom prst="rect">
            <a:avLst/>
          </a:prstGeom>
          <a:noFill/>
          <a:ln>
            <a:noFill/>
          </a:ln>
        </p:spPr>
        <p:txBody>
          <a:bodyPr spcFirstLastPara="1" wrap="square" lIns="91425" tIns="45700" rIns="91425" bIns="45700" anchor="t" anchorCtr="0">
            <a:noAutofit/>
          </a:bodyPr>
          <a:lstStyle/>
          <a:p>
            <a:r>
              <a:rPr lang="fr-FR" sz="2400" b="1">
                <a:solidFill>
                  <a:srgbClr val="0070C0"/>
                </a:solidFill>
              </a:rPr>
              <a:t>4 GRANDS PRINCIPES</a:t>
            </a:r>
            <a:endParaRPr sz="2400" b="1">
              <a:solidFill>
                <a:srgbClr val="0070C0"/>
              </a:solidFill>
            </a:endParaRPr>
          </a:p>
        </p:txBody>
      </p:sp>
      <p:pic>
        <p:nvPicPr>
          <p:cNvPr id="142" name="Google Shape;142;p17"/>
          <p:cNvPicPr preferRelativeResize="0"/>
          <p:nvPr/>
        </p:nvPicPr>
        <p:blipFill rotWithShape="1">
          <a:blip r:embed="rId3">
            <a:alphaModFix/>
          </a:blip>
          <a:srcRect/>
          <a:stretch/>
        </p:blipFill>
        <p:spPr>
          <a:xfrm>
            <a:off x="5502618" y="4170888"/>
            <a:ext cx="3488882" cy="1848295"/>
          </a:xfrm>
          <a:prstGeom prst="rect">
            <a:avLst/>
          </a:prstGeom>
          <a:noFill/>
          <a:ln>
            <a:noFill/>
          </a:ln>
        </p:spPr>
      </p:pic>
      <p:grpSp>
        <p:nvGrpSpPr>
          <p:cNvPr id="143" name="Google Shape;143;p17"/>
          <p:cNvGrpSpPr/>
          <p:nvPr/>
        </p:nvGrpSpPr>
        <p:grpSpPr>
          <a:xfrm>
            <a:off x="1187355" y="1831550"/>
            <a:ext cx="6816325" cy="2461143"/>
            <a:chOff x="239375" y="1943838"/>
            <a:chExt cx="6816325" cy="2461143"/>
          </a:xfrm>
        </p:grpSpPr>
        <p:sp>
          <p:nvSpPr>
            <p:cNvPr id="144" name="Google Shape;144;p17"/>
            <p:cNvSpPr txBox="1"/>
            <p:nvPr/>
          </p:nvSpPr>
          <p:spPr>
            <a:xfrm>
              <a:off x="239375" y="3675913"/>
              <a:ext cx="2381400" cy="680400"/>
            </a:xfrm>
            <a:prstGeom prst="rect">
              <a:avLst/>
            </a:prstGeom>
            <a:noFill/>
            <a:ln w="28575" cap="flat" cmpd="sng">
              <a:solidFill>
                <a:srgbClr val="F39100"/>
              </a:solidFill>
              <a:prstDash val="solid"/>
              <a:round/>
              <a:headEnd type="none" w="sm" len="sm"/>
              <a:tailEnd type="none" w="sm" len="sm"/>
            </a:ln>
          </p:spPr>
          <p:txBody>
            <a:bodyPr spcFirstLastPara="1" wrap="square" lIns="91425" tIns="91425" rIns="91425" bIns="91425" anchor="t" anchorCtr="0">
              <a:noAutofit/>
            </a:bodyPr>
            <a:lstStyle/>
            <a:p>
              <a:pPr algn="ctr">
                <a:buSzPts val="1500"/>
              </a:pPr>
              <a:r>
                <a:rPr lang="fr-FR" sz="1500">
                  <a:latin typeface="Calibri"/>
                  <a:ea typeface="Calibri"/>
                  <a:cs typeface="Calibri"/>
                  <a:sym typeface="Calibri"/>
                </a:rPr>
                <a:t>Ne pas faire ruisseler les eaux pluviales</a:t>
              </a:r>
              <a:endParaRPr sz="1500">
                <a:latin typeface="Calibri"/>
                <a:ea typeface="Calibri"/>
                <a:cs typeface="Calibri"/>
                <a:sym typeface="Calibri"/>
              </a:endParaRPr>
            </a:p>
          </p:txBody>
        </p:sp>
        <p:grpSp>
          <p:nvGrpSpPr>
            <p:cNvPr id="145" name="Google Shape;145;p17"/>
            <p:cNvGrpSpPr/>
            <p:nvPr/>
          </p:nvGrpSpPr>
          <p:grpSpPr>
            <a:xfrm>
              <a:off x="239375" y="1943838"/>
              <a:ext cx="6816325" cy="2461143"/>
              <a:chOff x="239375" y="1943838"/>
              <a:chExt cx="6816325" cy="2461143"/>
            </a:xfrm>
          </p:grpSpPr>
          <p:sp>
            <p:nvSpPr>
              <p:cNvPr id="146" name="Google Shape;146;p17"/>
              <p:cNvSpPr txBox="1"/>
              <p:nvPr/>
            </p:nvSpPr>
            <p:spPr>
              <a:xfrm>
                <a:off x="239375" y="2068200"/>
                <a:ext cx="2381400" cy="680400"/>
              </a:xfrm>
              <a:prstGeom prst="rect">
                <a:avLst/>
              </a:prstGeom>
              <a:noFill/>
              <a:ln w="28575" cap="flat" cmpd="sng">
                <a:solidFill>
                  <a:srgbClr val="F39100"/>
                </a:solidFill>
                <a:prstDash val="solid"/>
                <a:round/>
                <a:headEnd type="none" w="sm" len="sm"/>
                <a:tailEnd type="none" w="sm" len="sm"/>
              </a:ln>
            </p:spPr>
            <p:txBody>
              <a:bodyPr spcFirstLastPara="1" wrap="square" lIns="91425" tIns="91425" rIns="91425" bIns="91425" anchor="t" anchorCtr="0">
                <a:noAutofit/>
              </a:bodyPr>
              <a:lstStyle/>
              <a:p>
                <a:pPr algn="ctr">
                  <a:buSzPts val="1500"/>
                </a:pPr>
                <a:r>
                  <a:rPr lang="fr-FR" sz="1500">
                    <a:latin typeface="Calibri"/>
                    <a:ea typeface="Calibri"/>
                    <a:cs typeface="Calibri"/>
                    <a:sym typeface="Calibri"/>
                  </a:rPr>
                  <a:t>Ne pas concentrer les eaux pluviales</a:t>
                </a:r>
                <a:endParaRPr sz="1500">
                  <a:latin typeface="Calibri"/>
                  <a:ea typeface="Calibri"/>
                  <a:cs typeface="Calibri"/>
                  <a:sym typeface="Calibri"/>
                </a:endParaRPr>
              </a:p>
            </p:txBody>
          </p:sp>
          <p:grpSp>
            <p:nvGrpSpPr>
              <p:cNvPr id="147" name="Google Shape;147;p17"/>
              <p:cNvGrpSpPr/>
              <p:nvPr/>
            </p:nvGrpSpPr>
            <p:grpSpPr>
              <a:xfrm>
                <a:off x="2264796" y="1943838"/>
                <a:ext cx="4790904" cy="2461143"/>
                <a:chOff x="2264796" y="1943838"/>
                <a:chExt cx="4790904" cy="2461143"/>
              </a:xfrm>
            </p:grpSpPr>
            <p:sp>
              <p:nvSpPr>
                <p:cNvPr id="148" name="Google Shape;148;p17"/>
                <p:cNvSpPr txBox="1"/>
                <p:nvPr/>
              </p:nvSpPr>
              <p:spPr>
                <a:xfrm>
                  <a:off x="4674300" y="1991850"/>
                  <a:ext cx="2381400" cy="833100"/>
                </a:xfrm>
                <a:prstGeom prst="rect">
                  <a:avLst/>
                </a:prstGeom>
                <a:noFill/>
                <a:ln w="28575" cap="flat" cmpd="sng">
                  <a:solidFill>
                    <a:srgbClr val="F39100"/>
                  </a:solidFill>
                  <a:prstDash val="solid"/>
                  <a:round/>
                  <a:headEnd type="none" w="sm" len="sm"/>
                  <a:tailEnd type="none" w="sm" len="sm"/>
                </a:ln>
              </p:spPr>
              <p:txBody>
                <a:bodyPr spcFirstLastPara="1" wrap="square" lIns="91425" tIns="91425" rIns="91425" bIns="91425" anchor="t" anchorCtr="0">
                  <a:noAutofit/>
                </a:bodyPr>
                <a:lstStyle/>
                <a:p>
                  <a:pPr algn="ctr">
                    <a:buSzPts val="1500"/>
                  </a:pPr>
                  <a:r>
                    <a:rPr lang="fr-FR" sz="1500">
                      <a:latin typeface="Calibri"/>
                      <a:ea typeface="Calibri"/>
                      <a:cs typeface="Calibri"/>
                      <a:sym typeface="Calibri"/>
                    </a:rPr>
                    <a:t>Aménager et réaménager sans imperméabiliser les sols</a:t>
                  </a:r>
                  <a:endParaRPr sz="1500">
                    <a:latin typeface="Calibri"/>
                    <a:ea typeface="Calibri"/>
                    <a:cs typeface="Calibri"/>
                    <a:sym typeface="Calibri"/>
                  </a:endParaRPr>
                </a:p>
              </p:txBody>
            </p:sp>
            <p:grpSp>
              <p:nvGrpSpPr>
                <p:cNvPr id="149" name="Google Shape;149;p17"/>
                <p:cNvGrpSpPr/>
                <p:nvPr/>
              </p:nvGrpSpPr>
              <p:grpSpPr>
                <a:xfrm>
                  <a:off x="2264796" y="1943838"/>
                  <a:ext cx="4790904" cy="2461143"/>
                  <a:chOff x="2264796" y="1943838"/>
                  <a:chExt cx="4790904" cy="2461143"/>
                </a:xfrm>
              </p:grpSpPr>
              <p:grpSp>
                <p:nvGrpSpPr>
                  <p:cNvPr id="150" name="Google Shape;150;p17"/>
                  <p:cNvGrpSpPr/>
                  <p:nvPr/>
                </p:nvGrpSpPr>
                <p:grpSpPr>
                  <a:xfrm>
                    <a:off x="2264796" y="1943838"/>
                    <a:ext cx="2695303" cy="2461143"/>
                    <a:chOff x="3079825" y="2918675"/>
                    <a:chExt cx="2936700" cy="2721600"/>
                  </a:xfrm>
                </p:grpSpPr>
                <p:sp>
                  <p:nvSpPr>
                    <p:cNvPr id="151" name="Google Shape;151;p17"/>
                    <p:cNvSpPr/>
                    <p:nvPr/>
                  </p:nvSpPr>
                  <p:spPr>
                    <a:xfrm>
                      <a:off x="3079825" y="2918675"/>
                      <a:ext cx="2936700" cy="2721600"/>
                    </a:xfrm>
                    <a:prstGeom prst="ellipse">
                      <a:avLst/>
                    </a:prstGeom>
                    <a:solidFill>
                      <a:srgbClr val="F39100"/>
                    </a:solidFill>
                    <a:ln w="9525" cap="flat" cmpd="sng">
                      <a:solidFill>
                        <a:srgbClr val="F391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52" name="Google Shape;152;p17"/>
                    <p:cNvSpPr txBox="1"/>
                    <p:nvPr/>
                  </p:nvSpPr>
                  <p:spPr>
                    <a:xfrm>
                      <a:off x="3569250" y="3634900"/>
                      <a:ext cx="2005500" cy="1289400"/>
                    </a:xfrm>
                    <a:prstGeom prst="rect">
                      <a:avLst/>
                    </a:prstGeom>
                    <a:noFill/>
                    <a:ln>
                      <a:noFill/>
                    </a:ln>
                  </p:spPr>
                  <p:txBody>
                    <a:bodyPr spcFirstLastPara="1" wrap="square" lIns="91425" tIns="91425" rIns="91425" bIns="91425" anchor="t" anchorCtr="0">
                      <a:noAutofit/>
                    </a:bodyPr>
                    <a:lstStyle/>
                    <a:p>
                      <a:pPr algn="ctr">
                        <a:buSzPts val="1700"/>
                      </a:pPr>
                      <a:r>
                        <a:rPr lang="fr-FR" sz="1700" b="1">
                          <a:solidFill>
                            <a:srgbClr val="FFFFFF"/>
                          </a:solidFill>
                        </a:rPr>
                        <a:t>Rester le plus proche possible du grand cycle naturel de l’eau</a:t>
                      </a:r>
                      <a:endParaRPr sz="1700" b="1">
                        <a:solidFill>
                          <a:srgbClr val="FFFFFF"/>
                        </a:solidFill>
                      </a:endParaRPr>
                    </a:p>
                  </p:txBody>
                </p:sp>
              </p:grpSp>
              <p:sp>
                <p:nvSpPr>
                  <p:cNvPr id="153" name="Google Shape;153;p17"/>
                  <p:cNvSpPr txBox="1"/>
                  <p:nvPr/>
                </p:nvSpPr>
                <p:spPr>
                  <a:xfrm>
                    <a:off x="4674300" y="3675937"/>
                    <a:ext cx="2381400" cy="680400"/>
                  </a:xfrm>
                  <a:prstGeom prst="rect">
                    <a:avLst/>
                  </a:prstGeom>
                  <a:noFill/>
                  <a:ln w="28575" cap="flat" cmpd="sng">
                    <a:solidFill>
                      <a:srgbClr val="F39100"/>
                    </a:solidFill>
                    <a:prstDash val="solid"/>
                    <a:round/>
                    <a:headEnd type="none" w="sm" len="sm"/>
                    <a:tailEnd type="none" w="sm" len="sm"/>
                  </a:ln>
                </p:spPr>
                <p:txBody>
                  <a:bodyPr spcFirstLastPara="1" wrap="square" lIns="91425" tIns="91425" rIns="91425" bIns="91425" anchor="t" anchorCtr="0">
                    <a:noAutofit/>
                  </a:bodyPr>
                  <a:lstStyle/>
                  <a:p>
                    <a:pPr algn="ctr">
                      <a:buSzPts val="1500"/>
                    </a:pPr>
                    <a:r>
                      <a:rPr lang="fr-FR" sz="1500">
                        <a:latin typeface="Calibri"/>
                        <a:ea typeface="Calibri"/>
                        <a:cs typeface="Calibri"/>
                        <a:sym typeface="Calibri"/>
                      </a:rPr>
                      <a:t>Donner plusieurs fonctions à un même espace</a:t>
                    </a:r>
                    <a:endParaRPr sz="1500">
                      <a:latin typeface="Calibri"/>
                      <a:ea typeface="Calibri"/>
                      <a:cs typeface="Calibri"/>
                      <a:sym typeface="Calibri"/>
                    </a:endParaRPr>
                  </a:p>
                </p:txBody>
              </p:sp>
            </p:grpSp>
          </p:grpSp>
        </p:grpSp>
      </p:grpSp>
    </p:spTree>
    <p:extLst>
      <p:ext uri="{BB962C8B-B14F-4D97-AF65-F5344CB8AC3E}">
        <p14:creationId xmlns:p14="http://schemas.microsoft.com/office/powerpoint/2010/main" val="5380210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9"/>
          <p:cNvSpPr txBox="1"/>
          <p:nvPr/>
        </p:nvSpPr>
        <p:spPr>
          <a:xfrm>
            <a:off x="1187355" y="68238"/>
            <a:ext cx="7956645" cy="554037"/>
          </a:xfrm>
          <a:prstGeom prst="rect">
            <a:avLst/>
          </a:prstGeom>
          <a:noFill/>
          <a:ln>
            <a:noFill/>
          </a:ln>
        </p:spPr>
        <p:txBody>
          <a:bodyPr spcFirstLastPara="1" wrap="square" lIns="91425" tIns="45700" rIns="91425" bIns="45700" anchor="t" anchorCtr="0">
            <a:noAutofit/>
          </a:bodyPr>
          <a:lstStyle/>
          <a:p>
            <a:pPr algn="ctr">
              <a:buClr>
                <a:srgbClr val="4472C4"/>
              </a:buClr>
              <a:buSzPts val="3000"/>
            </a:pPr>
            <a:r>
              <a:rPr lang="fr-FR" sz="2400" b="1">
                <a:solidFill>
                  <a:srgbClr val="4472C4"/>
                </a:solidFill>
              </a:rPr>
              <a:t>LA GESTION DURABLE DES EAUX PLUVIALES</a:t>
            </a:r>
            <a:endParaRPr sz="1100"/>
          </a:p>
        </p:txBody>
      </p:sp>
      <p:sp>
        <p:nvSpPr>
          <p:cNvPr id="169" name="Google Shape;169;p19"/>
          <p:cNvSpPr txBox="1"/>
          <p:nvPr/>
        </p:nvSpPr>
        <p:spPr>
          <a:xfrm>
            <a:off x="436350" y="996080"/>
            <a:ext cx="5677468" cy="461665"/>
          </a:xfrm>
          <a:prstGeom prst="rect">
            <a:avLst/>
          </a:prstGeom>
          <a:noFill/>
          <a:ln>
            <a:noFill/>
          </a:ln>
        </p:spPr>
        <p:txBody>
          <a:bodyPr spcFirstLastPara="1" wrap="square" lIns="91425" tIns="45700" rIns="91425" bIns="45700" anchor="t" anchorCtr="0">
            <a:noAutofit/>
          </a:bodyPr>
          <a:lstStyle/>
          <a:p>
            <a:r>
              <a:rPr lang="fr-FR" sz="2400" b="1">
                <a:solidFill>
                  <a:srgbClr val="0070C0"/>
                </a:solidFill>
              </a:rPr>
              <a:t>DE MULTIPLES BÉNÉFICES</a:t>
            </a:r>
            <a:endParaRPr sz="2400" b="1">
              <a:solidFill>
                <a:srgbClr val="0070C0"/>
              </a:solidFill>
            </a:endParaRPr>
          </a:p>
        </p:txBody>
      </p:sp>
      <p:pic>
        <p:nvPicPr>
          <p:cNvPr id="170" name="Google Shape;170;p19"/>
          <p:cNvPicPr preferRelativeResize="0"/>
          <p:nvPr/>
        </p:nvPicPr>
        <p:blipFill rotWithShape="1">
          <a:blip r:embed="rId3">
            <a:alphaModFix/>
          </a:blip>
          <a:srcRect/>
          <a:stretch/>
        </p:blipFill>
        <p:spPr>
          <a:xfrm>
            <a:off x="1187355" y="1685765"/>
            <a:ext cx="6359050" cy="3844650"/>
          </a:xfrm>
          <a:prstGeom prst="rect">
            <a:avLst/>
          </a:prstGeom>
          <a:noFill/>
          <a:ln>
            <a:noFill/>
          </a:ln>
        </p:spPr>
      </p:pic>
      <p:sp>
        <p:nvSpPr>
          <p:cNvPr id="171" name="Google Shape;171;p19"/>
          <p:cNvSpPr txBox="1"/>
          <p:nvPr/>
        </p:nvSpPr>
        <p:spPr>
          <a:xfrm>
            <a:off x="-41675" y="1972979"/>
            <a:ext cx="2381400" cy="818400"/>
          </a:xfrm>
          <a:prstGeom prst="rect">
            <a:avLst/>
          </a:prstGeom>
          <a:solidFill>
            <a:schemeClr val="accent5"/>
          </a:solidFill>
          <a:ln>
            <a:noFill/>
          </a:ln>
        </p:spPr>
        <p:txBody>
          <a:bodyPr spcFirstLastPara="1" wrap="square" lIns="91425" tIns="91425" rIns="91425" bIns="91425" anchor="t" anchorCtr="0">
            <a:noAutofit/>
          </a:bodyPr>
          <a:lstStyle/>
          <a:p>
            <a:pPr algn="ctr">
              <a:buSzPts val="1500"/>
            </a:pPr>
            <a:r>
              <a:rPr lang="fr-FR" sz="1500" b="1">
                <a:solidFill>
                  <a:srgbClr val="FFFFFF"/>
                </a:solidFill>
                <a:latin typeface="Calibri"/>
                <a:ea typeface="Calibri"/>
                <a:cs typeface="Calibri"/>
                <a:sym typeface="Calibri"/>
              </a:rPr>
              <a:t>Diminution des volumes rejetés et des débits instantanés</a:t>
            </a:r>
            <a:endParaRPr sz="1500" b="1">
              <a:solidFill>
                <a:srgbClr val="FFFFFF"/>
              </a:solidFill>
              <a:latin typeface="Calibri"/>
              <a:ea typeface="Calibri"/>
              <a:cs typeface="Calibri"/>
              <a:sym typeface="Calibri"/>
            </a:endParaRPr>
          </a:p>
        </p:txBody>
      </p:sp>
      <p:sp>
        <p:nvSpPr>
          <p:cNvPr id="172" name="Google Shape;172;p19"/>
          <p:cNvSpPr txBox="1"/>
          <p:nvPr/>
        </p:nvSpPr>
        <p:spPr>
          <a:xfrm rot="-433">
            <a:off x="6762453" y="2123008"/>
            <a:ext cx="2381700" cy="680400"/>
          </a:xfrm>
          <a:prstGeom prst="rect">
            <a:avLst/>
          </a:prstGeom>
          <a:solidFill>
            <a:schemeClr val="accent5"/>
          </a:solidFill>
          <a:ln>
            <a:noFill/>
          </a:ln>
        </p:spPr>
        <p:txBody>
          <a:bodyPr spcFirstLastPara="1" wrap="square" lIns="91425" tIns="91425" rIns="91425" bIns="91425" anchor="t" anchorCtr="0">
            <a:noAutofit/>
          </a:bodyPr>
          <a:lstStyle/>
          <a:p>
            <a:pPr algn="ctr">
              <a:buSzPts val="1500"/>
            </a:pPr>
            <a:r>
              <a:rPr lang="fr-FR" sz="1500" b="1">
                <a:solidFill>
                  <a:srgbClr val="FFFFFF"/>
                </a:solidFill>
                <a:latin typeface="Calibri"/>
                <a:ea typeface="Calibri"/>
                <a:cs typeface="Calibri"/>
                <a:sym typeface="Calibri"/>
              </a:rPr>
              <a:t>Accroissement de la biodiversité</a:t>
            </a:r>
            <a:endParaRPr sz="1500" b="1">
              <a:solidFill>
                <a:srgbClr val="FFFFFF"/>
              </a:solidFill>
              <a:latin typeface="Calibri"/>
              <a:ea typeface="Calibri"/>
              <a:cs typeface="Calibri"/>
              <a:sym typeface="Calibri"/>
            </a:endParaRPr>
          </a:p>
        </p:txBody>
      </p:sp>
      <p:sp>
        <p:nvSpPr>
          <p:cNvPr id="173" name="Google Shape;173;p19"/>
          <p:cNvSpPr txBox="1"/>
          <p:nvPr/>
        </p:nvSpPr>
        <p:spPr>
          <a:xfrm rot="-866">
            <a:off x="-41672" y="3190767"/>
            <a:ext cx="2381400" cy="701400"/>
          </a:xfrm>
          <a:prstGeom prst="rect">
            <a:avLst/>
          </a:prstGeom>
          <a:solidFill>
            <a:schemeClr val="accent5"/>
          </a:solidFill>
          <a:ln>
            <a:noFill/>
          </a:ln>
        </p:spPr>
        <p:txBody>
          <a:bodyPr spcFirstLastPara="1" wrap="square" lIns="91425" tIns="91425" rIns="91425" bIns="91425" anchor="t" anchorCtr="0">
            <a:noAutofit/>
          </a:bodyPr>
          <a:lstStyle/>
          <a:p>
            <a:pPr algn="ctr">
              <a:buSzPts val="1500"/>
            </a:pPr>
            <a:r>
              <a:rPr lang="fr-FR" sz="1500" b="1">
                <a:solidFill>
                  <a:srgbClr val="FFFFFF"/>
                </a:solidFill>
                <a:latin typeface="Calibri"/>
                <a:ea typeface="Calibri"/>
                <a:cs typeface="Calibri"/>
                <a:sym typeface="Calibri"/>
              </a:rPr>
              <a:t>Contribution à la recharge des nappes phréatiques</a:t>
            </a:r>
            <a:endParaRPr sz="1500" b="1">
              <a:solidFill>
                <a:srgbClr val="FFFFFF"/>
              </a:solidFill>
              <a:latin typeface="Calibri"/>
              <a:ea typeface="Calibri"/>
              <a:cs typeface="Calibri"/>
              <a:sym typeface="Calibri"/>
            </a:endParaRPr>
          </a:p>
        </p:txBody>
      </p:sp>
      <p:sp>
        <p:nvSpPr>
          <p:cNvPr id="174" name="Google Shape;174;p19"/>
          <p:cNvSpPr txBox="1"/>
          <p:nvPr/>
        </p:nvSpPr>
        <p:spPr>
          <a:xfrm>
            <a:off x="6762600" y="3229352"/>
            <a:ext cx="2381400" cy="680700"/>
          </a:xfrm>
          <a:prstGeom prst="rect">
            <a:avLst/>
          </a:prstGeom>
          <a:solidFill>
            <a:schemeClr val="accent5"/>
          </a:solidFill>
          <a:ln>
            <a:noFill/>
          </a:ln>
        </p:spPr>
        <p:txBody>
          <a:bodyPr spcFirstLastPara="1" wrap="square" lIns="91425" tIns="91425" rIns="91425" bIns="91425" anchor="t" anchorCtr="0">
            <a:noAutofit/>
          </a:bodyPr>
          <a:lstStyle/>
          <a:p>
            <a:pPr algn="ctr">
              <a:buSzPts val="1500"/>
            </a:pPr>
            <a:r>
              <a:rPr lang="fr-FR" sz="1500" b="1">
                <a:solidFill>
                  <a:srgbClr val="FFFFFF"/>
                </a:solidFill>
                <a:latin typeface="Calibri"/>
                <a:ea typeface="Calibri"/>
                <a:cs typeface="Calibri"/>
                <a:sym typeface="Calibri"/>
              </a:rPr>
              <a:t>Création de corridors écologiques</a:t>
            </a:r>
            <a:endParaRPr sz="1500" b="1">
              <a:solidFill>
                <a:srgbClr val="FFFFFF"/>
              </a:solidFill>
              <a:latin typeface="Calibri"/>
              <a:ea typeface="Calibri"/>
              <a:cs typeface="Calibri"/>
              <a:sym typeface="Calibri"/>
            </a:endParaRPr>
          </a:p>
        </p:txBody>
      </p:sp>
      <p:sp>
        <p:nvSpPr>
          <p:cNvPr id="175" name="Google Shape;175;p19"/>
          <p:cNvSpPr txBox="1"/>
          <p:nvPr/>
        </p:nvSpPr>
        <p:spPr>
          <a:xfrm>
            <a:off x="-41675" y="4291542"/>
            <a:ext cx="2381400" cy="499800"/>
          </a:xfrm>
          <a:prstGeom prst="rect">
            <a:avLst/>
          </a:prstGeom>
          <a:solidFill>
            <a:schemeClr val="accent5"/>
          </a:solidFill>
          <a:ln>
            <a:noFill/>
          </a:ln>
        </p:spPr>
        <p:txBody>
          <a:bodyPr spcFirstLastPara="1" wrap="square" lIns="91425" tIns="91425" rIns="91425" bIns="91425" anchor="t" anchorCtr="0">
            <a:noAutofit/>
          </a:bodyPr>
          <a:lstStyle/>
          <a:p>
            <a:pPr algn="ctr">
              <a:buSzPts val="1500"/>
            </a:pPr>
            <a:r>
              <a:rPr lang="fr-FR" sz="1500" b="1">
                <a:solidFill>
                  <a:srgbClr val="FFFFFF"/>
                </a:solidFill>
                <a:latin typeface="Calibri"/>
                <a:ea typeface="Calibri"/>
                <a:cs typeface="Calibri"/>
                <a:sym typeface="Calibri"/>
              </a:rPr>
              <a:t>Hydratation des sols</a:t>
            </a:r>
            <a:endParaRPr sz="1500" b="1">
              <a:solidFill>
                <a:srgbClr val="FFFFFF"/>
              </a:solidFill>
              <a:latin typeface="Calibri"/>
              <a:ea typeface="Calibri"/>
              <a:cs typeface="Calibri"/>
              <a:sym typeface="Calibri"/>
            </a:endParaRPr>
          </a:p>
        </p:txBody>
      </p:sp>
      <p:sp>
        <p:nvSpPr>
          <p:cNvPr id="176" name="Google Shape;176;p19"/>
          <p:cNvSpPr txBox="1"/>
          <p:nvPr/>
        </p:nvSpPr>
        <p:spPr>
          <a:xfrm>
            <a:off x="6762600" y="4255698"/>
            <a:ext cx="2381400" cy="680700"/>
          </a:xfrm>
          <a:prstGeom prst="rect">
            <a:avLst/>
          </a:prstGeom>
          <a:solidFill>
            <a:schemeClr val="accent5"/>
          </a:solidFill>
          <a:ln>
            <a:noFill/>
          </a:ln>
        </p:spPr>
        <p:txBody>
          <a:bodyPr spcFirstLastPara="1" wrap="square" lIns="91425" tIns="91425" rIns="91425" bIns="91425" anchor="t" anchorCtr="0">
            <a:noAutofit/>
          </a:bodyPr>
          <a:lstStyle/>
          <a:p>
            <a:pPr algn="ctr">
              <a:buSzPts val="1500"/>
            </a:pPr>
            <a:r>
              <a:rPr lang="fr-FR" sz="1500" b="1">
                <a:solidFill>
                  <a:srgbClr val="FFFFFF"/>
                </a:solidFill>
                <a:latin typeface="Calibri"/>
                <a:ea typeface="Calibri"/>
                <a:cs typeface="Calibri"/>
                <a:sym typeface="Calibri"/>
              </a:rPr>
              <a:t>Amélioration du cadre de vie</a:t>
            </a:r>
            <a:endParaRPr sz="1500" b="1">
              <a:solidFill>
                <a:srgbClr val="FFFFFF"/>
              </a:solidFill>
              <a:latin typeface="Calibri"/>
              <a:ea typeface="Calibri"/>
              <a:cs typeface="Calibri"/>
              <a:sym typeface="Calibri"/>
            </a:endParaRPr>
          </a:p>
        </p:txBody>
      </p:sp>
      <p:sp>
        <p:nvSpPr>
          <p:cNvPr id="177" name="Google Shape;177;p19"/>
          <p:cNvSpPr txBox="1"/>
          <p:nvPr/>
        </p:nvSpPr>
        <p:spPr>
          <a:xfrm>
            <a:off x="6762600" y="5415054"/>
            <a:ext cx="2381400" cy="499800"/>
          </a:xfrm>
          <a:prstGeom prst="rect">
            <a:avLst/>
          </a:prstGeom>
          <a:solidFill>
            <a:schemeClr val="accent5"/>
          </a:solidFill>
          <a:ln>
            <a:noFill/>
          </a:ln>
        </p:spPr>
        <p:txBody>
          <a:bodyPr spcFirstLastPara="1" wrap="square" lIns="91425" tIns="91425" rIns="91425" bIns="91425" anchor="t" anchorCtr="0">
            <a:noAutofit/>
          </a:bodyPr>
          <a:lstStyle/>
          <a:p>
            <a:pPr algn="ctr">
              <a:buSzPts val="1500"/>
            </a:pPr>
            <a:r>
              <a:rPr lang="fr-FR" sz="1500" b="1">
                <a:solidFill>
                  <a:srgbClr val="FFFFFF"/>
                </a:solidFill>
                <a:latin typeface="Calibri"/>
                <a:ea typeface="Calibri"/>
                <a:cs typeface="Calibri"/>
                <a:sym typeface="Calibri"/>
              </a:rPr>
              <a:t>...</a:t>
            </a:r>
            <a:endParaRPr sz="1500" b="1">
              <a:solidFill>
                <a:srgbClr val="FFFFFF"/>
              </a:solidFill>
              <a:latin typeface="Calibri"/>
              <a:ea typeface="Calibri"/>
              <a:cs typeface="Calibri"/>
              <a:sym typeface="Calibri"/>
            </a:endParaRPr>
          </a:p>
        </p:txBody>
      </p:sp>
      <p:sp>
        <p:nvSpPr>
          <p:cNvPr id="178" name="Google Shape;178;p19"/>
          <p:cNvSpPr txBox="1"/>
          <p:nvPr/>
        </p:nvSpPr>
        <p:spPr>
          <a:xfrm>
            <a:off x="0" y="5230639"/>
            <a:ext cx="2381400" cy="784900"/>
          </a:xfrm>
          <a:prstGeom prst="rect">
            <a:avLst/>
          </a:prstGeom>
          <a:solidFill>
            <a:schemeClr val="accent5"/>
          </a:solidFill>
          <a:ln>
            <a:noFill/>
          </a:ln>
        </p:spPr>
        <p:txBody>
          <a:bodyPr spcFirstLastPara="1" wrap="square" lIns="91425" tIns="91425" rIns="91425" bIns="91425" anchor="t" anchorCtr="0">
            <a:noAutofit/>
          </a:bodyPr>
          <a:lstStyle/>
          <a:p>
            <a:pPr algn="ctr">
              <a:buSzPts val="1500"/>
            </a:pPr>
            <a:r>
              <a:rPr lang="fr-FR" sz="1500" b="1">
                <a:solidFill>
                  <a:srgbClr val="FFFFFF"/>
                </a:solidFill>
                <a:latin typeface="Calibri"/>
                <a:ea typeface="Calibri"/>
                <a:cs typeface="Calibri"/>
                <a:sym typeface="Calibri"/>
              </a:rPr>
              <a:t>Contribution à l’atténuation des îlots de chaleur urbains</a:t>
            </a:r>
            <a:endParaRPr sz="15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0300076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8"/>
          <p:cNvSpPr txBox="1"/>
          <p:nvPr/>
        </p:nvSpPr>
        <p:spPr>
          <a:xfrm>
            <a:off x="1187355" y="68238"/>
            <a:ext cx="7956645" cy="554037"/>
          </a:xfrm>
          <a:prstGeom prst="rect">
            <a:avLst/>
          </a:prstGeom>
          <a:noFill/>
          <a:ln>
            <a:noFill/>
          </a:ln>
        </p:spPr>
        <p:txBody>
          <a:bodyPr spcFirstLastPara="1" wrap="square" lIns="91425" tIns="45700" rIns="91425" bIns="45700" anchor="t" anchorCtr="0">
            <a:noAutofit/>
          </a:bodyPr>
          <a:lstStyle/>
          <a:p>
            <a:pPr algn="ctr">
              <a:buClr>
                <a:srgbClr val="4472C4"/>
              </a:buClr>
              <a:buSzPts val="3000"/>
            </a:pPr>
            <a:r>
              <a:rPr lang="fr-FR" sz="2400" b="1">
                <a:solidFill>
                  <a:srgbClr val="4472C4"/>
                </a:solidFill>
              </a:rPr>
              <a:t>LA GESTION DURABLE DES EAUX PLUVIALES</a:t>
            </a:r>
            <a:endParaRPr sz="1100"/>
          </a:p>
        </p:txBody>
      </p:sp>
      <p:sp>
        <p:nvSpPr>
          <p:cNvPr id="159" name="Google Shape;159;p18"/>
          <p:cNvSpPr txBox="1"/>
          <p:nvPr/>
        </p:nvSpPr>
        <p:spPr>
          <a:xfrm>
            <a:off x="436350" y="996080"/>
            <a:ext cx="5677468" cy="461665"/>
          </a:xfrm>
          <a:prstGeom prst="rect">
            <a:avLst/>
          </a:prstGeom>
          <a:noFill/>
          <a:ln>
            <a:noFill/>
          </a:ln>
        </p:spPr>
        <p:txBody>
          <a:bodyPr spcFirstLastPara="1" wrap="square" lIns="91425" tIns="45700" rIns="91425" bIns="45700" anchor="t" anchorCtr="0">
            <a:noAutofit/>
          </a:bodyPr>
          <a:lstStyle/>
          <a:p>
            <a:r>
              <a:rPr lang="fr-FR" sz="2400" b="1">
                <a:solidFill>
                  <a:srgbClr val="0070C0"/>
                </a:solidFill>
              </a:rPr>
              <a:t>1 BOITE À OUTILS</a:t>
            </a:r>
            <a:endParaRPr sz="2400" b="1">
              <a:solidFill>
                <a:srgbClr val="0070C0"/>
              </a:solidFill>
            </a:endParaRPr>
          </a:p>
        </p:txBody>
      </p:sp>
      <p:sp>
        <p:nvSpPr>
          <p:cNvPr id="160" name="Google Shape;160;p18"/>
          <p:cNvSpPr txBox="1"/>
          <p:nvPr/>
        </p:nvSpPr>
        <p:spPr>
          <a:xfrm>
            <a:off x="436350" y="3826425"/>
            <a:ext cx="3467100" cy="2180700"/>
          </a:xfrm>
          <a:prstGeom prst="rect">
            <a:avLst/>
          </a:prstGeom>
          <a:solidFill>
            <a:schemeClr val="accent5"/>
          </a:solidFill>
          <a:ln>
            <a:noFill/>
          </a:ln>
        </p:spPr>
        <p:txBody>
          <a:bodyPr spcFirstLastPara="1" wrap="square" lIns="91425" tIns="91425" rIns="91425" bIns="91425" anchor="t" anchorCtr="0">
            <a:noAutofit/>
          </a:bodyPr>
          <a:lstStyle/>
          <a:p>
            <a:pPr>
              <a:buSzPts val="1500"/>
            </a:pPr>
            <a:r>
              <a:rPr lang="fr-FR" sz="1500" b="1">
                <a:solidFill>
                  <a:srgbClr val="FFFFFF"/>
                </a:solidFill>
                <a:latin typeface="Calibri"/>
                <a:ea typeface="Calibri"/>
                <a:cs typeface="Calibri"/>
                <a:sym typeface="Calibri"/>
              </a:rPr>
              <a:t>LES REVÊTEMENTS PERMÉABLES</a:t>
            </a:r>
            <a:endParaRPr sz="1500" b="1">
              <a:solidFill>
                <a:srgbClr val="FFFFFF"/>
              </a:solidFill>
              <a:latin typeface="Calibri"/>
              <a:ea typeface="Calibri"/>
              <a:cs typeface="Calibri"/>
              <a:sym typeface="Calibri"/>
            </a:endParaRPr>
          </a:p>
          <a:p>
            <a:pPr>
              <a:buSzPts val="1500"/>
            </a:pPr>
            <a:endParaRPr sz="1500">
              <a:solidFill>
                <a:srgbClr val="FFFFFF"/>
              </a:solidFill>
              <a:latin typeface="Calibri"/>
              <a:ea typeface="Calibri"/>
              <a:cs typeface="Calibri"/>
              <a:sym typeface="Calibri"/>
            </a:endParaRPr>
          </a:p>
          <a:p>
            <a:pPr>
              <a:buSzPts val="1500"/>
            </a:pPr>
            <a:r>
              <a:rPr lang="fr-FR" sz="1500">
                <a:solidFill>
                  <a:srgbClr val="FFFFFF"/>
                </a:solidFill>
                <a:latin typeface="Calibri"/>
                <a:ea typeface="Calibri"/>
                <a:cs typeface="Calibri"/>
                <a:sym typeface="Calibri"/>
              </a:rPr>
              <a:t>Les dalles-gazon</a:t>
            </a:r>
            <a:endParaRPr sz="1500">
              <a:solidFill>
                <a:srgbClr val="FFFFFF"/>
              </a:solidFill>
              <a:latin typeface="Calibri"/>
              <a:ea typeface="Calibri"/>
              <a:cs typeface="Calibri"/>
              <a:sym typeface="Calibri"/>
            </a:endParaRPr>
          </a:p>
          <a:p>
            <a:pPr>
              <a:buSzPts val="1500"/>
            </a:pPr>
            <a:r>
              <a:rPr lang="fr-FR" sz="1500">
                <a:solidFill>
                  <a:srgbClr val="FFFFFF"/>
                </a:solidFill>
                <a:latin typeface="Calibri"/>
                <a:ea typeface="Calibri"/>
                <a:cs typeface="Calibri"/>
                <a:sym typeface="Calibri"/>
              </a:rPr>
              <a:t>Le mélange terre-pierre</a:t>
            </a:r>
            <a:endParaRPr sz="1500">
              <a:solidFill>
                <a:srgbClr val="FFFFFF"/>
              </a:solidFill>
              <a:latin typeface="Calibri"/>
              <a:ea typeface="Calibri"/>
              <a:cs typeface="Calibri"/>
              <a:sym typeface="Calibri"/>
            </a:endParaRPr>
          </a:p>
          <a:p>
            <a:pPr>
              <a:buSzPts val="1500"/>
            </a:pPr>
            <a:r>
              <a:rPr lang="fr-FR" sz="1500">
                <a:solidFill>
                  <a:srgbClr val="FFFFFF"/>
                </a:solidFill>
                <a:latin typeface="Calibri"/>
                <a:ea typeface="Calibri"/>
                <a:cs typeface="Calibri"/>
                <a:sym typeface="Calibri"/>
              </a:rPr>
              <a:t>Les matériaux granuleux (pavés poreux, béton poreux, pavés à joints élargis, béton désactivé poreux…)</a:t>
            </a:r>
            <a:endParaRPr sz="1500">
              <a:solidFill>
                <a:srgbClr val="FFFFFF"/>
              </a:solidFill>
              <a:latin typeface="Calibri"/>
              <a:ea typeface="Calibri"/>
              <a:cs typeface="Calibri"/>
              <a:sym typeface="Calibri"/>
            </a:endParaRPr>
          </a:p>
          <a:p>
            <a:pPr>
              <a:buSzPts val="1500"/>
            </a:pPr>
            <a:r>
              <a:rPr lang="fr-FR" sz="1500">
                <a:solidFill>
                  <a:srgbClr val="FFFFFF"/>
                </a:solidFill>
                <a:latin typeface="Calibri"/>
                <a:ea typeface="Calibri"/>
                <a:cs typeface="Calibri"/>
                <a:sym typeface="Calibri"/>
              </a:rPr>
              <a:t>Les enrobés poreux</a:t>
            </a:r>
            <a:endParaRPr sz="1500">
              <a:solidFill>
                <a:srgbClr val="FFFFFF"/>
              </a:solidFill>
              <a:latin typeface="Calibri"/>
              <a:ea typeface="Calibri"/>
              <a:cs typeface="Calibri"/>
              <a:sym typeface="Calibri"/>
            </a:endParaRPr>
          </a:p>
          <a:p>
            <a:pPr>
              <a:buSzPts val="1500"/>
            </a:pPr>
            <a:r>
              <a:rPr lang="fr-FR" sz="1500">
                <a:solidFill>
                  <a:srgbClr val="FFFFFF"/>
                </a:solidFill>
                <a:latin typeface="Calibri"/>
                <a:ea typeface="Calibri"/>
                <a:cs typeface="Calibri"/>
                <a:sym typeface="Calibri"/>
              </a:rPr>
              <a:t>...</a:t>
            </a:r>
            <a:endParaRPr sz="1500">
              <a:solidFill>
                <a:srgbClr val="FFFFFF"/>
              </a:solidFill>
              <a:latin typeface="Calibri"/>
              <a:ea typeface="Calibri"/>
              <a:cs typeface="Calibri"/>
              <a:sym typeface="Calibri"/>
            </a:endParaRPr>
          </a:p>
        </p:txBody>
      </p:sp>
      <p:sp>
        <p:nvSpPr>
          <p:cNvPr id="161" name="Google Shape;161;p18"/>
          <p:cNvSpPr txBox="1"/>
          <p:nvPr/>
        </p:nvSpPr>
        <p:spPr>
          <a:xfrm>
            <a:off x="436350" y="1727725"/>
            <a:ext cx="3467100" cy="2005500"/>
          </a:xfrm>
          <a:prstGeom prst="rect">
            <a:avLst/>
          </a:prstGeom>
          <a:solidFill>
            <a:schemeClr val="accent6"/>
          </a:solidFill>
          <a:ln>
            <a:noFill/>
          </a:ln>
        </p:spPr>
        <p:txBody>
          <a:bodyPr spcFirstLastPara="1" wrap="square" lIns="91425" tIns="91425" rIns="91425" bIns="91425" anchor="t" anchorCtr="0">
            <a:noAutofit/>
          </a:bodyPr>
          <a:lstStyle/>
          <a:p>
            <a:pPr>
              <a:buSzPts val="1500"/>
            </a:pPr>
            <a:r>
              <a:rPr lang="fr-FR" sz="1500" b="1">
                <a:solidFill>
                  <a:srgbClr val="FFFFFF"/>
                </a:solidFill>
                <a:latin typeface="Calibri"/>
                <a:ea typeface="Calibri"/>
                <a:cs typeface="Calibri"/>
                <a:sym typeface="Calibri"/>
              </a:rPr>
              <a:t>LES SOLUTIONS FONDÉES SUR LA NATURE</a:t>
            </a:r>
            <a:endParaRPr sz="1500" b="1">
              <a:solidFill>
                <a:srgbClr val="FFFFFF"/>
              </a:solidFill>
              <a:latin typeface="Calibri"/>
              <a:ea typeface="Calibri"/>
              <a:cs typeface="Calibri"/>
              <a:sym typeface="Calibri"/>
            </a:endParaRPr>
          </a:p>
          <a:p>
            <a:pPr>
              <a:buSzPts val="1500"/>
            </a:pPr>
            <a:endParaRPr sz="1500">
              <a:solidFill>
                <a:srgbClr val="FFFFFF"/>
              </a:solidFill>
              <a:latin typeface="Calibri"/>
              <a:ea typeface="Calibri"/>
              <a:cs typeface="Calibri"/>
              <a:sym typeface="Calibri"/>
            </a:endParaRPr>
          </a:p>
          <a:p>
            <a:pPr>
              <a:buSzPts val="1500"/>
            </a:pPr>
            <a:r>
              <a:rPr lang="fr-FR" sz="1500">
                <a:solidFill>
                  <a:srgbClr val="FFFFFF"/>
                </a:solidFill>
                <a:latin typeface="Calibri"/>
                <a:ea typeface="Calibri"/>
                <a:cs typeface="Calibri"/>
                <a:sym typeface="Calibri"/>
              </a:rPr>
              <a:t>La noue</a:t>
            </a:r>
            <a:endParaRPr/>
          </a:p>
          <a:p>
            <a:pPr>
              <a:buSzPts val="1500"/>
            </a:pPr>
            <a:r>
              <a:rPr lang="fr-FR" sz="1500">
                <a:solidFill>
                  <a:srgbClr val="FFFFFF"/>
                </a:solidFill>
                <a:latin typeface="Calibri"/>
                <a:ea typeface="Calibri"/>
                <a:cs typeface="Calibri"/>
                <a:sym typeface="Calibri"/>
              </a:rPr>
              <a:t>La toiture végétalisée</a:t>
            </a:r>
            <a:endParaRPr/>
          </a:p>
          <a:p>
            <a:pPr>
              <a:buSzPts val="1500"/>
            </a:pPr>
            <a:r>
              <a:rPr lang="fr-FR" sz="1500">
                <a:solidFill>
                  <a:srgbClr val="FFFFFF"/>
                </a:solidFill>
                <a:latin typeface="Calibri"/>
                <a:ea typeface="Calibri"/>
                <a:cs typeface="Calibri"/>
                <a:sym typeface="Calibri"/>
              </a:rPr>
              <a:t>L’espace vert inondable</a:t>
            </a:r>
            <a:endParaRPr/>
          </a:p>
          <a:p>
            <a:pPr>
              <a:buSzPts val="1500"/>
            </a:pPr>
            <a:r>
              <a:rPr lang="fr-FR" sz="1500">
                <a:solidFill>
                  <a:srgbClr val="FFFFFF"/>
                </a:solidFill>
                <a:latin typeface="Calibri"/>
                <a:ea typeface="Calibri"/>
                <a:cs typeface="Calibri"/>
                <a:sym typeface="Calibri"/>
              </a:rPr>
              <a:t>Le jardin de pluie et le bassin paysager</a:t>
            </a:r>
            <a:endParaRPr/>
          </a:p>
          <a:p>
            <a:pPr>
              <a:buSzPts val="1500"/>
            </a:pPr>
            <a:r>
              <a:rPr lang="fr-FR" sz="1500">
                <a:solidFill>
                  <a:srgbClr val="FFFFFF"/>
                </a:solidFill>
                <a:latin typeface="Calibri"/>
                <a:ea typeface="Calibri"/>
                <a:cs typeface="Calibri"/>
                <a:sym typeface="Calibri"/>
              </a:rPr>
              <a:t>La mare</a:t>
            </a:r>
            <a:endParaRPr/>
          </a:p>
          <a:p>
            <a:pPr>
              <a:buSzPts val="1500"/>
            </a:pPr>
            <a:r>
              <a:rPr lang="fr-FR" sz="1500">
                <a:solidFill>
                  <a:srgbClr val="FFFFFF"/>
                </a:solidFill>
                <a:latin typeface="Calibri"/>
                <a:ea typeface="Calibri"/>
                <a:cs typeface="Calibri"/>
                <a:sym typeface="Calibri"/>
              </a:rPr>
              <a:t>...</a:t>
            </a:r>
            <a:endParaRPr sz="1500">
              <a:solidFill>
                <a:srgbClr val="FFFFFF"/>
              </a:solidFill>
              <a:latin typeface="Calibri"/>
              <a:ea typeface="Calibri"/>
              <a:cs typeface="Calibri"/>
              <a:sym typeface="Calibri"/>
            </a:endParaRPr>
          </a:p>
        </p:txBody>
      </p:sp>
      <p:sp>
        <p:nvSpPr>
          <p:cNvPr id="162" name="Google Shape;162;p18"/>
          <p:cNvSpPr txBox="1"/>
          <p:nvPr/>
        </p:nvSpPr>
        <p:spPr>
          <a:xfrm>
            <a:off x="6127575" y="1239700"/>
            <a:ext cx="2865000" cy="1692900"/>
          </a:xfrm>
          <a:prstGeom prst="rect">
            <a:avLst/>
          </a:prstGeom>
          <a:solidFill>
            <a:srgbClr val="999999"/>
          </a:solidFill>
          <a:ln>
            <a:noFill/>
          </a:ln>
        </p:spPr>
        <p:txBody>
          <a:bodyPr spcFirstLastPara="1" wrap="square" lIns="91425" tIns="91425" rIns="91425" bIns="91425" anchor="t" anchorCtr="0">
            <a:noAutofit/>
          </a:bodyPr>
          <a:lstStyle/>
          <a:p>
            <a:pPr>
              <a:buSzPts val="1500"/>
            </a:pPr>
            <a:r>
              <a:rPr lang="fr-FR" sz="1500" b="1">
                <a:solidFill>
                  <a:srgbClr val="FFFFFF"/>
                </a:solidFill>
                <a:latin typeface="Calibri"/>
                <a:ea typeface="Calibri"/>
                <a:cs typeface="Calibri"/>
                <a:sym typeface="Calibri"/>
              </a:rPr>
              <a:t>LES OUVRAGES ENTERRÉS</a:t>
            </a:r>
            <a:endParaRPr sz="1500" b="1">
              <a:solidFill>
                <a:srgbClr val="FFFFFF"/>
              </a:solidFill>
              <a:latin typeface="Calibri"/>
              <a:ea typeface="Calibri"/>
              <a:cs typeface="Calibri"/>
              <a:sym typeface="Calibri"/>
            </a:endParaRPr>
          </a:p>
          <a:p>
            <a:pPr>
              <a:buSzPts val="1500"/>
            </a:pPr>
            <a:endParaRPr sz="1500">
              <a:solidFill>
                <a:srgbClr val="FFFFFF"/>
              </a:solidFill>
              <a:latin typeface="Calibri"/>
              <a:ea typeface="Calibri"/>
              <a:cs typeface="Calibri"/>
              <a:sym typeface="Calibri"/>
            </a:endParaRPr>
          </a:p>
          <a:p>
            <a:pPr>
              <a:buSzPts val="1500"/>
            </a:pPr>
            <a:r>
              <a:rPr lang="fr-FR" sz="1500">
                <a:solidFill>
                  <a:srgbClr val="FFFFFF"/>
                </a:solidFill>
                <a:latin typeface="Calibri"/>
                <a:ea typeface="Calibri"/>
                <a:cs typeface="Calibri"/>
                <a:sym typeface="Calibri"/>
              </a:rPr>
              <a:t>La chaussée à structure réservoir</a:t>
            </a:r>
            <a:endParaRPr sz="1500">
              <a:solidFill>
                <a:srgbClr val="FFFFFF"/>
              </a:solidFill>
              <a:latin typeface="Calibri"/>
              <a:ea typeface="Calibri"/>
              <a:cs typeface="Calibri"/>
              <a:sym typeface="Calibri"/>
            </a:endParaRPr>
          </a:p>
          <a:p>
            <a:pPr>
              <a:buSzPts val="1500"/>
            </a:pPr>
            <a:r>
              <a:rPr lang="fr-FR" sz="1500">
                <a:solidFill>
                  <a:srgbClr val="FFFFFF"/>
                </a:solidFill>
                <a:latin typeface="Calibri"/>
                <a:ea typeface="Calibri"/>
                <a:cs typeface="Calibri"/>
                <a:sym typeface="Calibri"/>
              </a:rPr>
              <a:t>La tranchée d’infiltration</a:t>
            </a:r>
            <a:endParaRPr sz="1500">
              <a:solidFill>
                <a:srgbClr val="FFFFFF"/>
              </a:solidFill>
              <a:latin typeface="Calibri"/>
              <a:ea typeface="Calibri"/>
              <a:cs typeface="Calibri"/>
              <a:sym typeface="Calibri"/>
            </a:endParaRPr>
          </a:p>
          <a:p>
            <a:pPr>
              <a:buSzPts val="1500"/>
            </a:pPr>
            <a:r>
              <a:rPr lang="fr-FR" sz="1500">
                <a:solidFill>
                  <a:srgbClr val="FFFFFF"/>
                </a:solidFill>
                <a:latin typeface="Calibri"/>
                <a:ea typeface="Calibri"/>
                <a:cs typeface="Calibri"/>
                <a:sym typeface="Calibri"/>
              </a:rPr>
              <a:t>Le puits d’infiltration</a:t>
            </a:r>
            <a:endParaRPr sz="1500">
              <a:solidFill>
                <a:srgbClr val="FFFFFF"/>
              </a:solidFill>
              <a:latin typeface="Calibri"/>
              <a:ea typeface="Calibri"/>
              <a:cs typeface="Calibri"/>
              <a:sym typeface="Calibri"/>
            </a:endParaRPr>
          </a:p>
          <a:p>
            <a:pPr>
              <a:buSzPts val="1500"/>
            </a:pPr>
            <a:r>
              <a:rPr lang="fr-FR" sz="1500">
                <a:solidFill>
                  <a:srgbClr val="FFFFFF"/>
                </a:solidFill>
                <a:latin typeface="Calibri"/>
                <a:ea typeface="Calibri"/>
                <a:cs typeface="Calibri"/>
                <a:sym typeface="Calibri"/>
              </a:rPr>
              <a:t>Le bassin enterré</a:t>
            </a:r>
            <a:endParaRPr sz="1500">
              <a:solidFill>
                <a:srgbClr val="FFFFFF"/>
              </a:solidFill>
              <a:latin typeface="Calibri"/>
              <a:ea typeface="Calibri"/>
              <a:cs typeface="Calibri"/>
              <a:sym typeface="Calibri"/>
            </a:endParaRPr>
          </a:p>
          <a:p>
            <a:pPr>
              <a:buSzPts val="1500"/>
            </a:pPr>
            <a:r>
              <a:rPr lang="fr-FR" sz="1500">
                <a:solidFill>
                  <a:srgbClr val="FFFFFF"/>
                </a:solidFill>
                <a:latin typeface="Calibri"/>
                <a:ea typeface="Calibri"/>
                <a:cs typeface="Calibri"/>
                <a:sym typeface="Calibri"/>
              </a:rPr>
              <a:t>...</a:t>
            </a:r>
            <a:endParaRPr sz="1500">
              <a:solidFill>
                <a:srgbClr val="FFFFFF"/>
              </a:solidFill>
              <a:latin typeface="Calibri"/>
              <a:ea typeface="Calibri"/>
              <a:cs typeface="Calibri"/>
              <a:sym typeface="Calibri"/>
            </a:endParaRPr>
          </a:p>
        </p:txBody>
      </p:sp>
      <p:pic>
        <p:nvPicPr>
          <p:cNvPr id="163" name="Google Shape;163;p18"/>
          <p:cNvPicPr preferRelativeResize="0"/>
          <p:nvPr/>
        </p:nvPicPr>
        <p:blipFill rotWithShape="1">
          <a:blip r:embed="rId3">
            <a:alphaModFix/>
          </a:blip>
          <a:srcRect/>
          <a:stretch/>
        </p:blipFill>
        <p:spPr>
          <a:xfrm>
            <a:off x="4180115" y="2861554"/>
            <a:ext cx="4812460" cy="3166605"/>
          </a:xfrm>
          <a:prstGeom prst="rect">
            <a:avLst/>
          </a:prstGeom>
          <a:noFill/>
          <a:ln>
            <a:noFill/>
          </a:ln>
        </p:spPr>
      </p:pic>
    </p:spTree>
    <p:extLst>
      <p:ext uri="{BB962C8B-B14F-4D97-AF65-F5344CB8AC3E}">
        <p14:creationId xmlns:p14="http://schemas.microsoft.com/office/powerpoint/2010/main" val="15205800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abarit AESN ppt v2-B">
  <a:themeElements>
    <a:clrScheme name="Personnalisé 5">
      <a:dk1>
        <a:srgbClr val="000000"/>
      </a:dk1>
      <a:lt1>
        <a:srgbClr val="FFFFFF"/>
      </a:lt1>
      <a:dk2>
        <a:srgbClr val="0093D0"/>
      </a:dk2>
      <a:lt2>
        <a:srgbClr val="DBEDFB"/>
      </a:lt2>
      <a:accent1>
        <a:srgbClr val="8E0C18"/>
      </a:accent1>
      <a:accent2>
        <a:srgbClr val="BB748A"/>
      </a:accent2>
      <a:accent3>
        <a:srgbClr val="7F7F7F"/>
      </a:accent3>
      <a:accent4>
        <a:srgbClr val="C17C14"/>
      </a:accent4>
      <a:accent5>
        <a:srgbClr val="0088A8"/>
      </a:accent5>
      <a:accent6>
        <a:srgbClr val="8FB265"/>
      </a:accent6>
      <a:hlink>
        <a:srgbClr val="0093D0"/>
      </a:hlink>
      <a:folHlink>
        <a:srgbClr val="0A50A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nception personnalisé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ception personnalisé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onception personnalisée">
  <a:themeElements>
    <a:clrScheme name="3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onception personnalisé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131582727D4724F86975595A9C3AA09" ma:contentTypeVersion="13" ma:contentTypeDescription="Crée un document." ma:contentTypeScope="" ma:versionID="ed59f55a44453829f9545056daa0f5b9">
  <xsd:schema xmlns:xsd="http://www.w3.org/2001/XMLSchema" xmlns:xs="http://www.w3.org/2001/XMLSchema" xmlns:p="http://schemas.microsoft.com/office/2006/metadata/properties" xmlns:ns2="6cdeb152-993c-4a74-9519-4ca5dbe9ecf1" xmlns:ns3="71d4141a-d190-4fe0-a00a-64ac6791d904" targetNamespace="http://schemas.microsoft.com/office/2006/metadata/properties" ma:root="true" ma:fieldsID="91859dda73284d728c7e61e24b73ed18" ns2:_="" ns3:_="">
    <xsd:import namespace="6cdeb152-993c-4a74-9519-4ca5dbe9ecf1"/>
    <xsd:import namespace="71d4141a-d190-4fe0-a00a-64ac6791d90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deb152-993c-4a74-9519-4ca5dbe9ec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1d4141a-d190-4fe0-a00a-64ac6791d904"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AB01025-AA5C-4351-AA94-FAC0E0E282CC}"/>
</file>

<file path=customXml/itemProps2.xml><?xml version="1.0" encoding="utf-8"?>
<ds:datastoreItem xmlns:ds="http://schemas.openxmlformats.org/officeDocument/2006/customXml" ds:itemID="{8E049ADB-2D59-4904-BC90-C00FEA626B1A}"/>
</file>

<file path=customXml/itemProps3.xml><?xml version="1.0" encoding="utf-8"?>
<ds:datastoreItem xmlns:ds="http://schemas.openxmlformats.org/officeDocument/2006/customXml" ds:itemID="{A95B3C4A-59AB-4B60-8318-3DB0331ACD55}"/>
</file>

<file path=docProps/app.xml><?xml version="1.0" encoding="utf-8"?>
<Properties xmlns="http://schemas.openxmlformats.org/officeDocument/2006/extended-properties" xmlns:vt="http://schemas.openxmlformats.org/officeDocument/2006/docPropsVTypes">
  <TotalTime>67</TotalTime>
  <Words>2916</Words>
  <Application>Microsoft Office PowerPoint</Application>
  <PresentationFormat>Affichage à l'écran (4:3)</PresentationFormat>
  <Paragraphs>538</Paragraphs>
  <Slides>60</Slides>
  <Notes>45</Notes>
  <HiddenSlides>0</HiddenSlides>
  <MMClips>0</MMClips>
  <ScaleCrop>false</ScaleCrop>
  <HeadingPairs>
    <vt:vector size="6" baseType="variant">
      <vt:variant>
        <vt:lpstr>Polices utilisées</vt:lpstr>
      </vt:variant>
      <vt:variant>
        <vt:i4>5</vt:i4>
      </vt:variant>
      <vt:variant>
        <vt:lpstr>Thème</vt:lpstr>
      </vt:variant>
      <vt:variant>
        <vt:i4>6</vt:i4>
      </vt:variant>
      <vt:variant>
        <vt:lpstr>Titres des diapositives</vt:lpstr>
      </vt:variant>
      <vt:variant>
        <vt:i4>60</vt:i4>
      </vt:variant>
    </vt:vector>
  </HeadingPairs>
  <TitlesOfParts>
    <vt:vector size="71" baseType="lpstr">
      <vt:lpstr>Arial</vt:lpstr>
      <vt:lpstr>Calibri</vt:lpstr>
      <vt:lpstr>Noto Sans Symbols</vt:lpstr>
      <vt:lpstr>Times New Roman</vt:lpstr>
      <vt:lpstr>Wingdings</vt:lpstr>
      <vt:lpstr>1_Thème Office</vt:lpstr>
      <vt:lpstr>2_Thème Office</vt:lpstr>
      <vt:lpstr>Gabarit AESN ppt v2-B</vt:lpstr>
      <vt:lpstr>3_Thème Office</vt:lpstr>
      <vt:lpstr>Conception personnalisée</vt:lpstr>
      <vt:lpstr>3_Conception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ACTIONS AIDÉES AU 11EME PROGRAMME AESN POUR LA GESTION DES EAUX PLUVIALES EN MILIEU URBAIN</vt:lpstr>
      <vt:lpstr>RÉDUIRE LES REJETS POLLUANTS URBAINS PAR TEMPS DE PLUIE</vt:lpstr>
      <vt:lpstr>RÉDUIRE LES REJETS POLLUANTS URBAINS PAR TEMPS DE PLUIE</vt:lpstr>
      <vt:lpstr>RÉDUIRE LES REJETS POLLUANTS URBAINS PAR TEMPS DE PLUIE</vt:lpstr>
      <vt:lpstr>RÉDUIRE LES REJETS POLLUANTS URBAINS PAR TEMPS DE PLUIE</vt:lpstr>
      <vt:lpstr>RÉDUIRE LES REJETS POLLUANTS URBAINS PAR TEMPS DE PLUIE</vt:lpstr>
      <vt:lpstr>ACTIONS AIDÉES AU 11EME PROGRAMME AESN POUR LA MAÎTRISE DU RUISSELLEMENT</vt:lpstr>
      <vt:lpstr>DIMINUER LES POLLUTIONS DIFFUSES DES MILIEUX AQUATIQUES</vt:lpstr>
      <vt:lpstr>Présentation PowerPoint</vt:lpstr>
      <vt:lpstr>Présentation PowerPoint</vt:lpstr>
      <vt:lpstr>Présentation PowerPoint</vt:lpstr>
      <vt:lpstr>Présentation PowerPoint</vt:lpstr>
      <vt:lpstr>Problématique</vt:lpstr>
      <vt:lpstr>Diagnostic</vt:lpstr>
      <vt:lpstr>Présentation PowerPoint</vt:lpstr>
      <vt:lpstr>Propositions d’aménagements</vt:lpstr>
      <vt:lpstr>1 : Bassin de rétention et prélèvement</vt:lpstr>
      <vt:lpstr>2 : zone d’infiltration</vt:lpstr>
      <vt:lpstr>3 : arasement de bordures Rue du Plan</vt:lpstr>
      <vt:lpstr>4 : parking drainant Bas de la Rue Saint Leu</vt:lpstr>
      <vt:lpstr>5 : noue d’infiltration</vt:lpstr>
      <vt:lpstr>6 : Chaussée drainante et/ou réservoir</vt:lpstr>
      <vt:lpstr>7 : Arasement de bordure</vt:lpstr>
      <vt:lpstr>8 : parking drainant Rue Docteur Calmette</vt:lpstr>
      <vt:lpstr>9 : massif filtrant  Place Joyalle</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Utilisateur</cp:lastModifiedBy>
  <cp:revision>4</cp:revision>
  <dcterms:modified xsi:type="dcterms:W3CDTF">2021-06-07T12:09:45Z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0x0101007131582727D4724F86975595A9C3AA09</vt:lpwstr>
  </property>
</Properties>
</file>