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1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notesSlides/notesSlide7.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3" r:id="rId2"/>
    <p:sldMasterId id="2147483832" r:id="rId3"/>
    <p:sldMasterId id="2147483841" r:id="rId4"/>
    <p:sldMasterId id="2147483850" r:id="rId5"/>
  </p:sldMasterIdLst>
  <p:notesMasterIdLst>
    <p:notesMasterId r:id="rId23"/>
  </p:notesMasterIdLst>
  <p:handoutMasterIdLst>
    <p:handoutMasterId r:id="rId24"/>
  </p:handoutMasterIdLst>
  <p:sldIdLst>
    <p:sldId id="457" r:id="rId6"/>
    <p:sldId id="476" r:id="rId7"/>
    <p:sldId id="459" r:id="rId8"/>
    <p:sldId id="460" r:id="rId9"/>
    <p:sldId id="462" r:id="rId10"/>
    <p:sldId id="440" r:id="rId11"/>
    <p:sldId id="441" r:id="rId12"/>
    <p:sldId id="465" r:id="rId13"/>
    <p:sldId id="474" r:id="rId14"/>
    <p:sldId id="437" r:id="rId15"/>
    <p:sldId id="472" r:id="rId16"/>
    <p:sldId id="475" r:id="rId17"/>
    <p:sldId id="478" r:id="rId18"/>
    <p:sldId id="468" r:id="rId19"/>
    <p:sldId id="470" r:id="rId20"/>
    <p:sldId id="477" r:id="rId21"/>
    <p:sldId id="424" r:id="rId22"/>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0" autoAdjust="0"/>
    <p:restoredTop sz="75171" autoAdjust="0"/>
  </p:normalViewPr>
  <p:slideViewPr>
    <p:cSldViewPr showGuides="1">
      <p:cViewPr>
        <p:scale>
          <a:sx n="80" d="100"/>
          <a:sy n="80" d="100"/>
        </p:scale>
        <p:origin x="-1020" y="-546"/>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25" d="100"/>
        <a:sy n="125" d="100"/>
      </p:scale>
      <p:origin x="0" y="3126"/>
    </p:cViewPr>
  </p:notesTextViewPr>
  <p:sorterViewPr>
    <p:cViewPr>
      <p:scale>
        <a:sx n="66" d="100"/>
        <a:sy n="66" d="100"/>
      </p:scale>
      <p:origin x="0" y="0"/>
    </p:cViewPr>
  </p:sorterViewPr>
  <p:notesViewPr>
    <p:cSldViewPr>
      <p:cViewPr varScale="1">
        <p:scale>
          <a:sx n="67" d="100"/>
          <a:sy n="67" d="100"/>
        </p:scale>
        <p:origin x="-3168" y="-77"/>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D1E54-6718-4D53-BB70-00CA5AFCEF48}" type="doc">
      <dgm:prSet loTypeId="urn:microsoft.com/office/officeart/2005/8/layout/hProcess9" loCatId="process" qsTypeId="urn:microsoft.com/office/officeart/2005/8/quickstyle/simple1" qsCatId="simple" csTypeId="urn:microsoft.com/office/officeart/2005/8/colors/accent1_2" csCatId="accent1" phldr="1"/>
      <dgm:spPr/>
    </dgm:pt>
    <dgm:pt modelId="{9039A7AD-A39C-4137-8202-8D18910B3F80}">
      <dgm:prSet phldrT="[Texte]" custT="1"/>
      <dgm:spPr>
        <a:solidFill>
          <a:srgbClr val="C4BC1E"/>
        </a:solidFill>
      </dgm:spPr>
      <dgm:t>
        <a:bodyPr/>
        <a:lstStyle/>
        <a:p>
          <a:r>
            <a:rPr lang="fr-FR" sz="2000" dirty="0"/>
            <a:t>Espèces tolérantes (luzerne, fétuque, etc.) </a:t>
          </a:r>
        </a:p>
      </dgm:t>
    </dgm:pt>
    <dgm:pt modelId="{CBCD1894-F7E4-412F-99E2-EF0C9F016E28}" type="parTrans" cxnId="{04B7E2BE-55FE-4971-B2EE-C57D6F86064F}">
      <dgm:prSet/>
      <dgm:spPr/>
      <dgm:t>
        <a:bodyPr/>
        <a:lstStyle/>
        <a:p>
          <a:endParaRPr lang="fr-FR"/>
        </a:p>
      </dgm:t>
    </dgm:pt>
    <dgm:pt modelId="{C277B09A-46D2-4913-8A5B-0CF21EF6D248}" type="sibTrans" cxnId="{04B7E2BE-55FE-4971-B2EE-C57D6F86064F}">
      <dgm:prSet/>
      <dgm:spPr/>
      <dgm:t>
        <a:bodyPr/>
        <a:lstStyle/>
        <a:p>
          <a:endParaRPr lang="fr-FR"/>
        </a:p>
      </dgm:t>
    </dgm:pt>
    <dgm:pt modelId="{35890D04-DB13-4016-A2FD-9125770A891A}">
      <dgm:prSet phldrT="[Texte]" custT="1"/>
      <dgm:spPr>
        <a:solidFill>
          <a:srgbClr val="C4BC1E"/>
        </a:solidFill>
      </dgm:spPr>
      <dgm:t>
        <a:bodyPr/>
        <a:lstStyle/>
        <a:p>
          <a:r>
            <a:rPr lang="fr-FR" sz="2000" dirty="0"/>
            <a:t>Prairies multi-espèces </a:t>
          </a:r>
        </a:p>
        <a:p>
          <a:r>
            <a:rPr lang="fr-FR" sz="2000" dirty="0"/>
            <a:t>Mélanges de cultures fourragères</a:t>
          </a:r>
        </a:p>
      </dgm:t>
    </dgm:pt>
    <dgm:pt modelId="{0E0AE0E9-7185-4C0C-9D3E-4041F4261E82}" type="parTrans" cxnId="{60FFF6E2-A86F-47BF-BB51-923BB1E2DB4E}">
      <dgm:prSet/>
      <dgm:spPr/>
      <dgm:t>
        <a:bodyPr/>
        <a:lstStyle/>
        <a:p>
          <a:endParaRPr lang="fr-FR"/>
        </a:p>
      </dgm:t>
    </dgm:pt>
    <dgm:pt modelId="{98FAA819-673D-41CE-A129-07C13B12B6C0}" type="sibTrans" cxnId="{60FFF6E2-A86F-47BF-BB51-923BB1E2DB4E}">
      <dgm:prSet/>
      <dgm:spPr/>
      <dgm:t>
        <a:bodyPr/>
        <a:lstStyle/>
        <a:p>
          <a:endParaRPr lang="fr-FR"/>
        </a:p>
      </dgm:t>
    </dgm:pt>
    <dgm:pt modelId="{5AB2CC3D-7F05-437E-BA36-03E88AFFADF7}" type="pres">
      <dgm:prSet presAssocID="{87BD1E54-6718-4D53-BB70-00CA5AFCEF48}" presName="CompostProcess" presStyleCnt="0">
        <dgm:presLayoutVars>
          <dgm:dir/>
          <dgm:resizeHandles val="exact"/>
        </dgm:presLayoutVars>
      </dgm:prSet>
      <dgm:spPr/>
    </dgm:pt>
    <dgm:pt modelId="{66684220-AD0B-40FD-9CB4-29D47BCAE3CA}" type="pres">
      <dgm:prSet presAssocID="{87BD1E54-6718-4D53-BB70-00CA5AFCEF48}" presName="arrow" presStyleLbl="bgShp" presStyleIdx="0" presStyleCnt="1" custLinFactNeighborX="4981" custLinFactNeighborY="-6173"/>
      <dgm:spPr>
        <a:solidFill>
          <a:srgbClr val="ECE784"/>
        </a:solidFill>
      </dgm:spPr>
    </dgm:pt>
    <dgm:pt modelId="{BE8EBD6D-83E0-4FB4-974C-A31182164AD1}" type="pres">
      <dgm:prSet presAssocID="{87BD1E54-6718-4D53-BB70-00CA5AFCEF48}" presName="linearProcess" presStyleCnt="0"/>
      <dgm:spPr/>
    </dgm:pt>
    <dgm:pt modelId="{A4922ADA-8777-4AFB-AAAD-22D4AC18D959}" type="pres">
      <dgm:prSet presAssocID="{9039A7AD-A39C-4137-8202-8D18910B3F80}" presName="textNode" presStyleLbl="node1" presStyleIdx="0" presStyleCnt="2" custScaleX="63636">
        <dgm:presLayoutVars>
          <dgm:bulletEnabled val="1"/>
        </dgm:presLayoutVars>
      </dgm:prSet>
      <dgm:spPr/>
      <dgm:t>
        <a:bodyPr/>
        <a:lstStyle/>
        <a:p>
          <a:endParaRPr lang="fr-FR"/>
        </a:p>
      </dgm:t>
    </dgm:pt>
    <dgm:pt modelId="{E0D2798D-BD3C-4EB4-A9E0-8399CE773F13}" type="pres">
      <dgm:prSet presAssocID="{C277B09A-46D2-4913-8A5B-0CF21EF6D248}" presName="sibTrans" presStyleCnt="0"/>
      <dgm:spPr/>
    </dgm:pt>
    <dgm:pt modelId="{AA317FAE-5262-429A-8BD2-A5A5294B2D64}" type="pres">
      <dgm:prSet presAssocID="{35890D04-DB13-4016-A2FD-9125770A891A}" presName="textNode" presStyleLbl="node1" presStyleIdx="1" presStyleCnt="2">
        <dgm:presLayoutVars>
          <dgm:bulletEnabled val="1"/>
        </dgm:presLayoutVars>
      </dgm:prSet>
      <dgm:spPr/>
      <dgm:t>
        <a:bodyPr/>
        <a:lstStyle/>
        <a:p>
          <a:endParaRPr lang="fr-FR"/>
        </a:p>
      </dgm:t>
    </dgm:pt>
  </dgm:ptLst>
  <dgm:cxnLst>
    <dgm:cxn modelId="{04B7E2BE-55FE-4971-B2EE-C57D6F86064F}" srcId="{87BD1E54-6718-4D53-BB70-00CA5AFCEF48}" destId="{9039A7AD-A39C-4137-8202-8D18910B3F80}" srcOrd="0" destOrd="0" parTransId="{CBCD1894-F7E4-412F-99E2-EF0C9F016E28}" sibTransId="{C277B09A-46D2-4913-8A5B-0CF21EF6D248}"/>
    <dgm:cxn modelId="{6AACA416-8456-45C3-A02F-B8424F2DCD06}" type="presOf" srcId="{87BD1E54-6718-4D53-BB70-00CA5AFCEF48}" destId="{5AB2CC3D-7F05-437E-BA36-03E88AFFADF7}" srcOrd="0" destOrd="0" presId="urn:microsoft.com/office/officeart/2005/8/layout/hProcess9"/>
    <dgm:cxn modelId="{95E232D7-6F10-45D6-9CEF-051EF85601C6}" type="presOf" srcId="{9039A7AD-A39C-4137-8202-8D18910B3F80}" destId="{A4922ADA-8777-4AFB-AAAD-22D4AC18D959}" srcOrd="0" destOrd="0" presId="urn:microsoft.com/office/officeart/2005/8/layout/hProcess9"/>
    <dgm:cxn modelId="{60FFF6E2-A86F-47BF-BB51-923BB1E2DB4E}" srcId="{87BD1E54-6718-4D53-BB70-00CA5AFCEF48}" destId="{35890D04-DB13-4016-A2FD-9125770A891A}" srcOrd="1" destOrd="0" parTransId="{0E0AE0E9-7185-4C0C-9D3E-4041F4261E82}" sibTransId="{98FAA819-673D-41CE-A129-07C13B12B6C0}"/>
    <dgm:cxn modelId="{FDA5F691-57BB-4A1C-B434-64AC5910DFE8}" type="presOf" srcId="{35890D04-DB13-4016-A2FD-9125770A891A}" destId="{AA317FAE-5262-429A-8BD2-A5A5294B2D64}" srcOrd="0" destOrd="0" presId="urn:microsoft.com/office/officeart/2005/8/layout/hProcess9"/>
    <dgm:cxn modelId="{4A634B27-A03F-4DF3-9DC6-6F6DD9BEE17E}" type="presParOf" srcId="{5AB2CC3D-7F05-437E-BA36-03E88AFFADF7}" destId="{66684220-AD0B-40FD-9CB4-29D47BCAE3CA}" srcOrd="0" destOrd="0" presId="urn:microsoft.com/office/officeart/2005/8/layout/hProcess9"/>
    <dgm:cxn modelId="{7BF83F0D-2ECE-42C6-843C-860F6C5C6131}" type="presParOf" srcId="{5AB2CC3D-7F05-437E-BA36-03E88AFFADF7}" destId="{BE8EBD6D-83E0-4FB4-974C-A31182164AD1}" srcOrd="1" destOrd="0" presId="urn:microsoft.com/office/officeart/2005/8/layout/hProcess9"/>
    <dgm:cxn modelId="{A4A2A1F4-3B15-4FB5-B6A5-9BC75208EF8A}" type="presParOf" srcId="{BE8EBD6D-83E0-4FB4-974C-A31182164AD1}" destId="{A4922ADA-8777-4AFB-AAAD-22D4AC18D959}" srcOrd="0" destOrd="0" presId="urn:microsoft.com/office/officeart/2005/8/layout/hProcess9"/>
    <dgm:cxn modelId="{2062C7E1-00E0-47D1-B932-D76AE4E3EF64}" type="presParOf" srcId="{BE8EBD6D-83E0-4FB4-974C-A31182164AD1}" destId="{E0D2798D-BD3C-4EB4-A9E0-8399CE773F13}" srcOrd="1" destOrd="0" presId="urn:microsoft.com/office/officeart/2005/8/layout/hProcess9"/>
    <dgm:cxn modelId="{CBFEEA03-4C21-4B01-AC74-CB1BC899EF0D}" type="presParOf" srcId="{BE8EBD6D-83E0-4FB4-974C-A31182164AD1}" destId="{AA317FAE-5262-429A-8BD2-A5A5294B2D64}"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4220-AD0B-40FD-9CB4-29D47BCAE3CA}">
      <dsp:nvSpPr>
        <dsp:cNvPr id="0" name=""/>
        <dsp:cNvSpPr/>
      </dsp:nvSpPr>
      <dsp:spPr>
        <a:xfrm>
          <a:off x="953727" y="0"/>
          <a:ext cx="6908800" cy="2188292"/>
        </a:xfrm>
        <a:prstGeom prst="rightArrow">
          <a:avLst/>
        </a:prstGeom>
        <a:solidFill>
          <a:srgbClr val="ECE784"/>
        </a:solidFill>
        <a:ln>
          <a:noFill/>
        </a:ln>
        <a:effectLst/>
      </dsp:spPr>
      <dsp:style>
        <a:lnRef idx="0">
          <a:scrgbClr r="0" g="0" b="0"/>
        </a:lnRef>
        <a:fillRef idx="1">
          <a:scrgbClr r="0" g="0" b="0"/>
        </a:fillRef>
        <a:effectRef idx="0">
          <a:scrgbClr r="0" g="0" b="0"/>
        </a:effectRef>
        <a:fontRef idx="minor"/>
      </dsp:style>
    </dsp:sp>
    <dsp:sp modelId="{A4922ADA-8777-4AFB-AAAD-22D4AC18D959}">
      <dsp:nvSpPr>
        <dsp:cNvPr id="0" name=""/>
        <dsp:cNvSpPr/>
      </dsp:nvSpPr>
      <dsp:spPr>
        <a:xfrm>
          <a:off x="282387" y="656487"/>
          <a:ext cx="2783199" cy="875316"/>
        </a:xfrm>
        <a:prstGeom prst="roundRect">
          <a:avLst/>
        </a:prstGeom>
        <a:solidFill>
          <a:srgbClr val="C4B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Espèces tolérantes (luzerne, fétuque, etc.) </a:t>
          </a:r>
        </a:p>
      </dsp:txBody>
      <dsp:txXfrm>
        <a:off x="325116" y="699216"/>
        <a:ext cx="2697741" cy="789858"/>
      </dsp:txXfrm>
    </dsp:sp>
    <dsp:sp modelId="{AA317FAE-5262-429A-8BD2-A5A5294B2D64}">
      <dsp:nvSpPr>
        <dsp:cNvPr id="0" name=""/>
        <dsp:cNvSpPr/>
      </dsp:nvSpPr>
      <dsp:spPr>
        <a:xfrm>
          <a:off x="3471987" y="656487"/>
          <a:ext cx="4373624" cy="875316"/>
        </a:xfrm>
        <a:prstGeom prst="roundRect">
          <a:avLst/>
        </a:prstGeom>
        <a:solidFill>
          <a:srgbClr val="C4B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Prairies multi-espèces </a:t>
          </a:r>
        </a:p>
        <a:p>
          <a:pPr lvl="0" algn="ctr" defTabSz="889000">
            <a:lnSpc>
              <a:spcPct val="90000"/>
            </a:lnSpc>
            <a:spcBef>
              <a:spcPct val="0"/>
            </a:spcBef>
            <a:spcAft>
              <a:spcPct val="35000"/>
            </a:spcAft>
          </a:pPr>
          <a:r>
            <a:rPr lang="fr-FR" sz="2000" kern="1200" dirty="0"/>
            <a:t>Mélanges de cultures fourragères</a:t>
          </a:r>
        </a:p>
      </dsp:txBody>
      <dsp:txXfrm>
        <a:off x="3514716" y="699216"/>
        <a:ext cx="4288166" cy="7898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6347" cy="496491"/>
          </a:xfrm>
          <a:prstGeom prst="rect">
            <a:avLst/>
          </a:prstGeom>
        </p:spPr>
        <p:txBody>
          <a:bodyPr vert="horz" lIns="91456" tIns="45727" rIns="91456" bIns="45727" rtlCol="0"/>
          <a:lstStyle>
            <a:lvl1pPr algn="l">
              <a:defRPr sz="1200"/>
            </a:lvl1pPr>
          </a:lstStyle>
          <a:p>
            <a:endParaRPr lang="fr-FR"/>
          </a:p>
        </p:txBody>
      </p:sp>
      <p:sp>
        <p:nvSpPr>
          <p:cNvPr id="3" name="Espace réservé de la date 2"/>
          <p:cNvSpPr>
            <a:spLocks noGrp="1"/>
          </p:cNvSpPr>
          <p:nvPr>
            <p:ph type="dt" sz="quarter" idx="1"/>
          </p:nvPr>
        </p:nvSpPr>
        <p:spPr>
          <a:xfrm>
            <a:off x="3851345" y="1"/>
            <a:ext cx="2946347" cy="496491"/>
          </a:xfrm>
          <a:prstGeom prst="rect">
            <a:avLst/>
          </a:prstGeom>
        </p:spPr>
        <p:txBody>
          <a:bodyPr vert="horz" lIns="91456" tIns="45727" rIns="91456" bIns="45727" rtlCol="0"/>
          <a:lstStyle>
            <a:lvl1pPr algn="r">
              <a:defRPr sz="1200"/>
            </a:lvl1pPr>
          </a:lstStyle>
          <a:p>
            <a:fld id="{F6CB9510-8DC1-49A7-890D-DC4361C3F2C2}" type="datetimeFigureOut">
              <a:rPr lang="fr-FR" smtClean="0"/>
              <a:t>02/07/2021</a:t>
            </a:fld>
            <a:endParaRPr lang="fr-FR"/>
          </a:p>
        </p:txBody>
      </p:sp>
      <p:sp>
        <p:nvSpPr>
          <p:cNvPr id="5" name="Espace réservé du numéro de diapositive 4"/>
          <p:cNvSpPr>
            <a:spLocks noGrp="1"/>
          </p:cNvSpPr>
          <p:nvPr>
            <p:ph type="sldNum" sz="quarter" idx="3"/>
          </p:nvPr>
        </p:nvSpPr>
        <p:spPr>
          <a:xfrm>
            <a:off x="3851345" y="9431600"/>
            <a:ext cx="2946347" cy="496491"/>
          </a:xfrm>
          <a:prstGeom prst="rect">
            <a:avLst/>
          </a:prstGeom>
        </p:spPr>
        <p:txBody>
          <a:bodyPr vert="horz" lIns="91456" tIns="45727" rIns="91456" bIns="45727" rtlCol="0" anchor="b"/>
          <a:lstStyle>
            <a:lvl1pPr algn="r">
              <a:defRPr sz="1200"/>
            </a:lvl1pPr>
          </a:lstStyle>
          <a:p>
            <a:fld id="{655C9761-C718-4A57-BC02-028B54D97ED4}" type="slidenum">
              <a:rPr lang="fr-FR" smtClean="0"/>
              <a:t>‹N°›</a:t>
            </a:fld>
            <a:endParaRPr lang="fr-FR"/>
          </a:p>
        </p:txBody>
      </p:sp>
    </p:spTree>
    <p:extLst>
      <p:ext uri="{BB962C8B-B14F-4D97-AF65-F5344CB8AC3E}">
        <p14:creationId xmlns:p14="http://schemas.microsoft.com/office/powerpoint/2010/main" val="223825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6347" cy="496491"/>
          </a:xfrm>
          <a:prstGeom prst="rect">
            <a:avLst/>
          </a:prstGeom>
        </p:spPr>
        <p:txBody>
          <a:bodyPr vert="horz" lIns="91456" tIns="45727" rIns="91456" bIns="45727"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1345" y="1"/>
            <a:ext cx="2946347" cy="496491"/>
          </a:xfrm>
          <a:prstGeom prst="rect">
            <a:avLst/>
          </a:prstGeom>
        </p:spPr>
        <p:txBody>
          <a:bodyPr vert="horz" lIns="91456" tIns="45727" rIns="91456" bIns="45727" rtlCol="0"/>
          <a:lstStyle>
            <a:lvl1pPr algn="r">
              <a:defRPr sz="1200">
                <a:latin typeface="Arial" pitchFamily="34" charset="0"/>
              </a:defRPr>
            </a:lvl1pPr>
          </a:lstStyle>
          <a:p>
            <a:fld id="{D680E798-53FF-4C51-A981-953463752515}" type="datetimeFigureOut">
              <a:rPr lang="fr-FR" smtClean="0"/>
              <a:pPr/>
              <a:t>02/07/2021</a:t>
            </a:fld>
            <a:endParaRPr lang="fr-FR" dirty="0"/>
          </a:p>
        </p:txBody>
      </p:sp>
      <p:sp>
        <p:nvSpPr>
          <p:cNvPr id="4" name="Espace réservé de l'image des diapositives 3"/>
          <p:cNvSpPr>
            <a:spLocks noGrp="1" noRot="1" noChangeAspect="1"/>
          </p:cNvSpPr>
          <p:nvPr>
            <p:ph type="sldImg" idx="2"/>
          </p:nvPr>
        </p:nvSpPr>
        <p:spPr>
          <a:xfrm>
            <a:off x="92075" y="746125"/>
            <a:ext cx="6615113" cy="3722688"/>
          </a:xfrm>
          <a:prstGeom prst="rect">
            <a:avLst/>
          </a:prstGeom>
          <a:noFill/>
          <a:ln w="12700">
            <a:solidFill>
              <a:prstClr val="black"/>
            </a:solidFill>
          </a:ln>
        </p:spPr>
        <p:txBody>
          <a:bodyPr vert="horz" lIns="91456" tIns="45727" rIns="91456" bIns="45727" rtlCol="0" anchor="ctr"/>
          <a:lstStyle/>
          <a:p>
            <a:endParaRPr lang="fr-FR" dirty="0"/>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56" tIns="45727" rIns="91456" bIns="45727"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2" y="9431600"/>
            <a:ext cx="2946347" cy="496491"/>
          </a:xfrm>
          <a:prstGeom prst="rect">
            <a:avLst/>
          </a:prstGeom>
        </p:spPr>
        <p:txBody>
          <a:bodyPr vert="horz" lIns="91456" tIns="45727" rIns="91456" bIns="45727"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1345" y="9431600"/>
            <a:ext cx="2946347" cy="496491"/>
          </a:xfrm>
          <a:prstGeom prst="rect">
            <a:avLst/>
          </a:prstGeom>
        </p:spPr>
        <p:txBody>
          <a:bodyPr vert="horz" lIns="91456" tIns="45727" rIns="91456" bIns="45727"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o-hautsdefrance.org/documents/193/ORAB_2020_-_Carte_identit%C3%A9_WpSSZ1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446088" algn="l"/>
                <a:tab pos="895350" algn="l"/>
                <a:tab pos="1344613" algn="l"/>
                <a:tab pos="1793875" algn="l"/>
                <a:tab pos="2243138" algn="l"/>
                <a:tab pos="2693988" algn="l"/>
                <a:tab pos="3141663" algn="l"/>
              </a:tabLst>
              <a:defRPr sz="1200">
                <a:solidFill>
                  <a:srgbClr val="000000"/>
                </a:solidFill>
                <a:latin typeface="Times New Roman" pitchFamily="18" charset="0"/>
              </a:defRPr>
            </a:lvl9pPr>
          </a:lstStyle>
          <a:p>
            <a:pPr>
              <a:spcBef>
                <a:spcPct val="0"/>
              </a:spcBef>
              <a:buClrTx/>
              <a:buFontTx/>
              <a:buNone/>
            </a:pPr>
            <a:fld id="{1F856F26-7F39-4387-930A-CFFBB3ADFD3F}" type="slidenum">
              <a:rPr lang="fr-FR" altLang="fr-FR" sz="1400" smtClean="0">
                <a:ea typeface="Microsoft YaHei" pitchFamily="34" charset="-122"/>
              </a:rPr>
              <a:pPr>
                <a:spcBef>
                  <a:spcPct val="0"/>
                </a:spcBef>
                <a:buClrTx/>
                <a:buFontTx/>
                <a:buNone/>
              </a:pPr>
              <a:t>1</a:t>
            </a:fld>
            <a:endParaRPr lang="fr-FR" altLang="fr-FR" sz="1400" smtClean="0">
              <a:ea typeface="Microsoft YaHei" pitchFamily="34" charset="-122"/>
            </a:endParaRPr>
          </a:p>
        </p:txBody>
      </p:sp>
      <p:sp>
        <p:nvSpPr>
          <p:cNvPr id="57347" name="Text Box 1"/>
          <p:cNvSpPr txBox="1">
            <a:spLocks noChangeArrowheads="1"/>
          </p:cNvSpPr>
          <p:nvPr/>
        </p:nvSpPr>
        <p:spPr bwMode="auto">
          <a:xfrm>
            <a:off x="4332288" y="10221913"/>
            <a:ext cx="33115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a:lnSpc>
                <a:spcPct val="95000"/>
              </a:lnSpc>
              <a:spcBef>
                <a:spcPct val="0"/>
              </a:spcBef>
              <a:buClrTx/>
              <a:buFontTx/>
              <a:buNone/>
            </a:pPr>
            <a:fld id="{BC9F2279-CFB4-41BF-847A-9B9FFBB49773}" type="slidenum">
              <a:rPr lang="fr-FR" altLang="fr-FR" sz="1400">
                <a:cs typeface="Arial" charset="0"/>
              </a:rPr>
              <a:pPr algn="r" eaLnBrk="1">
                <a:lnSpc>
                  <a:spcPct val="95000"/>
                </a:lnSpc>
                <a:spcBef>
                  <a:spcPct val="0"/>
                </a:spcBef>
                <a:buClrTx/>
                <a:buFontTx/>
                <a:buNone/>
              </a:pPr>
              <a:t>1</a:t>
            </a:fld>
            <a:endParaRPr lang="fr-FR" altLang="fr-FR" sz="1400">
              <a:cs typeface="Arial" charset="0"/>
            </a:endParaRPr>
          </a:p>
        </p:txBody>
      </p:sp>
      <p:sp>
        <p:nvSpPr>
          <p:cNvPr id="57348" name="Text Box 2"/>
          <p:cNvSpPr txBox="1">
            <a:spLocks noChangeArrowheads="1"/>
          </p:cNvSpPr>
          <p:nvPr/>
        </p:nvSpPr>
        <p:spPr bwMode="auto">
          <a:xfrm>
            <a:off x="4332288" y="10221913"/>
            <a:ext cx="331787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a:lnSpc>
                <a:spcPct val="95000"/>
              </a:lnSpc>
              <a:spcBef>
                <a:spcPct val="0"/>
              </a:spcBef>
              <a:buClrTx/>
              <a:buFontTx/>
              <a:buNone/>
            </a:pPr>
            <a:fld id="{48964164-DB26-48A7-9E38-E3178FD057A2}" type="slidenum">
              <a:rPr lang="fr-FR" altLang="fr-FR" sz="1400">
                <a:cs typeface="Arial" charset="0"/>
              </a:rPr>
              <a:pPr algn="r" eaLnBrk="1">
                <a:lnSpc>
                  <a:spcPct val="95000"/>
                </a:lnSpc>
                <a:spcBef>
                  <a:spcPct val="0"/>
                </a:spcBef>
                <a:buClrTx/>
                <a:buFontTx/>
                <a:buNone/>
              </a:pPr>
              <a:t>1</a:t>
            </a:fld>
            <a:endParaRPr lang="fr-FR" altLang="fr-FR" sz="1400">
              <a:cs typeface="Arial" charset="0"/>
            </a:endParaRPr>
          </a:p>
        </p:txBody>
      </p:sp>
      <p:sp>
        <p:nvSpPr>
          <p:cNvPr id="57349" name="Rectangle 3"/>
          <p:cNvSpPr>
            <a:spLocks noGrp="1" noRot="1" noChangeAspect="1" noChangeArrowheads="1" noTextEdit="1"/>
          </p:cNvSpPr>
          <p:nvPr>
            <p:ph type="sldImg"/>
          </p:nvPr>
        </p:nvSpPr>
        <p:spPr>
          <a:xfrm>
            <a:off x="241300" y="819150"/>
            <a:ext cx="7167563" cy="403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0" name="Text Box 4"/>
          <p:cNvSpPr txBox="1">
            <a:spLocks noChangeArrowheads="1"/>
          </p:cNvSpPr>
          <p:nvPr/>
        </p:nvSpPr>
        <p:spPr bwMode="auto">
          <a:xfrm>
            <a:off x="765175" y="5397500"/>
            <a:ext cx="5659438" cy="395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7" tIns="45714" rIns="91427" bIns="45714" anchor="ctr"/>
          <a:lstStyle/>
          <a:p>
            <a:pPr>
              <a:buClr>
                <a:srgbClr val="000000"/>
              </a:buClr>
              <a:buSzPct val="100000"/>
              <a:buFont typeface="Times New Roman" pitchFamily="18" charset="0"/>
              <a:buNone/>
            </a:pPr>
            <a:endParaRPr lang="fr-FR" altLang="fr-FR"/>
          </a:p>
        </p:txBody>
      </p:sp>
      <p:sp>
        <p:nvSpPr>
          <p:cNvPr id="57351" name="Espace réservé des commentaires 1"/>
          <p:cNvSpPr>
            <a:spLocks noGrp="1"/>
          </p:cNvSpPr>
          <p:nvPr>
            <p:ph type="body" idx="1"/>
          </p:nvPr>
        </p:nvSpPr>
        <p:spPr>
          <a:xfrm>
            <a:off x="374650" y="5111750"/>
            <a:ext cx="6194425" cy="4832350"/>
          </a:xfrm>
          <a:noFill/>
          <a:extLst>
            <a:ext uri="{91240B29-F687-4F45-9708-019B960494DF}">
              <a14:hiddenLine xmlns:a14="http://schemas.microsoft.com/office/drawing/2010/main" w="9525">
                <a:solidFill>
                  <a:srgbClr val="3465AF"/>
                </a:solidFill>
                <a:miter lim="800000"/>
                <a:headEnd/>
                <a:tailEnd/>
              </a14:hiddenLine>
            </a:ext>
          </a:extLst>
        </p:spPr>
        <p:txBody>
          <a:bodyPr/>
          <a:lstStyle/>
          <a:p>
            <a:r>
              <a:rPr lang="fr-FR" altLang="fr-FR" sz="1000" b="0" dirty="0" smtClean="0">
                <a:solidFill>
                  <a:srgbClr val="FF0000"/>
                </a:solidFill>
                <a:latin typeface="Times New Roman" pitchFamily="18" charset="0"/>
              </a:rPr>
              <a:t>On vous a déjà présenté la </a:t>
            </a:r>
            <a:r>
              <a:rPr lang="fr-FR" altLang="fr-FR" sz="1000" dirty="0" smtClean="0">
                <a:solidFill>
                  <a:srgbClr val="FF0000"/>
                </a:solidFill>
                <a:latin typeface="Times New Roman" pitchFamily="18" charset="0"/>
              </a:rPr>
              <a:t>stratégie d’adaptation au changement climatique élaborée</a:t>
            </a:r>
            <a:r>
              <a:rPr lang="fr-FR" altLang="fr-FR" sz="1000" baseline="0" dirty="0" smtClean="0">
                <a:solidFill>
                  <a:srgbClr val="FF0000"/>
                </a:solidFill>
                <a:latin typeface="Times New Roman" pitchFamily="18" charset="0"/>
              </a:rPr>
              <a:t> en 2016, dans la foulée de </a:t>
            </a:r>
            <a:r>
              <a:rPr lang="fr-FR" altLang="fr-FR" sz="1000" dirty="0" smtClean="0">
                <a:solidFill>
                  <a:srgbClr val="FF0000"/>
                </a:solidFill>
                <a:latin typeface="Times New Roman" pitchFamily="18" charset="0"/>
              </a:rPr>
              <a:t>la COP21, au niveau du bassin Seine-Normandie, de manière collaborative avec les acteurs du bassin et finalement adoptée à l’unanimité d’une stratégie le 8 décembre 2016 par le comité de bassin. Nous allons mettre la focale dans</a:t>
            </a:r>
            <a:r>
              <a:rPr lang="fr-FR" altLang="fr-FR" sz="1000" baseline="0" dirty="0" smtClean="0">
                <a:solidFill>
                  <a:srgbClr val="FF0000"/>
                </a:solidFill>
                <a:latin typeface="Times New Roman" pitchFamily="18" charset="0"/>
              </a:rPr>
              <a:t> cette présentation sur les enjeux agricoles, et voir également comment l’avis du conseil scientifique sur le risque sécheresse, le projet de SDAGE actuellement en consultation, et d’autres éléments encore peuvent contribuer à guider l’action sur les territoires dans le sens de plus de résilience.</a:t>
            </a:r>
            <a:endParaRPr lang="fr-FR" altLang="fr-FR" sz="1000" dirty="0" smtClean="0">
              <a:solidFill>
                <a:srgbClr val="FF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882434"/>
            <a:r>
              <a:rPr lang="fr-FR" b="1" i="1" u="none" dirty="0" smtClean="0"/>
              <a:t>SARAH</a:t>
            </a:r>
          </a:p>
          <a:p>
            <a:pPr defTabSz="882434"/>
            <a:r>
              <a:rPr lang="fr-FR" b="1" i="1" u="none" dirty="0" smtClean="0"/>
              <a:t>CESER : faire avancer la définition</a:t>
            </a:r>
            <a:r>
              <a:rPr lang="fr-FR" b="1" i="1" u="none" baseline="0" dirty="0" smtClean="0"/>
              <a:t> des périmètres AAC </a:t>
            </a:r>
          </a:p>
          <a:p>
            <a:pPr defTabSz="882434"/>
            <a:r>
              <a:rPr lang="fr-FR" b="1" i="1" u="none" baseline="0" dirty="0" smtClean="0"/>
              <a:t>Prioriser les actions sur les captages prioritaires puis sensibles</a:t>
            </a:r>
          </a:p>
          <a:p>
            <a:pPr defTabSz="882434"/>
            <a:endParaRPr lang="fr-FR" b="1" i="1" u="none" dirty="0" smtClean="0"/>
          </a:p>
          <a:p>
            <a:pPr defTabSz="882434"/>
            <a:r>
              <a:rPr lang="fr-FR" b="1" i="1" u="none" dirty="0" smtClean="0"/>
              <a:t>AAC:</a:t>
            </a:r>
          </a:p>
          <a:p>
            <a:pPr defTabSz="882434"/>
            <a:r>
              <a:rPr lang="fr-FR" b="1" i="1" u="none" dirty="0" smtClean="0"/>
              <a:t>Identifie les outils à mobiliser : docs</a:t>
            </a:r>
            <a:r>
              <a:rPr lang="fr-FR" b="1" i="1" u="none" baseline="0" dirty="0" smtClean="0"/>
              <a:t> d’urbanisme, DUP, programmes d’actions, stratégies foncières</a:t>
            </a:r>
          </a:p>
          <a:p>
            <a:r>
              <a:rPr lang="fr-FR" b="1" i="1" u="none" dirty="0" smtClean="0"/>
              <a:t>Encourage les cultures</a:t>
            </a:r>
            <a:r>
              <a:rPr lang="fr-FR" b="1" i="1" u="none" baseline="0" dirty="0" smtClean="0"/>
              <a:t> BNI (A</a:t>
            </a:r>
            <a:r>
              <a:rPr lang="fr-FR" dirty="0"/>
              <a:t>griculture Biologique, Herbe/</a:t>
            </a:r>
            <a:r>
              <a:rPr lang="fr-FR" dirty="0" err="1"/>
              <a:t>Prairies,Luzerne</a:t>
            </a:r>
            <a:r>
              <a:rPr lang="fr-FR" dirty="0"/>
              <a:t> et </a:t>
            </a:r>
            <a:r>
              <a:rPr lang="fr-FR" dirty="0" err="1"/>
              <a:t>sainfoin,Chanvre,Sarrasin,Biomasse</a:t>
            </a:r>
            <a:r>
              <a:rPr lang="fr-FR" dirty="0"/>
              <a:t> et Bocage énergie</a:t>
            </a:r>
            <a:r>
              <a:rPr lang="fr-FR" b="1" i="1" u="none" baseline="0" dirty="0" smtClean="0"/>
              <a:t>)  et leurs filières : 50% des AAC</a:t>
            </a:r>
          </a:p>
          <a:p>
            <a:pPr defTabSz="882434"/>
            <a:r>
              <a:rPr lang="fr-FR" b="1" i="1" u="none" baseline="0" dirty="0" smtClean="0"/>
              <a:t>Bassin :</a:t>
            </a:r>
          </a:p>
          <a:p>
            <a:pPr defTabSz="882434"/>
            <a:r>
              <a:rPr lang="fr-FR" b="1" i="1" u="none" baseline="0" dirty="0" smtClean="0"/>
              <a:t>Les PAR visent les cibles du SDAGE</a:t>
            </a:r>
          </a:p>
          <a:p>
            <a:pPr defTabSz="882434"/>
            <a:r>
              <a:rPr lang="fr-FR" b="1" i="1" u="none" baseline="0" dirty="0" smtClean="0"/>
              <a:t>Autres leviers disponibles : restrictions d’usages pesticides dans mes PAGD, sur les AAC</a:t>
            </a:r>
          </a:p>
          <a:p>
            <a:pPr defTabSz="882434"/>
            <a:r>
              <a:rPr lang="fr-FR" b="1" i="1" u="none" baseline="0" dirty="0" smtClean="0"/>
              <a:t>Priorité pour l’installation des AB (SAFER, financeurs)</a:t>
            </a:r>
          </a:p>
          <a:p>
            <a:pPr defTabSz="882434"/>
            <a:r>
              <a:rPr lang="fr-FR" b="1" i="1" u="none" baseline="0" dirty="0" smtClean="0"/>
              <a:t>Protéger encourager les bandes enherbés, les éléments fixes du paysage où c’est </a:t>
            </a:r>
            <a:r>
              <a:rPr lang="fr-FR" b="1" i="1" u="none" baseline="0" dirty="0" err="1" smtClean="0"/>
              <a:t>eprtinent</a:t>
            </a:r>
            <a:endParaRPr lang="fr-FR" b="1" i="1" u="none" baseline="0" dirty="0" smtClean="0"/>
          </a:p>
          <a:p>
            <a:pPr defTabSz="882434"/>
            <a:endParaRPr lang="fr-FR" b="1" i="1" u="none" dirty="0" smtClean="0"/>
          </a:p>
          <a:p>
            <a:pPr defTabSz="882434"/>
            <a:endParaRPr lang="fr-FR" b="1" i="1" u="none" dirty="0" smtClean="0"/>
          </a:p>
          <a:p>
            <a:pPr defTabSz="882434"/>
            <a:r>
              <a:rPr lang="fr-FR" u="sng" dirty="0" smtClean="0"/>
              <a:t>OF 2 : Réduire les pollutions diffuses en particulier sur les aires d’alimentation de captages d’eau potable</a:t>
            </a:r>
          </a:p>
          <a:p>
            <a:r>
              <a:rPr lang="fr-FR" dirty="0" smtClean="0"/>
              <a:t>O 2.1 :  Préserver la qualité de l’eau des captages d’eau potable et restaurer celle des plus dégradés</a:t>
            </a:r>
          </a:p>
          <a:p>
            <a:r>
              <a:rPr lang="fr-FR" dirty="0" smtClean="0"/>
              <a:t>O 2.2 : Améliorer l’information des acteurs et du public sur la qualité de l’eau distribuée et sur les actions de protection de captage</a:t>
            </a:r>
          </a:p>
          <a:p>
            <a:r>
              <a:rPr lang="fr-FR" dirty="0" smtClean="0"/>
              <a:t>O 2.3 : Adopter une politique ambitieuse de réduction des pollutions diffuses sur l’ensemble du territoire du bassin</a:t>
            </a:r>
          </a:p>
          <a:p>
            <a:r>
              <a:rPr lang="fr-FR" dirty="0" smtClean="0"/>
              <a:t>O 2.4 : Aménager les bassins versants et les parcelles pour limiter le transfert des pollutions diffuses</a:t>
            </a:r>
          </a:p>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98510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smtClean="0"/>
              <a:t>ADELINE</a:t>
            </a:r>
          </a:p>
          <a:p>
            <a:r>
              <a:rPr lang="fr-FR" u="sng" dirty="0" smtClean="0"/>
              <a:t>CESER : </a:t>
            </a:r>
            <a:r>
              <a:rPr lang="fr-FR" sz="1200" b="0" i="0" u="none" strike="noStrike" kern="1200" baseline="0" dirty="0" smtClean="0">
                <a:solidFill>
                  <a:schemeClr val="tx1"/>
                </a:solidFill>
                <a:latin typeface="Arial" pitchFamily="34" charset="0"/>
                <a:ea typeface="+mn-ea"/>
                <a:cs typeface="+mn-cs"/>
              </a:rPr>
              <a:t>que les prélèvements de surface soient privilégiés par rapport aux prélèvements souterrains qui ont des</a:t>
            </a:r>
          </a:p>
          <a:p>
            <a:r>
              <a:rPr lang="fr-FR" sz="1200" b="0" i="0" u="none" strike="noStrike" kern="1200" baseline="0" dirty="0" smtClean="0">
                <a:solidFill>
                  <a:schemeClr val="tx1"/>
                </a:solidFill>
                <a:latin typeface="Arial" pitchFamily="34" charset="0"/>
                <a:ea typeface="+mn-ea"/>
                <a:cs typeface="+mn-cs"/>
              </a:rPr>
              <a:t>temps de réaction beaucoup plus lents</a:t>
            </a:r>
            <a:endParaRPr lang="fr-FR" u="sng" dirty="0" smtClean="0"/>
          </a:p>
          <a:p>
            <a:endParaRPr lang="fr-FR" u="sng" dirty="0" smtClean="0"/>
          </a:p>
          <a:p>
            <a:r>
              <a:rPr lang="fr-FR" u="sng" dirty="0" smtClean="0"/>
              <a:t>OF 4 : Pour un territoire préparé : assurer la résilience des territoires et une gestion équilibrée de la ressource en eau face au changement climatique</a:t>
            </a:r>
          </a:p>
          <a:p>
            <a:r>
              <a:rPr lang="fr-FR" dirty="0" smtClean="0"/>
              <a:t>O 4.1 : Limiter les effets de l’urbanisation sur la ressource en eau et les milieux aquatiques</a:t>
            </a:r>
          </a:p>
          <a:p>
            <a:r>
              <a:rPr lang="fr-FR" dirty="0" smtClean="0"/>
              <a:t>O 4.2 : Limiter le ruissellement pour favoriser des territoires résilients</a:t>
            </a:r>
          </a:p>
          <a:p>
            <a:r>
              <a:rPr lang="fr-FR" dirty="0" smtClean="0"/>
              <a:t>O 4.3 : Adapter les pratiques pour réduire les demandes en eau</a:t>
            </a:r>
          </a:p>
          <a:p>
            <a:r>
              <a:rPr lang="fr-FR" dirty="0" smtClean="0"/>
              <a:t>O 4.4 : Garantir un équilibre pérenne entre ressources en eau et demandes</a:t>
            </a:r>
          </a:p>
          <a:p>
            <a:r>
              <a:rPr lang="fr-FR" dirty="0" smtClean="0"/>
              <a:t>O 4.5 : Définir les modalités de création de retenues et de gestion des prélèvements associés à leur remplissage, et de réutilisation des eaux usées</a:t>
            </a:r>
          </a:p>
          <a:p>
            <a:r>
              <a:rPr lang="fr-FR" dirty="0" smtClean="0"/>
              <a:t>O 4.6 : Assurer une gestion spécifique dans les zones de répartition des eaux</a:t>
            </a:r>
          </a:p>
          <a:p>
            <a:r>
              <a:rPr lang="fr-FR" dirty="0" smtClean="0"/>
              <a:t>O 4.7 : Protéger les ressources stratégiques à réserver pour l’alimentation en eau potable future</a:t>
            </a:r>
          </a:p>
          <a:p>
            <a:r>
              <a:rPr lang="fr-FR" dirty="0" smtClean="0"/>
              <a:t>O 4.8 : Anticiper et gérer les crises sécheresse</a:t>
            </a:r>
          </a:p>
          <a:p>
            <a:pPr defTabSz="882434"/>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98510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lvl="0"/>
            <a:r>
              <a:rPr lang="fr-FR" dirty="0" smtClean="0"/>
              <a:t>comment agir dans le domaine agricole face au changement climatique ? Sur le SAGE de la Brèche, l’objectif du déploiement de la bio est développer les surfaces de production en agriculture biologique pour l’atteinte du pourcentage de surface en AB à la hauteur du niveau national</a:t>
            </a:r>
            <a:br>
              <a:rPr lang="fr-FR" dirty="0" smtClean="0"/>
            </a:br>
            <a:r>
              <a:rPr lang="fr-FR" dirty="0" smtClean="0"/>
              <a:t>Évaluation du potentiel bio de son territoire (et notamment la sensibilité à la bio et au changement de pratiques des agriculteurs conventionnels), </a:t>
            </a:r>
            <a:r>
              <a:rPr lang="fr-FR" dirty="0" err="1" smtClean="0"/>
              <a:t>cf</a:t>
            </a:r>
            <a:r>
              <a:rPr lang="fr-FR" dirty="0" smtClean="0"/>
              <a:t> disposition B5 du PAGD du SAGE BRECHE : Réalisation d’études d’opportunité à l’Agriculture Biologique et au développement de filières locales de productions à bas niveaux d’intrants</a:t>
            </a:r>
          </a:p>
          <a:p>
            <a:pPr lvl="0"/>
            <a:r>
              <a:rPr lang="fr-FR" dirty="0" smtClean="0"/>
              <a:t>formations des équipes aux enjeux de l’agriculture,</a:t>
            </a:r>
          </a:p>
          <a:p>
            <a:pPr lvl="0"/>
            <a:r>
              <a:rPr lang="fr-FR" dirty="0" smtClean="0"/>
              <a:t>mobilisation des acteurs (agriculteurs, acteurs publics, organismes agricoles, citoyens…)</a:t>
            </a:r>
          </a:p>
          <a:p>
            <a:pPr lvl="0"/>
            <a:r>
              <a:rPr lang="fr-FR" dirty="0" smtClean="0"/>
              <a:t>Alimentation : introduction de produits bio en restauration collective (publique et privée), sensibilisation des citoyens à l’alimentation bio, aux légumineuses, programme d’accessibilité aux produits bio…</a:t>
            </a:r>
          </a:p>
          <a:p>
            <a:pPr lvl="0"/>
            <a:r>
              <a:rPr lang="fr-FR" dirty="0" smtClean="0"/>
              <a:t>Installation-transmission : appui à l’installation d’agriculteur ·s bio via la mise à disposition de terres agricoles, la mise en place d’aides bio territoriales, d’espaces-test agricoles, l’organisation de rencontres entre cédants et porteurs de projets agricoles…</a:t>
            </a:r>
          </a:p>
          <a:p>
            <a:pPr lvl="0"/>
            <a:r>
              <a:rPr lang="fr-FR" dirty="0" smtClean="0"/>
              <a:t>Développement de filières : relocalisation de l’approvisionnement bio des cantines publiques, développement de marché bio locaux, de nouvelles filières bio territoriales, coopération avec les acteurs de l’agro-alimentaire…</a:t>
            </a:r>
          </a:p>
          <a:p>
            <a:pPr lvl="0"/>
            <a:r>
              <a:rPr lang="fr-FR" dirty="0" smtClean="0"/>
              <a:t>Conversion des agriculteurs : sensibilisation et accompagnement du monde agricole conventionnel via l’organisation de visites de fermes bio, la réalisation de diagnostics de conversion, etc.</a:t>
            </a:r>
          </a:p>
          <a:p>
            <a:endParaRPr lang="fr-FR" dirty="0" smtClean="0"/>
          </a:p>
          <a:p>
            <a:r>
              <a:rPr lang="fr-FR" sz="1200" kern="1200" dirty="0" smtClean="0">
                <a:solidFill>
                  <a:schemeClr val="tx1"/>
                </a:solidFill>
                <a:effectLst/>
                <a:latin typeface="Arial" pitchFamily="34" charset="0"/>
                <a:ea typeface="+mn-ea"/>
                <a:cs typeface="+mn-cs"/>
              </a:rPr>
              <a:t>Le SAGE Brèche est en phase finale de consultation du public. Il sera approuvé à l’automne.</a:t>
            </a:r>
          </a:p>
          <a:p>
            <a:r>
              <a:rPr lang="fr-FR" sz="1200" kern="1200" dirty="0" smtClean="0">
                <a:solidFill>
                  <a:schemeClr val="tx1"/>
                </a:solidFill>
                <a:effectLst/>
                <a:latin typeface="Arial" pitchFamily="34" charset="0"/>
                <a:ea typeface="+mn-ea"/>
                <a:cs typeface="+mn-cs"/>
              </a:rPr>
              <a:t>L’objectif bio national est affiché dans la stratégie du SAGE ; c’est donc officiel et décliné dans le PAGD ci-dessous. </a:t>
            </a:r>
          </a:p>
          <a:p>
            <a:r>
              <a:rPr lang="fr-FR" sz="1200" b="1" kern="1200" dirty="0" smtClean="0">
                <a:solidFill>
                  <a:schemeClr val="tx1"/>
                </a:solidFill>
                <a:effectLst/>
                <a:latin typeface="Arial" pitchFamily="34" charset="0"/>
                <a:ea typeface="+mn-ea"/>
                <a:cs typeface="+mn-cs"/>
              </a:rPr>
              <a:t>Les objectifs identifiés dans le PAGD de la Brèche en matière de pollutions diffuses sont de :</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Améliorer la connaissance de la qualité des eaux superficielles</a:t>
            </a:r>
          </a:p>
          <a:p>
            <a:r>
              <a:rPr lang="fr-FR" sz="1200" kern="1200" dirty="0" smtClean="0">
                <a:solidFill>
                  <a:schemeClr val="tx1"/>
                </a:solidFill>
                <a:effectLst/>
                <a:latin typeface="Arial" pitchFamily="34" charset="0"/>
                <a:ea typeface="+mn-ea"/>
                <a:cs typeface="+mn-cs"/>
              </a:rPr>
              <a:t>- Diminuer les concentrations en nitrates dans les eaux superficielles à 35 mg/L et les</a:t>
            </a:r>
          </a:p>
          <a:p>
            <a:r>
              <a:rPr lang="fr-FR" sz="1200" kern="1200" dirty="0" smtClean="0">
                <a:solidFill>
                  <a:schemeClr val="tx1"/>
                </a:solidFill>
                <a:effectLst/>
                <a:latin typeface="Arial" pitchFamily="34" charset="0"/>
                <a:ea typeface="+mn-ea"/>
                <a:cs typeface="+mn-cs"/>
              </a:rPr>
              <a:t>concentrations en PPP dans les eaux superficielles et souterraines à 0,5 µg/L</a:t>
            </a:r>
          </a:p>
          <a:p>
            <a:r>
              <a:rPr lang="fr-FR" sz="1200" kern="1200" dirty="0" smtClean="0">
                <a:solidFill>
                  <a:schemeClr val="tx1"/>
                </a:solidFill>
                <a:effectLst/>
                <a:latin typeface="Arial" pitchFamily="34" charset="0"/>
                <a:ea typeface="+mn-ea"/>
                <a:cs typeface="+mn-cs"/>
              </a:rPr>
              <a:t>- Limiter les transferts de nitrates dans les Aires d’Alimentation de Captages</a:t>
            </a:r>
          </a:p>
          <a:p>
            <a:r>
              <a:rPr lang="fr-FR" sz="1200" kern="120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Développer les surfaces de production en agriculture biologique pour l’atteinte du pourcentage de surface en AB à la hauteur du niveau national </a:t>
            </a:r>
            <a:endParaRPr lang="fr-FR" sz="1200"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En région hauts-de-France , bonne dernière au niveau nationale en bio on est à 45 170 ha bio ou en conversion soit 2,1 % de la SAU régionale ;-(</a:t>
            </a:r>
            <a:endParaRPr lang="fr-FR" sz="1200"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 ; à noter une forte dynamique pour rattraper le retard en HDF ; </a:t>
            </a:r>
            <a:r>
              <a:rPr lang="fr-FR" sz="1200" b="1" u="sng" kern="1200" dirty="0" smtClean="0">
                <a:solidFill>
                  <a:schemeClr val="tx1"/>
                </a:solidFill>
                <a:effectLst/>
                <a:latin typeface="Arial" pitchFamily="34" charset="0"/>
                <a:ea typeface="+mn-ea"/>
                <a:cs typeface="+mn-cs"/>
                <a:hlinkClick r:id="rId3"/>
              </a:rPr>
              <a:t>https://www.bio-hautsdefrance.org/documents/193/ORAB_2020_-_Carte_identit%C3%A9_WpSSZ1l.pdf</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S’affranchir de l’usage de PPP pour l’entretien des espaces publics et des infrastructures linéaires</a:t>
            </a:r>
          </a:p>
          <a:p>
            <a:r>
              <a:rPr lang="fr-FR" sz="1200" kern="1200" dirty="0" smtClean="0">
                <a:solidFill>
                  <a:schemeClr val="tx1"/>
                </a:solidFill>
                <a:effectLst/>
                <a:latin typeface="Arial" pitchFamily="34" charset="0"/>
                <a:ea typeface="+mn-ea"/>
                <a:cs typeface="+mn-cs"/>
              </a:rPr>
              <a:t> </a:t>
            </a:r>
          </a:p>
          <a:p>
            <a:r>
              <a:rPr lang="fr-FR" sz="1200" b="1" kern="1200" dirty="0" smtClean="0">
                <a:solidFill>
                  <a:schemeClr val="tx1"/>
                </a:solidFill>
                <a:effectLst/>
                <a:latin typeface="Arial" pitchFamily="34" charset="0"/>
                <a:ea typeface="+mn-ea"/>
                <a:cs typeface="+mn-cs"/>
              </a:rPr>
              <a:t>Côté règlement à noter un article ambitieux et  opposable aux tiers : Article 4 : Encadrement des nouveaux prélèvements (agri) à l’amont des cours d’eau</a:t>
            </a:r>
            <a:endParaRPr lang="fr-FR" sz="1200"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 </a:t>
            </a:r>
            <a:endParaRPr lang="fr-FR" sz="1200"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 </a:t>
            </a:r>
            <a:r>
              <a:rPr lang="fr-FR" sz="1200" kern="1200" dirty="0" smtClean="0">
                <a:solidFill>
                  <a:schemeClr val="tx1"/>
                </a:solidFill>
                <a:effectLst/>
                <a:latin typeface="Arial" pitchFamily="34" charset="0"/>
                <a:ea typeface="+mn-ea"/>
                <a:cs typeface="+mn-cs"/>
              </a:rPr>
              <a:t>Tout nouveau prélèvement, en eaux superficielles ou en eaux souterraines, à l’amont de la Brèche, de l’</a:t>
            </a:r>
            <a:r>
              <a:rPr lang="fr-FR" sz="1200" kern="1200" dirty="0" err="1" smtClean="0">
                <a:solidFill>
                  <a:schemeClr val="tx1"/>
                </a:solidFill>
                <a:effectLst/>
                <a:latin typeface="Arial" pitchFamily="34" charset="0"/>
                <a:ea typeface="+mn-ea"/>
                <a:cs typeface="+mn-cs"/>
              </a:rPr>
              <a:t>Arré</a:t>
            </a:r>
            <a:r>
              <a:rPr lang="fr-FR" sz="1200" kern="1200" dirty="0" smtClean="0">
                <a:solidFill>
                  <a:schemeClr val="tx1"/>
                </a:solidFill>
                <a:effectLst/>
                <a:latin typeface="Arial" pitchFamily="34" charset="0"/>
                <a:ea typeface="+mn-ea"/>
                <a:cs typeface="+mn-cs"/>
              </a:rPr>
              <a:t>, du ru de la Garde et de la </a:t>
            </a:r>
            <a:r>
              <a:rPr lang="fr-FR" sz="1200" kern="1200" dirty="0" err="1" smtClean="0">
                <a:solidFill>
                  <a:schemeClr val="tx1"/>
                </a:solidFill>
                <a:effectLst/>
                <a:latin typeface="Arial" pitchFamily="34" charset="0"/>
                <a:ea typeface="+mn-ea"/>
                <a:cs typeface="+mn-cs"/>
              </a:rPr>
              <a:t>Béronnelle</a:t>
            </a:r>
            <a:r>
              <a:rPr lang="fr-FR" sz="1200" kern="1200" dirty="0" smtClean="0">
                <a:solidFill>
                  <a:schemeClr val="tx1"/>
                </a:solidFill>
                <a:effectLst/>
                <a:latin typeface="Arial" pitchFamily="34" charset="0"/>
                <a:ea typeface="+mn-ea"/>
                <a:cs typeface="+mn-cs"/>
              </a:rPr>
              <a:t>, dans les zones délimitées dans les cartes annexées, est interdit. Les IOTA concernés par une procédure de déclaration sont les suivants (art. R.214-1 du CE) : - Sondage, forage, y compris les essais de pompage, création de puits ou d'ouvrage souterrain, non destiné à un usage domestique, - Prélèvements permanents ou temporaires issus d'un forage, puits ou ouvrage souterrain dans un système aquifère, à l'exclusion de nappes d'accompagnement de cours d'eau, par pompage, drainage, dérivation ou tout autre procédé, - Prélèvements et installations et ouvrages permettant le prélèvement, y compris par dérivation, dans un cours d'eau, dans sa nappe d'accompagnement ou dans un plan d'eau ou canal alimenté par ce cours d'eau ou cette nappe, - Prélèvements, installations et ouvrages permettant le prélèvement, dans un cours d'eau, sa nappe d'accompagnement ou un plan d'eau ou canal alimenté par ce cours d'eau ou cette nappe, lorsque le débit du cours d'eau en période d'étiage résulte, pour plus de moitié, d'une réalimentation artificielle. Font exception à cette règle, les projets d’intérêt général, au sens des articles L.211-7 du code de l’environnement ou le L.102-1 du code de l’urbanisme, ne pouvant justifier de projets alternatifs et venant en substitution à un forage existant (sondage, forage, essais de pompage pour un projet d’adduction en eau potable) ou les projets déclarés d’utilité publique ou les projets visant la sécurité des biens et des personnes décrits à l’article L.22-12-2 du CGCT ou les projets d’infrastructures et d’adduction en eau potable. »</a:t>
            </a:r>
          </a:p>
          <a:p>
            <a:r>
              <a:rPr lang="fr-FR" sz="1200" b="1" kern="1200" dirty="0" smtClean="0">
                <a:solidFill>
                  <a:schemeClr val="tx1"/>
                </a:solidFill>
                <a:effectLst/>
                <a:latin typeface="Arial" pitchFamily="34" charset="0"/>
                <a:ea typeface="+mn-ea"/>
                <a:cs typeface="+mn-cs"/>
              </a:rPr>
              <a:t> </a:t>
            </a:r>
            <a:endParaRPr lang="fr-FR" sz="1200" kern="1200" dirty="0" smtClean="0">
              <a:solidFill>
                <a:schemeClr val="tx1"/>
              </a:solidFill>
              <a:effectLst/>
              <a:latin typeface="Arial" pitchFamily="34" charset="0"/>
              <a:ea typeface="+mn-ea"/>
              <a:cs typeface="+mn-cs"/>
            </a:endParaRPr>
          </a:p>
          <a:p>
            <a:r>
              <a:rPr lang="fr-FR" sz="1200" b="1" i="1" kern="1200" dirty="0" smtClean="0">
                <a:solidFill>
                  <a:schemeClr val="tx1"/>
                </a:solidFill>
                <a:effectLst/>
                <a:latin typeface="Arial" pitchFamily="34" charset="0"/>
                <a:ea typeface="+mn-ea"/>
                <a:cs typeface="+mn-cs"/>
              </a:rPr>
              <a:t>La nappe de la Craie Picarde et l’</a:t>
            </a:r>
            <a:r>
              <a:rPr lang="fr-FR" sz="1200" b="1" i="1" kern="1200" dirty="0" err="1" smtClean="0">
                <a:solidFill>
                  <a:schemeClr val="tx1"/>
                </a:solidFill>
                <a:effectLst/>
                <a:latin typeface="Arial" pitchFamily="34" charset="0"/>
                <a:ea typeface="+mn-ea"/>
                <a:cs typeface="+mn-cs"/>
              </a:rPr>
              <a:t>Eocène</a:t>
            </a:r>
            <a:r>
              <a:rPr lang="fr-FR" sz="1200" b="1" i="1" kern="1200" dirty="0" smtClean="0">
                <a:solidFill>
                  <a:schemeClr val="tx1"/>
                </a:solidFill>
                <a:effectLst/>
                <a:latin typeface="Arial" pitchFamily="34" charset="0"/>
                <a:ea typeface="+mn-ea"/>
                <a:cs typeface="+mn-cs"/>
              </a:rPr>
              <a:t> du Valois présentent</a:t>
            </a:r>
            <a:r>
              <a:rPr lang="fr-FR" sz="1200" i="1" kern="1200" dirty="0" smtClean="0">
                <a:solidFill>
                  <a:schemeClr val="tx1"/>
                </a:solidFill>
                <a:effectLst/>
                <a:latin typeface="Arial" pitchFamily="34" charset="0"/>
                <a:ea typeface="+mn-ea"/>
                <a:cs typeface="+mn-cs"/>
              </a:rPr>
              <a:t>, selon l’état des lieux du SDAGE 2019, </a:t>
            </a:r>
            <a:r>
              <a:rPr lang="fr-FR" sz="1200" b="1" i="1" kern="1200" dirty="0" smtClean="0">
                <a:solidFill>
                  <a:schemeClr val="tx1"/>
                </a:solidFill>
                <a:effectLst/>
                <a:latin typeface="Arial" pitchFamily="34" charset="0"/>
                <a:ea typeface="+mn-ea"/>
                <a:cs typeface="+mn-cs"/>
              </a:rPr>
              <a:t>un risque de non atteinte du bon état quantitatif du fait d’un niveau de prélèvement important au regard de la recharge de ces nappes</a:t>
            </a:r>
            <a:r>
              <a:rPr lang="fr-FR" sz="1200" i="1" kern="1200" dirty="0" smtClean="0">
                <a:solidFill>
                  <a:schemeClr val="tx1"/>
                </a:solidFill>
                <a:effectLst/>
                <a:latin typeface="Arial" pitchFamily="34" charset="0"/>
                <a:ea typeface="+mn-ea"/>
                <a:cs typeface="+mn-cs"/>
              </a:rPr>
              <a:t>. </a:t>
            </a:r>
            <a:r>
              <a:rPr lang="fr-FR" sz="1200" b="1" i="1" kern="1200" dirty="0" smtClean="0">
                <a:solidFill>
                  <a:schemeClr val="tx1"/>
                </a:solidFill>
                <a:effectLst/>
                <a:latin typeface="Arial" pitchFamily="34" charset="0"/>
                <a:ea typeface="+mn-ea"/>
                <a:cs typeface="+mn-cs"/>
              </a:rPr>
              <a:t>De plus, les suivis du réseau ONDE identifient sur la Brèche et l’</a:t>
            </a:r>
            <a:r>
              <a:rPr lang="fr-FR" sz="1200" b="1" i="1" kern="1200" dirty="0" err="1" smtClean="0">
                <a:solidFill>
                  <a:schemeClr val="tx1"/>
                </a:solidFill>
                <a:effectLst/>
                <a:latin typeface="Arial" pitchFamily="34" charset="0"/>
                <a:ea typeface="+mn-ea"/>
                <a:cs typeface="+mn-cs"/>
              </a:rPr>
              <a:t>Arré</a:t>
            </a:r>
            <a:r>
              <a:rPr lang="fr-FR" sz="1200" b="1" i="1" kern="1200" dirty="0" smtClean="0">
                <a:solidFill>
                  <a:schemeClr val="tx1"/>
                </a:solidFill>
                <a:effectLst/>
                <a:latin typeface="Arial" pitchFamily="34" charset="0"/>
                <a:ea typeface="+mn-ea"/>
                <a:cs typeface="+mn-cs"/>
              </a:rPr>
              <a:t>, une récurrence des situations d’</a:t>
            </a:r>
            <a:r>
              <a:rPr lang="fr-FR" sz="1200" b="1" i="1" kern="1200" dirty="0" err="1" smtClean="0">
                <a:solidFill>
                  <a:schemeClr val="tx1"/>
                </a:solidFill>
                <a:effectLst/>
                <a:latin typeface="Arial" pitchFamily="34" charset="0"/>
                <a:ea typeface="+mn-ea"/>
                <a:cs typeface="+mn-cs"/>
              </a:rPr>
              <a:t>assecs</a:t>
            </a:r>
            <a:r>
              <a:rPr lang="fr-FR" sz="1200" b="1" i="1" kern="1200" dirty="0" smtClean="0">
                <a:solidFill>
                  <a:schemeClr val="tx1"/>
                </a:solidFill>
                <a:effectLst/>
                <a:latin typeface="Arial" pitchFamily="34" charset="0"/>
                <a:ea typeface="+mn-ea"/>
                <a:cs typeface="+mn-cs"/>
              </a:rPr>
              <a:t> sur les tronçons amont de ces cours d’eau</a:t>
            </a:r>
            <a:r>
              <a:rPr lang="fr-FR" sz="1200" i="1" kern="1200" dirty="0" smtClean="0">
                <a:solidFill>
                  <a:schemeClr val="tx1"/>
                </a:solidFill>
                <a:effectLst/>
                <a:latin typeface="Arial" pitchFamily="34" charset="0"/>
                <a:ea typeface="+mn-ea"/>
                <a:cs typeface="+mn-cs"/>
              </a:rPr>
              <a:t>. Le diagnostic a identifié la vigilance sur les </a:t>
            </a:r>
            <a:r>
              <a:rPr lang="fr-FR" sz="1200" i="1" kern="1200" dirty="0" err="1" smtClean="0">
                <a:solidFill>
                  <a:schemeClr val="tx1"/>
                </a:solidFill>
                <a:effectLst/>
                <a:latin typeface="Arial" pitchFamily="34" charset="0"/>
                <a:ea typeface="+mn-ea"/>
                <a:cs typeface="+mn-cs"/>
              </a:rPr>
              <a:t>assecs</a:t>
            </a:r>
            <a:r>
              <a:rPr lang="fr-FR" sz="1200" i="1" kern="1200" dirty="0" smtClean="0">
                <a:solidFill>
                  <a:schemeClr val="tx1"/>
                </a:solidFill>
                <a:effectLst/>
                <a:latin typeface="Arial" pitchFamily="34" charset="0"/>
                <a:ea typeface="+mn-ea"/>
                <a:cs typeface="+mn-cs"/>
              </a:rPr>
              <a:t> comme un enjeu moyen. Ainsi, par précaution, il s’agit de ne pas accroître la pression des prélèvements sur l’amont des cours d’eau.</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Les faibles débits voire les </a:t>
            </a:r>
            <a:r>
              <a:rPr lang="fr-FR" sz="1200" i="1" kern="1200" dirty="0" err="1" smtClean="0">
                <a:solidFill>
                  <a:schemeClr val="tx1"/>
                </a:solidFill>
                <a:effectLst/>
                <a:latin typeface="Arial" pitchFamily="34" charset="0"/>
                <a:ea typeface="+mn-ea"/>
                <a:cs typeface="+mn-cs"/>
              </a:rPr>
              <a:t>assecs</a:t>
            </a:r>
            <a:r>
              <a:rPr lang="fr-FR" sz="1200" i="1" kern="1200" dirty="0" smtClean="0">
                <a:solidFill>
                  <a:schemeClr val="tx1"/>
                </a:solidFill>
                <a:effectLst/>
                <a:latin typeface="Arial" pitchFamily="34" charset="0"/>
                <a:ea typeface="+mn-ea"/>
                <a:cs typeface="+mn-cs"/>
              </a:rPr>
              <a:t> sont impactant pour les habitats, la vie biologique aquatique et les fonctions auto-épuratrices des cours d’eau. L’acceptabilité des cours d’eau à des rejets polluants est alors amoindrie. Les usages de pêche de ces milieux aquatiques sont mis à mal par les </a:t>
            </a:r>
            <a:r>
              <a:rPr lang="fr-FR" sz="1200" i="1" kern="1200" dirty="0" err="1" smtClean="0">
                <a:solidFill>
                  <a:schemeClr val="tx1"/>
                </a:solidFill>
                <a:effectLst/>
                <a:latin typeface="Arial" pitchFamily="34" charset="0"/>
                <a:ea typeface="+mn-ea"/>
                <a:cs typeface="+mn-cs"/>
              </a:rPr>
              <a:t>assecs</a:t>
            </a:r>
            <a:r>
              <a:rPr lang="fr-FR" sz="1200" i="1" kern="1200" dirty="0" smtClean="0">
                <a:solidFill>
                  <a:schemeClr val="tx1"/>
                </a:solidFill>
                <a:effectLst/>
                <a:latin typeface="Arial" pitchFamily="34" charset="0"/>
                <a:ea typeface="+mn-ea"/>
                <a:cs typeface="+mn-cs"/>
              </a:rPr>
              <a:t>.</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Or, les prévisions d’impacts par le changement climatique visent une diminution de la recharge des nappes, une réduction de la pluviométrie, une augmentation de l’évapotranspiration et des débits des cours d’eau réduits. Par ailleurs, les besoins en eau des cultures et le nombre de forages agricoles pourraient s’accroître. Les forages en nappe créent un cône de rabattement qui impacte le débit des</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cours d’eau. Cet enjeu ne s’appuie pas sur une connaissance assez approfondie des relations entre les eaux superficielles et les eaux souterraines ; il s’agit de la préciser, comme recommandé dans la disposition D16 du PAGD. Cependant, comme principe de précaution au vu des tendances liées au changement climatique, les nouveaux forages en amont de toutes les masses d’eau du territoire du SAGE sont</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restreints. L’étude du BRGM « Vers une optimisation de l’exploitation des eaux souterraines du bassin versant de l’Avre (Somme) » BRGM/RP-66774-FR de septembre 2017, sur une partie de la nappe de la Craie Picarde, identifie l’intérêt du déplacement des forages agricoles situés à moins d’1 km du cours d’eau pour permettre des gains de débit significatifs.</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a:t>
            </a:r>
            <a:endParaRPr lang="fr-FR" sz="1200" kern="1200" dirty="0" smtClean="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123266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97817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latin typeface="Times New Roman" pitchFamily="18"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722313" algn="l"/>
                <a:tab pos="1446213" algn="l"/>
                <a:tab pos="2171700" algn="l"/>
                <a:tab pos="2895600" algn="l"/>
              </a:tabLst>
              <a:defRPr sz="1200">
                <a:solidFill>
                  <a:schemeClr val="tx1"/>
                </a:solidFill>
                <a:latin typeface="Arial" charset="0"/>
              </a:defRPr>
            </a:lvl1pPr>
            <a:lvl2pPr marL="742950" indent="-285750" eaLnBrk="0" hangingPunct="0">
              <a:spcBef>
                <a:spcPct val="30000"/>
              </a:spcBef>
              <a:tabLst>
                <a:tab pos="722313" algn="l"/>
                <a:tab pos="1446213" algn="l"/>
                <a:tab pos="2171700" algn="l"/>
                <a:tab pos="2895600" algn="l"/>
              </a:tabLst>
              <a:defRPr sz="1200">
                <a:solidFill>
                  <a:schemeClr val="tx1"/>
                </a:solidFill>
                <a:latin typeface="Arial" charset="0"/>
              </a:defRPr>
            </a:lvl2pPr>
            <a:lvl3pPr marL="1143000" indent="-228600" eaLnBrk="0" hangingPunct="0">
              <a:spcBef>
                <a:spcPct val="30000"/>
              </a:spcBef>
              <a:tabLst>
                <a:tab pos="722313" algn="l"/>
                <a:tab pos="1446213" algn="l"/>
                <a:tab pos="2171700" algn="l"/>
                <a:tab pos="2895600" algn="l"/>
              </a:tabLst>
              <a:defRPr sz="1200">
                <a:solidFill>
                  <a:schemeClr val="tx1"/>
                </a:solidFill>
                <a:latin typeface="Arial" charset="0"/>
              </a:defRPr>
            </a:lvl3pPr>
            <a:lvl4pPr marL="1600200" indent="-228600" eaLnBrk="0" hangingPunct="0">
              <a:spcBef>
                <a:spcPct val="30000"/>
              </a:spcBef>
              <a:tabLst>
                <a:tab pos="722313" algn="l"/>
                <a:tab pos="1446213" algn="l"/>
                <a:tab pos="2171700" algn="l"/>
                <a:tab pos="2895600" algn="l"/>
              </a:tabLst>
              <a:defRPr sz="1200">
                <a:solidFill>
                  <a:schemeClr val="tx1"/>
                </a:solidFill>
                <a:latin typeface="Arial" charset="0"/>
              </a:defRPr>
            </a:lvl4pPr>
            <a:lvl5pPr marL="2057400" indent="-228600" eaLnBrk="0" hangingPunct="0">
              <a:spcBef>
                <a:spcPct val="30000"/>
              </a:spcBef>
              <a:tabLst>
                <a:tab pos="722313" algn="l"/>
                <a:tab pos="1446213" algn="l"/>
                <a:tab pos="2171700" algn="l"/>
                <a:tab pos="2895600" algn="l"/>
              </a:tabLst>
              <a:defRPr sz="1200">
                <a:solidFill>
                  <a:schemeClr val="tx1"/>
                </a:solidFill>
                <a:latin typeface="Arial" charset="0"/>
              </a:defRPr>
            </a:lvl5pPr>
            <a:lvl6pPr marL="2514600" indent="-228600" eaLnBrk="0" fontAlgn="base" hangingPunct="0">
              <a:spcBef>
                <a:spcPct val="30000"/>
              </a:spcBef>
              <a:spcAft>
                <a:spcPct val="0"/>
              </a:spcAft>
              <a:tabLst>
                <a:tab pos="722313" algn="l"/>
                <a:tab pos="1446213" algn="l"/>
                <a:tab pos="2171700" algn="l"/>
                <a:tab pos="2895600" algn="l"/>
              </a:tabLst>
              <a:defRPr sz="1200">
                <a:solidFill>
                  <a:schemeClr val="tx1"/>
                </a:solidFill>
                <a:latin typeface="Arial" charset="0"/>
              </a:defRPr>
            </a:lvl6pPr>
            <a:lvl7pPr marL="2971800" indent="-228600" eaLnBrk="0" fontAlgn="base" hangingPunct="0">
              <a:spcBef>
                <a:spcPct val="30000"/>
              </a:spcBef>
              <a:spcAft>
                <a:spcPct val="0"/>
              </a:spcAft>
              <a:tabLst>
                <a:tab pos="722313" algn="l"/>
                <a:tab pos="1446213" algn="l"/>
                <a:tab pos="2171700" algn="l"/>
                <a:tab pos="2895600" algn="l"/>
              </a:tabLst>
              <a:defRPr sz="1200">
                <a:solidFill>
                  <a:schemeClr val="tx1"/>
                </a:solidFill>
                <a:latin typeface="Arial" charset="0"/>
              </a:defRPr>
            </a:lvl7pPr>
            <a:lvl8pPr marL="3429000" indent="-228600" eaLnBrk="0" fontAlgn="base" hangingPunct="0">
              <a:spcBef>
                <a:spcPct val="30000"/>
              </a:spcBef>
              <a:spcAft>
                <a:spcPct val="0"/>
              </a:spcAft>
              <a:tabLst>
                <a:tab pos="722313" algn="l"/>
                <a:tab pos="1446213" algn="l"/>
                <a:tab pos="2171700" algn="l"/>
                <a:tab pos="2895600" algn="l"/>
              </a:tabLst>
              <a:defRPr sz="1200">
                <a:solidFill>
                  <a:schemeClr val="tx1"/>
                </a:solidFill>
                <a:latin typeface="Arial" charset="0"/>
              </a:defRPr>
            </a:lvl8pPr>
            <a:lvl9pPr marL="3886200" indent="-228600" eaLnBrk="0" fontAlgn="base" hangingPunct="0">
              <a:spcBef>
                <a:spcPct val="30000"/>
              </a:spcBef>
              <a:spcAft>
                <a:spcPct val="0"/>
              </a:spcAft>
              <a:tabLst>
                <a:tab pos="722313" algn="l"/>
                <a:tab pos="1446213" algn="l"/>
                <a:tab pos="2171700" algn="l"/>
                <a:tab pos="2895600" algn="l"/>
              </a:tabLst>
              <a:defRPr sz="1200">
                <a:solidFill>
                  <a:schemeClr val="tx1"/>
                </a:solidFill>
                <a:latin typeface="Arial" charset="0"/>
              </a:defRPr>
            </a:lvl9pPr>
          </a:lstStyle>
          <a:p>
            <a:pPr eaLnBrk="1" hangingPunct="1">
              <a:spcBef>
                <a:spcPct val="0"/>
              </a:spcBef>
            </a:pPr>
            <a:fld id="{0096C56F-7FD0-4A19-B622-6B1311A1FB8A}" type="slidenum">
              <a:rPr lang="fr-FR" altLang="fr-FR" sz="1400" smtClean="0">
                <a:solidFill>
                  <a:srgbClr val="000000"/>
                </a:solidFill>
                <a:latin typeface="Times New Roman" pitchFamily="18" charset="0"/>
                <a:ea typeface="Microsoft YaHei" pitchFamily="34" charset="-122"/>
              </a:rPr>
              <a:pPr eaLnBrk="1" hangingPunct="1">
                <a:spcBef>
                  <a:spcPct val="0"/>
                </a:spcBef>
              </a:pPr>
              <a:t>3</a:t>
            </a:fld>
            <a:endParaRPr lang="fr-FR" altLang="fr-FR" sz="1400" smtClean="0">
              <a:solidFill>
                <a:srgbClr val="000000"/>
              </a:solidFill>
              <a:latin typeface="Times New Roman" pitchFamily="18" charset="0"/>
              <a:ea typeface="Microsoft YaHei"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446088" algn="l"/>
                <a:tab pos="895350" algn="l"/>
                <a:tab pos="1344613" algn="l"/>
                <a:tab pos="1793875" algn="l"/>
                <a:tab pos="2243138" algn="l"/>
                <a:tab pos="2693988" algn="l"/>
                <a:tab pos="3141663" algn="l"/>
              </a:tabLst>
              <a:defRPr sz="1200">
                <a:solidFill>
                  <a:schemeClr val="tx1"/>
                </a:solidFill>
                <a:latin typeface="Arial" charset="0"/>
              </a:defRPr>
            </a:lvl1pPr>
            <a:lvl2pPr marL="742950" indent="-285750" eaLnBrk="0" hangingPunct="0">
              <a:spcBef>
                <a:spcPct val="30000"/>
              </a:spcBef>
              <a:tabLst>
                <a:tab pos="446088" algn="l"/>
                <a:tab pos="895350" algn="l"/>
                <a:tab pos="1344613" algn="l"/>
                <a:tab pos="1793875" algn="l"/>
                <a:tab pos="2243138" algn="l"/>
                <a:tab pos="2693988" algn="l"/>
                <a:tab pos="3141663" algn="l"/>
              </a:tabLst>
              <a:defRPr sz="1200">
                <a:solidFill>
                  <a:schemeClr val="tx1"/>
                </a:solidFill>
                <a:latin typeface="Arial" charset="0"/>
              </a:defRPr>
            </a:lvl2pPr>
            <a:lvl3pPr marL="1143000" indent="-228600" eaLnBrk="0" hangingPunct="0">
              <a:spcBef>
                <a:spcPct val="30000"/>
              </a:spcBef>
              <a:tabLst>
                <a:tab pos="446088" algn="l"/>
                <a:tab pos="895350" algn="l"/>
                <a:tab pos="1344613" algn="l"/>
                <a:tab pos="1793875" algn="l"/>
                <a:tab pos="2243138" algn="l"/>
                <a:tab pos="2693988" algn="l"/>
                <a:tab pos="3141663" algn="l"/>
              </a:tabLst>
              <a:defRPr sz="1200">
                <a:solidFill>
                  <a:schemeClr val="tx1"/>
                </a:solidFill>
                <a:latin typeface="Arial" charset="0"/>
              </a:defRPr>
            </a:lvl3pPr>
            <a:lvl4pPr marL="1600200" indent="-228600" eaLnBrk="0" hangingPunct="0">
              <a:spcBef>
                <a:spcPct val="30000"/>
              </a:spcBef>
              <a:tabLst>
                <a:tab pos="446088" algn="l"/>
                <a:tab pos="895350" algn="l"/>
                <a:tab pos="1344613" algn="l"/>
                <a:tab pos="1793875" algn="l"/>
                <a:tab pos="2243138" algn="l"/>
                <a:tab pos="2693988" algn="l"/>
                <a:tab pos="3141663" algn="l"/>
              </a:tabLst>
              <a:defRPr sz="1200">
                <a:solidFill>
                  <a:schemeClr val="tx1"/>
                </a:solidFill>
                <a:latin typeface="Arial" charset="0"/>
              </a:defRPr>
            </a:lvl4pPr>
            <a:lvl5pPr marL="2057400" indent="-228600" eaLnBrk="0" hangingPunct="0">
              <a:spcBef>
                <a:spcPct val="30000"/>
              </a:spcBef>
              <a:tabLst>
                <a:tab pos="446088" algn="l"/>
                <a:tab pos="895350" algn="l"/>
                <a:tab pos="1344613" algn="l"/>
                <a:tab pos="1793875" algn="l"/>
                <a:tab pos="2243138" algn="l"/>
                <a:tab pos="2693988" algn="l"/>
                <a:tab pos="3141663" algn="l"/>
              </a:tabLst>
              <a:defRPr sz="1200">
                <a:solidFill>
                  <a:schemeClr val="tx1"/>
                </a:solidFill>
                <a:latin typeface="Arial" charset="0"/>
              </a:defRPr>
            </a:lvl5pPr>
            <a:lvl6pPr marL="2514600" indent="-228600" eaLnBrk="0" fontAlgn="base" hangingPunct="0">
              <a:spcBef>
                <a:spcPct val="30000"/>
              </a:spcBef>
              <a:spcAft>
                <a:spcPct val="0"/>
              </a:spcAft>
              <a:tabLst>
                <a:tab pos="446088" algn="l"/>
                <a:tab pos="895350" algn="l"/>
                <a:tab pos="1344613" algn="l"/>
                <a:tab pos="1793875" algn="l"/>
                <a:tab pos="2243138" algn="l"/>
                <a:tab pos="2693988" algn="l"/>
                <a:tab pos="3141663" algn="l"/>
              </a:tabLst>
              <a:defRPr sz="1200">
                <a:solidFill>
                  <a:schemeClr val="tx1"/>
                </a:solidFill>
                <a:latin typeface="Arial" charset="0"/>
              </a:defRPr>
            </a:lvl6pPr>
            <a:lvl7pPr marL="2971800" indent="-228600" eaLnBrk="0" fontAlgn="base" hangingPunct="0">
              <a:spcBef>
                <a:spcPct val="30000"/>
              </a:spcBef>
              <a:spcAft>
                <a:spcPct val="0"/>
              </a:spcAft>
              <a:tabLst>
                <a:tab pos="446088" algn="l"/>
                <a:tab pos="895350" algn="l"/>
                <a:tab pos="1344613" algn="l"/>
                <a:tab pos="1793875" algn="l"/>
                <a:tab pos="2243138" algn="l"/>
                <a:tab pos="2693988" algn="l"/>
                <a:tab pos="3141663" algn="l"/>
              </a:tabLst>
              <a:defRPr sz="1200">
                <a:solidFill>
                  <a:schemeClr val="tx1"/>
                </a:solidFill>
                <a:latin typeface="Arial" charset="0"/>
              </a:defRPr>
            </a:lvl7pPr>
            <a:lvl8pPr marL="3429000" indent="-228600" eaLnBrk="0" fontAlgn="base" hangingPunct="0">
              <a:spcBef>
                <a:spcPct val="30000"/>
              </a:spcBef>
              <a:spcAft>
                <a:spcPct val="0"/>
              </a:spcAft>
              <a:tabLst>
                <a:tab pos="446088" algn="l"/>
                <a:tab pos="895350" algn="l"/>
                <a:tab pos="1344613" algn="l"/>
                <a:tab pos="1793875" algn="l"/>
                <a:tab pos="2243138" algn="l"/>
                <a:tab pos="2693988" algn="l"/>
                <a:tab pos="3141663" algn="l"/>
              </a:tabLst>
              <a:defRPr sz="1200">
                <a:solidFill>
                  <a:schemeClr val="tx1"/>
                </a:solidFill>
                <a:latin typeface="Arial" charset="0"/>
              </a:defRPr>
            </a:lvl8pPr>
            <a:lvl9pPr marL="3886200" indent="-228600" eaLnBrk="0" fontAlgn="base" hangingPunct="0">
              <a:spcBef>
                <a:spcPct val="30000"/>
              </a:spcBef>
              <a:spcAft>
                <a:spcPct val="0"/>
              </a:spcAft>
              <a:tabLst>
                <a:tab pos="446088" algn="l"/>
                <a:tab pos="895350" algn="l"/>
                <a:tab pos="1344613" algn="l"/>
                <a:tab pos="1793875" algn="l"/>
                <a:tab pos="2243138" algn="l"/>
                <a:tab pos="2693988" algn="l"/>
                <a:tab pos="3141663" algn="l"/>
              </a:tabLst>
              <a:defRPr sz="1200">
                <a:solidFill>
                  <a:schemeClr val="tx1"/>
                </a:solidFill>
                <a:latin typeface="Arial" charset="0"/>
              </a:defRPr>
            </a:lvl9pPr>
          </a:lstStyle>
          <a:p>
            <a:pPr eaLnBrk="1" hangingPunct="1">
              <a:spcBef>
                <a:spcPct val="0"/>
              </a:spcBef>
            </a:pPr>
            <a:fld id="{E49EAC60-AEDF-442A-AAEA-AA9DFE807652}" type="slidenum">
              <a:rPr lang="fr-FR" altLang="fr-FR" sz="1400" smtClean="0">
                <a:solidFill>
                  <a:srgbClr val="000000"/>
                </a:solidFill>
                <a:latin typeface="Times New Roman" pitchFamily="18" charset="0"/>
                <a:ea typeface="Microsoft YaHei" pitchFamily="34" charset="-122"/>
              </a:rPr>
              <a:pPr eaLnBrk="1" hangingPunct="1">
                <a:spcBef>
                  <a:spcPct val="0"/>
                </a:spcBef>
              </a:pPr>
              <a:t>4</a:t>
            </a:fld>
            <a:endParaRPr lang="fr-FR" altLang="fr-FR" sz="1400" smtClean="0">
              <a:solidFill>
                <a:srgbClr val="000000"/>
              </a:solidFill>
              <a:latin typeface="Times New Roman" pitchFamily="18" charset="0"/>
              <a:ea typeface="Microsoft YaHei" pitchFamily="34" charset="-122"/>
            </a:endParaRPr>
          </a:p>
        </p:txBody>
      </p:sp>
      <p:sp>
        <p:nvSpPr>
          <p:cNvPr id="73731" name="Text Box 1"/>
          <p:cNvSpPr txBox="1">
            <a:spLocks noChangeArrowheads="1"/>
          </p:cNvSpPr>
          <p:nvPr/>
        </p:nvSpPr>
        <p:spPr bwMode="auto">
          <a:xfrm>
            <a:off x="4332288" y="10221913"/>
            <a:ext cx="33115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9pPr>
          </a:lstStyle>
          <a:p>
            <a:pPr algn="r" eaLnBrk="1" hangingPunct="1">
              <a:lnSpc>
                <a:spcPct val="95000"/>
              </a:lnSpc>
              <a:spcBef>
                <a:spcPct val="0"/>
              </a:spcBef>
            </a:pPr>
            <a:fld id="{C379BF20-65A8-4F41-BF22-4691AAB0B662}" type="slidenum">
              <a:rPr lang="fr-FR" altLang="fr-FR" sz="1400">
                <a:solidFill>
                  <a:srgbClr val="000000"/>
                </a:solidFill>
                <a:latin typeface="Times New Roman" pitchFamily="18" charset="0"/>
                <a:ea typeface="Microsoft YaHei" pitchFamily="34" charset="-122"/>
              </a:rPr>
              <a:pPr algn="r" eaLnBrk="1" hangingPunct="1">
                <a:lnSpc>
                  <a:spcPct val="95000"/>
                </a:lnSpc>
                <a:spcBef>
                  <a:spcPct val="0"/>
                </a:spcBef>
              </a:pPr>
              <a:t>4</a:t>
            </a:fld>
            <a:endParaRPr lang="fr-FR" altLang="fr-FR" sz="1400">
              <a:solidFill>
                <a:srgbClr val="000000"/>
              </a:solidFill>
              <a:latin typeface="Times New Roman" pitchFamily="18" charset="0"/>
              <a:ea typeface="Microsoft YaHei" pitchFamily="34" charset="-122"/>
            </a:endParaRPr>
          </a:p>
        </p:txBody>
      </p:sp>
      <p:sp>
        <p:nvSpPr>
          <p:cNvPr id="73732" name="Text Box 2"/>
          <p:cNvSpPr txBox="1">
            <a:spLocks noChangeArrowheads="1"/>
          </p:cNvSpPr>
          <p:nvPr/>
        </p:nvSpPr>
        <p:spPr bwMode="auto">
          <a:xfrm>
            <a:off x="4332288" y="10221913"/>
            <a:ext cx="331787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9pPr>
          </a:lstStyle>
          <a:p>
            <a:pPr algn="r" eaLnBrk="1" hangingPunct="1">
              <a:lnSpc>
                <a:spcPct val="95000"/>
              </a:lnSpc>
              <a:spcBef>
                <a:spcPct val="0"/>
              </a:spcBef>
            </a:pPr>
            <a:fld id="{5332F6CE-641F-4E29-87E6-45708DC95276}" type="slidenum">
              <a:rPr lang="fr-FR" altLang="fr-FR" sz="1400">
                <a:solidFill>
                  <a:srgbClr val="000000"/>
                </a:solidFill>
                <a:latin typeface="Times New Roman" pitchFamily="18" charset="0"/>
                <a:ea typeface="Microsoft YaHei" pitchFamily="34" charset="-122"/>
              </a:rPr>
              <a:pPr algn="r" eaLnBrk="1" hangingPunct="1">
                <a:lnSpc>
                  <a:spcPct val="95000"/>
                </a:lnSpc>
                <a:spcBef>
                  <a:spcPct val="0"/>
                </a:spcBef>
              </a:pPr>
              <a:t>4</a:t>
            </a:fld>
            <a:endParaRPr lang="fr-FR" altLang="fr-FR" sz="1400">
              <a:solidFill>
                <a:srgbClr val="000000"/>
              </a:solidFill>
              <a:latin typeface="Times New Roman" pitchFamily="18" charset="0"/>
              <a:ea typeface="Microsoft YaHei" pitchFamily="34" charset="-122"/>
            </a:endParaRPr>
          </a:p>
        </p:txBody>
      </p:sp>
      <p:sp>
        <p:nvSpPr>
          <p:cNvPr id="73733" name="Rectangle 3"/>
          <p:cNvSpPr>
            <a:spLocks noGrp="1" noRot="1" noChangeAspect="1" noChangeArrowheads="1" noTextEdit="1"/>
          </p:cNvSpPr>
          <p:nvPr>
            <p:ph type="sldImg"/>
          </p:nvPr>
        </p:nvSpPr>
        <p:spPr>
          <a:xfrm>
            <a:off x="241300" y="819150"/>
            <a:ext cx="7167563" cy="40322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4" name="Text Box 4"/>
          <p:cNvSpPr txBox="1">
            <a:spLocks noChangeArrowheads="1"/>
          </p:cNvSpPr>
          <p:nvPr/>
        </p:nvSpPr>
        <p:spPr bwMode="auto">
          <a:xfrm>
            <a:off x="735013" y="5330825"/>
            <a:ext cx="5370512" cy="441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9pPr>
          </a:lstStyle>
          <a:p>
            <a:pPr eaLnBrk="1" hangingPunct="1">
              <a:spcBef>
                <a:spcPts val="450"/>
              </a:spcBef>
            </a:pPr>
            <a:r>
              <a:rPr lang="fr-FR" altLang="fr-FR" sz="800">
                <a:solidFill>
                  <a:srgbClr val="0088A8"/>
                </a:solidFill>
                <a:ea typeface="ＭＳ Ｐゴシック" pitchFamily="34" charset="-128"/>
              </a:rPr>
              <a:t>Exemples de mesures pour réduire la dépendance en eau :</a:t>
            </a:r>
          </a:p>
          <a:p>
            <a:pPr eaLnBrk="1" hangingPunct="1">
              <a:spcBef>
                <a:spcPts val="450"/>
              </a:spcBef>
            </a:pPr>
            <a:r>
              <a:rPr lang="fr-FR" altLang="fr-FR" sz="800">
                <a:solidFill>
                  <a:srgbClr val="0088A8"/>
                </a:solidFill>
                <a:ea typeface="ＭＳ Ｐゴシック" pitchFamily="34" charset="-128"/>
              </a:rPr>
              <a:t>Équiper en dispositifs hydro-économes bâtiments publics et logements : Plan RM, Rouen (stratégie économie d’eau)</a:t>
            </a:r>
          </a:p>
          <a:p>
            <a:pPr eaLnBrk="1" hangingPunct="1">
              <a:spcBef>
                <a:spcPts val="450"/>
              </a:spcBef>
            </a:pPr>
            <a:r>
              <a:rPr lang="fr-FR" altLang="fr-FR" sz="800">
                <a:solidFill>
                  <a:srgbClr val="0088A8"/>
                </a:solidFill>
                <a:ea typeface="ＭＳ Ｐゴシック" pitchFamily="34" charset="-128"/>
              </a:rPr>
              <a:t> Développer la réutilisation des eaux usées traitées en garantissant la sécurité sanitaire :  plan RM</a:t>
            </a:r>
          </a:p>
          <a:p>
            <a:pPr eaLnBrk="1" hangingPunct="1">
              <a:spcBef>
                <a:spcPts val="450"/>
              </a:spcBef>
            </a:pPr>
            <a:r>
              <a:rPr lang="fr-FR" altLang="fr-FR" sz="800">
                <a:solidFill>
                  <a:srgbClr val="0088A8"/>
                </a:solidFill>
                <a:ea typeface="ＭＳ Ｐゴシック" pitchFamily="34" charset="-128"/>
              </a:rPr>
              <a:t>Ex Agon-Coutainville, Saint Romphaire, Reims, Folligny, Mt St Michel, ville de Caen (PCEAT/réutilisation eaux de pluies et usées)</a:t>
            </a:r>
          </a:p>
          <a:p>
            <a:pPr eaLnBrk="1" hangingPunct="1">
              <a:spcBef>
                <a:spcPts val="450"/>
              </a:spcBef>
            </a:pPr>
            <a:r>
              <a:rPr lang="fr-FR" altLang="fr-FR" sz="800">
                <a:solidFill>
                  <a:srgbClr val="0088A8"/>
                </a:solidFill>
                <a:ea typeface="ＭＳ Ｐゴシック" pitchFamily="34" charset="-128"/>
              </a:rPr>
              <a:t> privilégier les systèmes de cultures moins dépendants de l’eau : Basse Normandie/Artélia (approfondir)</a:t>
            </a:r>
          </a:p>
          <a:p>
            <a:pPr eaLnBrk="1" hangingPunct="1">
              <a:spcBef>
                <a:spcPts val="450"/>
              </a:spcBef>
            </a:pPr>
            <a:r>
              <a:rPr lang="fr-FR" altLang="fr-FR" sz="800">
                <a:solidFill>
                  <a:srgbClr val="0088A8"/>
                </a:solidFill>
                <a:ea typeface="ＭＳ Ｐゴシック" pitchFamily="34" charset="-128"/>
              </a:rPr>
              <a:t> Diversifier les cultures, allonger les rotations, pour augmenter la robustesse de la production face aux événements extrêmes. Origine Réseau Action Climat Ex Basse-Normandie (étude Artelia) Haute-Normandie (Climaster)</a:t>
            </a:r>
          </a:p>
          <a:p>
            <a:pPr eaLnBrk="1" hangingPunct="1">
              <a:spcBef>
                <a:spcPts val="450"/>
              </a:spcBef>
            </a:pPr>
            <a:r>
              <a:rPr lang="fr-FR" altLang="fr-FR" sz="800">
                <a:solidFill>
                  <a:srgbClr val="0088A8"/>
                </a:solidFill>
                <a:ea typeface="ＭＳ Ｐゴシック" pitchFamily="34" charset="-128"/>
              </a:rPr>
              <a:t> Développer des haies et arbres coupe-vents pour limiter l’ETP, tout en limitant le ruissellement et en favorisant l’infiltration  nombreuses collectivités notamment en Normandie mais aussi en Artois-Picardie</a:t>
            </a:r>
          </a:p>
          <a:p>
            <a:pPr eaLnBrk="1" hangingPunct="1">
              <a:spcBef>
                <a:spcPts val="450"/>
              </a:spcBef>
            </a:pPr>
            <a:r>
              <a:rPr lang="fr-FR" altLang="fr-FR" sz="800">
                <a:solidFill>
                  <a:srgbClr val="0088A8"/>
                </a:solidFill>
                <a:ea typeface="ＭＳ Ｐゴシック" pitchFamily="34" charset="-128"/>
              </a:rPr>
              <a:t> Développer des systèmes et pratiques agricoles permettant d’améliorer la réserve utile des sols :  plan RM/ Haute-Normandie (étude Artelia)</a:t>
            </a:r>
          </a:p>
          <a:p>
            <a:pPr eaLnBrk="1" hangingPunct="1">
              <a:spcBef>
                <a:spcPts val="450"/>
              </a:spcBef>
            </a:pPr>
            <a:r>
              <a:rPr lang="fr-FR" altLang="fr-FR" sz="800">
                <a:solidFill>
                  <a:srgbClr val="0088A8"/>
                </a:solidFill>
                <a:ea typeface="ＭＳ Ｐゴシック" pitchFamily="34" charset="-128"/>
              </a:rPr>
              <a:t> Restaurer les champs d’expansion des crues sur 20 % du linéaire de cours d’eau Origine plan RM SDAGE +</a:t>
            </a:r>
          </a:p>
          <a:p>
            <a:pPr eaLnBrk="1" hangingPunct="1">
              <a:spcBef>
                <a:spcPts val="450"/>
              </a:spcBef>
            </a:pPr>
            <a:r>
              <a:rPr lang="fr-FR" altLang="fr-FR" sz="800">
                <a:solidFill>
                  <a:srgbClr val="0088A8"/>
                </a:solidFill>
                <a:ea typeface="ＭＳ Ｐゴシック" pitchFamily="34" charset="-128"/>
              </a:rPr>
              <a:t>Ex bassin Artois-Picardie Manche (PCEAT/aides aménagements)</a:t>
            </a:r>
          </a:p>
          <a:p>
            <a:pPr eaLnBrk="1" hangingPunct="1">
              <a:spcBef>
                <a:spcPts val="450"/>
              </a:spcBef>
            </a:pPr>
            <a:r>
              <a:rPr lang="fr-FR" altLang="fr-FR" sz="800">
                <a:solidFill>
                  <a:srgbClr val="0088A8"/>
                </a:solidFill>
                <a:ea typeface="ＭＳ Ｐゴシック" pitchFamily="34" charset="-128"/>
              </a:rPr>
              <a:t> Evoquer des exemples de connaissances supplémentaires à acquérir</a:t>
            </a:r>
          </a:p>
          <a:p>
            <a:pPr eaLnBrk="1" hangingPunct="1">
              <a:spcBef>
                <a:spcPts val="450"/>
              </a:spcBef>
            </a:pPr>
            <a:r>
              <a:rPr lang="fr-FR" altLang="fr-FR" sz="800">
                <a:solidFill>
                  <a:srgbClr val="0088A8"/>
                </a:solidFill>
                <a:ea typeface="ＭＳ Ｐゴシック" pitchFamily="34" charset="-128"/>
              </a:rPr>
              <a:t> Densifier le réseau de mesure hydrométrique notamment au niveau des petits affluents en amont</a:t>
            </a:r>
          </a:p>
          <a:p>
            <a:pPr eaLnBrk="1" hangingPunct="1">
              <a:spcBef>
                <a:spcPts val="450"/>
              </a:spcBef>
            </a:pPr>
            <a:r>
              <a:rPr lang="fr-FR" altLang="fr-FR" sz="800">
                <a:solidFill>
                  <a:srgbClr val="0088A8"/>
                </a:solidFill>
                <a:ea typeface="ＭＳ Ｐゴシック" pitchFamily="34" charset="-128"/>
              </a:rPr>
              <a:t>Fiabiliser les mesures de débits d’étiage Développer un réseau de mesure de la température des eaux de surface et des eaux souterraines</a:t>
            </a:r>
          </a:p>
          <a:p>
            <a:pPr eaLnBrk="1" hangingPunct="1">
              <a:spcBef>
                <a:spcPts val="450"/>
              </a:spcBef>
            </a:pPr>
            <a:r>
              <a:rPr lang="fr-FR" altLang="fr-FR" sz="800">
                <a:solidFill>
                  <a:srgbClr val="0088A8"/>
                </a:solidFill>
                <a:ea typeface="ＭＳ Ｐゴシック" pitchFamily="34" charset="-128"/>
              </a:rPr>
              <a:t> Etude pour améliorer l’état des connaissances sur le recyclage des eaux industrielles et les technologies propres</a:t>
            </a:r>
          </a:p>
          <a:p>
            <a:pPr eaLnBrk="1" hangingPunct="1">
              <a:spcBef>
                <a:spcPts val="450"/>
              </a:spcBef>
            </a:pPr>
            <a:r>
              <a:rPr lang="fr-FR" altLang="fr-FR" sz="800">
                <a:solidFill>
                  <a:srgbClr val="0088A8"/>
                </a:solidFill>
                <a:ea typeface="ＭＳ Ｐゴシック" pitchFamily="34" charset="-128"/>
              </a:rPr>
              <a:t> Faire une étude le fonctionnement hydrologique du bassin de la Seine face au changement climatique (ruissellement, infiltration, étiages, crues, pluviométrie..) avec différents scénarios d’évolution concernant les prélèvements et les services rendus par les écosystèmes et les grands projets d’aménagement.</a:t>
            </a:r>
          </a:p>
          <a:p>
            <a:pPr eaLnBrk="1" hangingPunct="1">
              <a:spcBef>
                <a:spcPts val="450"/>
              </a:spcBef>
            </a:pPr>
            <a:r>
              <a:rPr lang="fr-FR" altLang="fr-FR" sz="800">
                <a:solidFill>
                  <a:srgbClr val="0088A8"/>
                </a:solidFill>
                <a:ea typeface="ＭＳ Ｐゴシック" pitchFamily="34" charset="-128"/>
              </a:rPr>
              <a:t> Exemple de mesure pour réduire le risque de dégradation de la qualité :</a:t>
            </a:r>
          </a:p>
          <a:p>
            <a:pPr eaLnBrk="1" hangingPunct="1">
              <a:spcBef>
                <a:spcPts val="450"/>
              </a:spcBef>
            </a:pPr>
            <a:r>
              <a:rPr lang="fr-FR" altLang="fr-FR" sz="800">
                <a:solidFill>
                  <a:srgbClr val="0088A8"/>
                </a:solidFill>
                <a:ea typeface="ＭＳ Ｐゴシック" pitchFamily="34" charset="-128"/>
              </a:rPr>
              <a:t> réduire pollution à la source (SDAGE)</a:t>
            </a:r>
          </a:p>
          <a:p>
            <a:pPr eaLnBrk="1" hangingPunct="1">
              <a:spcBef>
                <a:spcPts val="450"/>
              </a:spcBef>
            </a:pPr>
            <a:r>
              <a:rPr lang="fr-FR" altLang="fr-FR" sz="800">
                <a:solidFill>
                  <a:srgbClr val="0088A8"/>
                </a:solidFill>
                <a:ea typeface="ＭＳ Ｐゴシック" pitchFamily="34" charset="-128"/>
              </a:rPr>
              <a:t>en favorisant l’infiltration à la parcelle : SDAGE...</a:t>
            </a:r>
          </a:p>
          <a:p>
            <a:pPr eaLnBrk="1" hangingPunct="1">
              <a:spcBef>
                <a:spcPts val="450"/>
              </a:spcBef>
            </a:pPr>
            <a:r>
              <a:rPr lang="fr-FR" altLang="fr-FR" sz="800">
                <a:solidFill>
                  <a:srgbClr val="0088A8"/>
                </a:solidFill>
                <a:ea typeface="ＭＳ Ｐゴシック" pitchFamily="34" charset="-128"/>
              </a:rPr>
              <a:t> En zone rurale, privilégier les zones d’infiltration en sortie de STEP</a:t>
            </a:r>
          </a:p>
          <a:p>
            <a:pPr eaLnBrk="1" hangingPunct="1">
              <a:spcBef>
                <a:spcPts val="450"/>
              </a:spcBef>
            </a:pPr>
            <a:r>
              <a:rPr lang="fr-FR" altLang="fr-FR" sz="800">
                <a:solidFill>
                  <a:srgbClr val="0088A8"/>
                </a:solidFill>
                <a:ea typeface="ＭＳ Ｐゴシック" pitchFamily="34" charset="-128"/>
              </a:rPr>
              <a:t> Pour limiter l'érosion et favoriser la diminution de l'emploi de pesticides, augmenter le linéaire de haies (qui en plus fixent du C et permettent de disposer d'une énergie renouvelable) : basse Normandie</a:t>
            </a:r>
          </a:p>
          <a:p>
            <a:pPr eaLnBrk="1" hangingPunct="1">
              <a:spcBef>
                <a:spcPts val="450"/>
              </a:spcBef>
            </a:pPr>
            <a:endParaRPr lang="fr-FR" altLang="fr-FR" sz="800">
              <a:solidFill>
                <a:srgbClr val="0088A8"/>
              </a:solidFill>
              <a:ea typeface="ＭＳ Ｐゴシック" pitchFamily="34" charset="-128"/>
            </a:endParaRPr>
          </a:p>
        </p:txBody>
      </p:sp>
      <p:sp>
        <p:nvSpPr>
          <p:cNvPr id="73735" name="Espace réservé des commentaires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Lst>
        </p:spPr>
        <p:txBody>
          <a:bodyPr/>
          <a:lstStyle/>
          <a:p>
            <a:endParaRPr lang="fr-FR" alt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5"/>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722313" algn="l"/>
                <a:tab pos="1446213" algn="l"/>
                <a:tab pos="2171700" algn="l"/>
                <a:tab pos="2895600" algn="l"/>
              </a:tabLst>
              <a:defRPr sz="2400">
                <a:solidFill>
                  <a:schemeClr val="bg1"/>
                </a:solidFill>
                <a:latin typeface="Arial" charset="0"/>
                <a:ea typeface="Microsoft YaHei" pitchFamily="34" charset="-122"/>
              </a:defRPr>
            </a:lvl1pPr>
            <a:lvl2pPr>
              <a:tabLst>
                <a:tab pos="722313" algn="l"/>
                <a:tab pos="1446213" algn="l"/>
                <a:tab pos="2171700" algn="l"/>
                <a:tab pos="2895600" algn="l"/>
              </a:tabLst>
              <a:defRPr sz="2400">
                <a:solidFill>
                  <a:schemeClr val="bg1"/>
                </a:solidFill>
                <a:latin typeface="Arial" charset="0"/>
                <a:ea typeface="Microsoft YaHei" pitchFamily="34" charset="-122"/>
              </a:defRPr>
            </a:lvl2pPr>
            <a:lvl3pPr>
              <a:tabLst>
                <a:tab pos="722313" algn="l"/>
                <a:tab pos="1446213" algn="l"/>
                <a:tab pos="2171700" algn="l"/>
                <a:tab pos="2895600" algn="l"/>
              </a:tabLst>
              <a:defRPr sz="2400">
                <a:solidFill>
                  <a:schemeClr val="bg1"/>
                </a:solidFill>
                <a:latin typeface="Arial" charset="0"/>
                <a:ea typeface="Microsoft YaHei" pitchFamily="34" charset="-122"/>
              </a:defRPr>
            </a:lvl3pPr>
            <a:lvl4pPr>
              <a:tabLst>
                <a:tab pos="722313" algn="l"/>
                <a:tab pos="1446213" algn="l"/>
                <a:tab pos="2171700" algn="l"/>
                <a:tab pos="2895600" algn="l"/>
              </a:tabLst>
              <a:defRPr sz="2400">
                <a:solidFill>
                  <a:schemeClr val="bg1"/>
                </a:solidFill>
                <a:latin typeface="Arial" charset="0"/>
                <a:ea typeface="Microsoft YaHei" pitchFamily="34" charset="-122"/>
              </a:defRPr>
            </a:lvl4pPr>
            <a:lvl5pPr>
              <a:tabLst>
                <a:tab pos="722313" algn="l"/>
                <a:tab pos="1446213" algn="l"/>
                <a:tab pos="2171700" algn="l"/>
                <a:tab pos="2895600" algn="l"/>
              </a:tabLst>
              <a:defRPr sz="2400">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722313" algn="l"/>
                <a:tab pos="1446213" algn="l"/>
                <a:tab pos="2171700" algn="l"/>
                <a:tab pos="2895600" algn="l"/>
              </a:tabLst>
              <a:defRPr sz="2400">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722313" algn="l"/>
                <a:tab pos="1446213" algn="l"/>
                <a:tab pos="2171700" algn="l"/>
                <a:tab pos="2895600" algn="l"/>
              </a:tabLst>
              <a:defRPr sz="2400">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722313" algn="l"/>
                <a:tab pos="1446213" algn="l"/>
                <a:tab pos="2171700" algn="l"/>
                <a:tab pos="2895600" algn="l"/>
              </a:tabLst>
              <a:defRPr sz="2400">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722313" algn="l"/>
                <a:tab pos="1446213" algn="l"/>
                <a:tab pos="2171700" algn="l"/>
                <a:tab pos="2895600" algn="l"/>
              </a:tabLst>
              <a:defRPr sz="2400">
                <a:solidFill>
                  <a:schemeClr val="bg1"/>
                </a:solidFill>
                <a:latin typeface="Arial" charset="0"/>
                <a:ea typeface="Microsoft YaHei" pitchFamily="34" charset="-122"/>
              </a:defRPr>
            </a:lvl9pPr>
          </a:lstStyle>
          <a:p>
            <a:fld id="{000F5CB1-8B5C-4E35-8CAC-58D4154F8195}" type="slidenum">
              <a:rPr lang="fr-FR" altLang="fr-FR" sz="1400" smtClean="0">
                <a:solidFill>
                  <a:srgbClr val="000000"/>
                </a:solidFill>
                <a:latin typeface="Times New Roman" pitchFamily="18" charset="0"/>
              </a:rPr>
              <a:pPr/>
              <a:t>5</a:t>
            </a:fld>
            <a:endParaRPr lang="fr-FR" altLang="fr-FR" sz="1400" smtClean="0">
              <a:solidFill>
                <a:srgbClr val="000000"/>
              </a:solidFill>
              <a:latin typeface="Times New Roman" pitchFamily="18" charset="0"/>
            </a:endParaRPr>
          </a:p>
        </p:txBody>
      </p:sp>
      <p:sp>
        <p:nvSpPr>
          <p:cNvPr id="75779" name="Rectangle 1"/>
          <p:cNvSpPr>
            <a:spLocks noGrp="1" noRot="1" noChangeAspect="1" noChangeArrowheads="1" noTextEdit="1"/>
          </p:cNvSpPr>
          <p:nvPr>
            <p:ph type="sldImg"/>
          </p:nvPr>
        </p:nvSpPr>
        <p:spPr>
          <a:xfrm>
            <a:off x="1139825" y="819150"/>
            <a:ext cx="5362575" cy="40211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765175" y="5114925"/>
            <a:ext cx="6111875" cy="4829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73" tIns="45737" rIns="91473" bIns="45737" anchor="ctr"/>
          <a:lstStyle/>
          <a:p>
            <a:endParaRPr lang="fr-FR" altLang="fr-F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Pâturage des repousses,</a:t>
            </a:r>
            <a:r>
              <a:rPr lang="fr-FR" baseline="0" dirty="0" smtClean="0"/>
              <a:t> arbres fourragers…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17972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pitchFamily="34" charset="0"/>
                <a:ea typeface="+mn-ea"/>
                <a:cs typeface="+mn-cs"/>
              </a:rPr>
              <a:t>- 19 % des émissions de gaz à effet de serre sont dues à l’agriculture en France</a:t>
            </a:r>
          </a:p>
          <a:p>
            <a:r>
              <a:rPr lang="fr-FR" sz="1200" kern="120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la lutte contre le changement climatique passe nécessairement par une évolution des pratiques agricoles et de nos habitudes alimentaires</a:t>
            </a:r>
            <a:r>
              <a:rPr lang="fr-FR" sz="1200" kern="1200" dirty="0" smtClean="0">
                <a:solidFill>
                  <a:schemeClr val="tx1"/>
                </a:solidFill>
                <a:effectLst/>
                <a:latin typeface="Arial" pitchFamily="34" charset="0"/>
                <a:ea typeface="+mn-ea"/>
                <a:cs typeface="+mn-cs"/>
              </a:rPr>
              <a:t> (les émissions agricoles directes et indirectes représentent le premier poste de l’empreinte carbone de l’alimentation des ménages ; </a:t>
            </a:r>
            <a:r>
              <a:rPr lang="fr-FR" sz="1200" b="1" kern="1200" dirty="0" smtClean="0">
                <a:solidFill>
                  <a:schemeClr val="tx1"/>
                </a:solidFill>
                <a:effectLst/>
                <a:latin typeface="Arial" pitchFamily="34" charset="0"/>
                <a:ea typeface="+mn-ea"/>
                <a:cs typeface="+mn-cs"/>
              </a:rPr>
              <a:t>les émissions de GES des fermes bio sont inférieures à celles des fermes conventionnelles</a:t>
            </a:r>
            <a:r>
              <a:rPr lang="fr-FR" sz="1200" kern="120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 Une évolution globale de l’assiette européenne est indispensable</a:t>
            </a:r>
            <a:endParaRPr lang="fr-FR" sz="1200"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non seulement pour le climat mais également pour la santé humaine</a:t>
            </a:r>
            <a:r>
              <a:rPr lang="fr-FR" sz="1200" kern="1200" dirty="0" smtClean="0">
                <a:solidFill>
                  <a:schemeClr val="tx1"/>
                </a:solidFill>
                <a:effectLst/>
                <a:latin typeface="Arial" pitchFamily="34" charset="0"/>
                <a:ea typeface="+mn-ea"/>
                <a:cs typeface="+mn-cs"/>
              </a:rPr>
              <a:t>. L’alimentation moyenne européenne est trop riche en calories, en</a:t>
            </a:r>
          </a:p>
          <a:p>
            <a:r>
              <a:rPr lang="fr-FR" sz="1200" kern="1200" dirty="0" smtClean="0">
                <a:solidFill>
                  <a:schemeClr val="tx1"/>
                </a:solidFill>
                <a:effectLst/>
                <a:latin typeface="Arial" pitchFamily="34" charset="0"/>
                <a:ea typeface="+mn-ea"/>
                <a:cs typeface="+mn-cs"/>
              </a:rPr>
              <a:t>protéines et en sucres. Pour le climat et notre santé, il apparaît nécessaire de réduire les surconsommations alimentaires, de lutter contre le gaspillage alimentaire et de diminuer la consommation globale de protéines tout en substituant une partie des protéines animales par des protéines végétales)</a:t>
            </a:r>
          </a:p>
          <a:p>
            <a:r>
              <a:rPr lang="fr-FR" sz="1200" kern="1200" dirty="0" smtClean="0">
                <a:solidFill>
                  <a:schemeClr val="tx1"/>
                </a:solidFill>
                <a:effectLst/>
                <a:latin typeface="Arial" pitchFamily="34" charset="0"/>
                <a:ea typeface="+mn-ea"/>
                <a:cs typeface="+mn-cs"/>
              </a:rPr>
              <a:t>- En grandes cultures, les émissions globales de GES dues aux engrais minéraux (énergie liée à leur fabrication, protoxyde d’azote émis après épandage) représentent environ 70 à 80 % des émissions des exploitations. Les systèmes en AB n’utilisant pas d’engrais de synthèse, les taux d’émissions globaux à l’hectare </a:t>
            </a:r>
            <a:r>
              <a:rPr lang="fr-FR" sz="1200" b="1" kern="1200" dirty="0" smtClean="0">
                <a:solidFill>
                  <a:schemeClr val="tx1"/>
                </a:solidFill>
                <a:effectLst/>
                <a:latin typeface="Arial" pitchFamily="34" charset="0"/>
                <a:ea typeface="+mn-ea"/>
                <a:cs typeface="+mn-cs"/>
              </a:rPr>
              <a:t>sont inférieurs de 48 % à 66 % à ceux des systèmes conventionnels.</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l’agriculture biologique, un mode de production agricole plus résilient,</a:t>
            </a:r>
            <a:r>
              <a:rPr lang="fr-FR" sz="1200" kern="120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mieux à même de s’adapter au changement climatique</a:t>
            </a:r>
            <a:r>
              <a:rPr lang="fr-FR" sz="1200" kern="1200" dirty="0" smtClean="0">
                <a:solidFill>
                  <a:schemeClr val="tx1"/>
                </a:solidFill>
                <a:effectLst/>
                <a:latin typeface="Arial" pitchFamily="34" charset="0"/>
                <a:ea typeface="+mn-ea"/>
                <a:cs typeface="+mn-cs"/>
              </a:rPr>
              <a:t> (conservation de la matière organique et de l’eau dans les sols, diversification des cultures et sélection paysanne, autonomie des systèmes bio et capacité d’adaptation plus forte)</a:t>
            </a:r>
            <a:endParaRPr lang="fr-FR" sz="1200" kern="120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334214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195617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La gestion de l’offre consiste à prélever plus</a:t>
            </a:r>
            <a:r>
              <a:rPr lang="fr-FR" dirty="0" smtClean="0"/>
              <a:t>. Par exemple en différents le prélèvement et l’usage par la construction d’infrastructure comme les retenues, les barrages etc… Ce qui permettrait de capter les pluies plus abondantes de l’hiver pour les réutiliser en période sèche. </a:t>
            </a:r>
          </a:p>
          <a:p>
            <a:r>
              <a:rPr lang="fr-FR" dirty="0" smtClean="0"/>
              <a:t>Cependant cette stratégie présente des aspects qui aggraverait la situation :</a:t>
            </a:r>
          </a:p>
          <a:p>
            <a:r>
              <a:rPr lang="fr-FR" dirty="0" smtClean="0"/>
              <a:t>- cette captation diminuera la recharge des eaux souterraines (eau non évaporable) et donc la capacité de celles-ci à jouer leur rôle de réserve et de soutien d’étiage. Cette réduction de contribution aux débits des cours d’eau a été estimé à – 50% les années sèches et l’aggravation de la durée et de l’intensité des sécheresses hydrologiques les plus sévères.</a:t>
            </a:r>
          </a:p>
          <a:p>
            <a:r>
              <a:rPr lang="fr-FR" dirty="0" smtClean="0"/>
              <a:t>- l’occurrence de sécheresses relativement longues réduit le potentiel de remplissage des retenues. </a:t>
            </a:r>
            <a:r>
              <a:rPr lang="fr-FR" b="1" dirty="0" smtClean="0"/>
              <a:t>De plus le stockage d’eau libre conduit à des pertes par évaporation (</a:t>
            </a:r>
            <a:r>
              <a:rPr lang="fr-FR" b="1" dirty="0" err="1" smtClean="0"/>
              <a:t>cf</a:t>
            </a:r>
            <a:r>
              <a:rPr lang="fr-FR" b="1" dirty="0" smtClean="0"/>
              <a:t> projection ETP hauts-de-France dessous).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428864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kern="1200" dirty="0" smtClean="0">
                <a:solidFill>
                  <a:schemeClr val="tx1"/>
                </a:solidFill>
                <a:effectLst/>
                <a:latin typeface="Arial" pitchFamily="34" charset="0"/>
                <a:ea typeface="+mn-ea"/>
                <a:cs typeface="+mn-cs"/>
              </a:rPr>
              <a:t>Concernant les réserves à usage d’irrigation, il importe tout d’abord de souligner que le bassin Seine-Normandie, et la Seine-Maritime en particulier, est un bassin sédimentaire, riche en réserves souterraines non soumises à l’évaporation et n’occupant aucune surface foncière. C’est également un bassin particulièrement plat sur le plan topographique et soumis à de forts taux d’évaporation (« seulement 30% des précipitations conduisent à l'écoulement sur le bassin (contre 50% sur le Rhône» comme indiqué dans le rapport sur l’hydrologie de la Seine remis au premier ministre en novembre 2016 ; http://www.eau-seine-normandie.fr/sites/public_file/inline-files/Rapport_PM_hydrologie_Seine_2016_VF.pdf). Ces taux d’évaporation sont en train de croitre avec le changement climatique. Le bassin Seine-Normandie est donc peu propice à la mise en place de réserves de surface.</a:t>
            </a:r>
          </a:p>
          <a:p>
            <a:r>
              <a:rPr lang="fr-FR" sz="1200" kern="1200" dirty="0" smtClean="0">
                <a:solidFill>
                  <a:schemeClr val="tx1"/>
                </a:solidFill>
                <a:effectLst/>
                <a:latin typeface="Arial" pitchFamily="34" charset="0"/>
                <a:ea typeface="+mn-ea"/>
                <a:cs typeface="+mn-cs"/>
              </a:rPr>
              <a:t>L’avis du conseil scientifique sur le risque sécheresse attire l’attention du comité de bassin sur la diminution des ressources et préconise de privilégier une gestion de la demande, en améliorant la résilience et la sobriété de tous les usages, plutôt qu’une gestion de l’offre.</a:t>
            </a:r>
          </a:p>
          <a:p>
            <a:r>
              <a:rPr lang="fr-FR" sz="1200" kern="1200" dirty="0" smtClean="0">
                <a:solidFill>
                  <a:schemeClr val="tx1"/>
                </a:solidFill>
                <a:effectLst/>
                <a:latin typeface="Arial" pitchFamily="34" charset="0"/>
                <a:ea typeface="+mn-ea"/>
                <a:cs typeface="+mn-cs"/>
              </a:rPr>
              <a:t>Au terme des séminaires et réunions sur le sujet, les compromis réalisés vont dans le sens non pas d’une interdiction de la mise en place des retenues mais à un encadrement de leur mise en place :</a:t>
            </a:r>
          </a:p>
          <a:p>
            <a:pPr lvl="0"/>
            <a:r>
              <a:rPr lang="fr-FR" sz="1200" b="1" kern="1200" dirty="0" smtClean="0">
                <a:solidFill>
                  <a:schemeClr val="tx1"/>
                </a:solidFill>
                <a:effectLst/>
                <a:latin typeface="Arial" pitchFamily="34" charset="0"/>
                <a:ea typeface="+mn-ea"/>
                <a:cs typeface="+mn-cs"/>
              </a:rPr>
              <a:t>Les retenues doivent être mises en place dans le cadre d’un projet collectif</a:t>
            </a:r>
            <a:r>
              <a:rPr lang="fr-FR" sz="1200" kern="1200" dirty="0" smtClean="0">
                <a:solidFill>
                  <a:schemeClr val="tx1"/>
                </a:solidFill>
                <a:effectLst/>
                <a:latin typeface="Arial" pitchFamily="34" charset="0"/>
                <a:ea typeface="+mn-ea"/>
                <a:cs typeface="+mn-cs"/>
              </a:rPr>
              <a:t> : le PAGD d’un SAGE, ou, en zone de répartition des eaux, un PTGE, ou hors de ces zones et en l’absence de SAGE, « une concertation entre les différents acteurs locaux quant à l’utilisation de l’eau de la retenue envisagée sur le territoire » (disposition 4.5.1 p. 129 du projet de SDAGE) </a:t>
            </a:r>
          </a:p>
          <a:p>
            <a:pPr lvl="0"/>
            <a:r>
              <a:rPr lang="fr-FR" sz="1200" b="1" kern="1200" dirty="0" smtClean="0">
                <a:solidFill>
                  <a:schemeClr val="tx1"/>
                </a:solidFill>
                <a:effectLst/>
                <a:latin typeface="Arial" pitchFamily="34" charset="0"/>
                <a:ea typeface="+mn-ea"/>
                <a:cs typeface="+mn-cs"/>
              </a:rPr>
              <a:t>Dans les zones de répartition des eaux, l’objectif de réduction des prélèvements conduit, </a:t>
            </a:r>
            <a:r>
              <a:rPr lang="fr-FR" sz="1200" b="1" u="sng" kern="1200" dirty="0" smtClean="0">
                <a:solidFill>
                  <a:schemeClr val="tx1"/>
                </a:solidFill>
                <a:effectLst/>
                <a:latin typeface="Arial" pitchFamily="34" charset="0"/>
                <a:ea typeface="+mn-ea"/>
                <a:cs typeface="+mn-cs"/>
              </a:rPr>
              <a:t>pour les retenues de substitution</a:t>
            </a:r>
            <a:r>
              <a:rPr lang="fr-FR" sz="1200" b="1" kern="1200" dirty="0" smtClean="0">
                <a:solidFill>
                  <a:schemeClr val="tx1"/>
                </a:solidFill>
                <a:effectLst/>
                <a:latin typeface="Arial" pitchFamily="34" charset="0"/>
                <a:ea typeface="+mn-ea"/>
                <a:cs typeface="+mn-cs"/>
              </a:rPr>
              <a:t>, à limiter le volume substitué autorisé au plus à 80 % du volume annuel maximal prélevé dans le milieu</a:t>
            </a:r>
            <a:r>
              <a:rPr lang="fr-FR" sz="1200" kern="1200" dirty="0" smtClean="0">
                <a:solidFill>
                  <a:schemeClr val="tx1"/>
                </a:solidFill>
                <a:effectLst/>
                <a:latin typeface="Arial" pitchFamily="34" charset="0"/>
                <a:ea typeface="+mn-ea"/>
                <a:cs typeface="+mn-cs"/>
              </a:rPr>
              <a:t> calculé sur une analyse rétrospective des 5 à 10 années antérieures.</a:t>
            </a:r>
          </a:p>
          <a:p>
            <a:pPr lvl="0"/>
            <a:r>
              <a:rPr lang="fr-FR" sz="1200" b="1" kern="1200" dirty="0" smtClean="0">
                <a:solidFill>
                  <a:schemeClr val="tx1"/>
                </a:solidFill>
                <a:effectLst/>
                <a:latin typeface="Arial" pitchFamily="34" charset="0"/>
                <a:ea typeface="+mn-ea"/>
                <a:cs typeface="+mn-cs"/>
              </a:rPr>
              <a:t>Les retenues doivent être remplies par des prélèvements en eaux de surface (prélèvements en rivière, interception de ruissellement ou de drainage agricole) effectués en période excédentaire</a:t>
            </a:r>
            <a:r>
              <a:rPr lang="fr-FR" sz="1200" kern="1200" dirty="0" smtClean="0">
                <a:solidFill>
                  <a:schemeClr val="tx1"/>
                </a:solidFill>
                <a:effectLst/>
                <a:latin typeface="Arial" pitchFamily="34" charset="0"/>
                <a:ea typeface="+mn-ea"/>
                <a:cs typeface="+mn-cs"/>
              </a:rPr>
              <a:t>, laquelle étant définie par le SAGE ou le PTGE, ou, à défaut, par les dates données par la disposition 4.5.2 p.129 du projet de SDAGE tout en assurant « le maintien dans le cours d’eau, en aval du prélèvement ainsi qu’à l’exutoire du bassin versant, afin de prendre en compte l’effet cumulatif des prélèvements le cas échéant, d'un débit journalier minimal égal au module » </a:t>
            </a:r>
          </a:p>
          <a:p>
            <a:pPr lvl="0"/>
            <a:r>
              <a:rPr lang="fr-FR" sz="1200" b="1" kern="1200" dirty="0" smtClean="0">
                <a:solidFill>
                  <a:schemeClr val="tx1"/>
                </a:solidFill>
                <a:effectLst/>
                <a:latin typeface="Arial" pitchFamily="34" charset="0"/>
                <a:ea typeface="+mn-ea"/>
                <a:cs typeface="+mn-cs"/>
              </a:rPr>
              <a:t>Les effets cumulés des divers prélèvements doivent être évalués par les services de l’Etat, qui s’assurent que la mise en </a:t>
            </a:r>
            <a:r>
              <a:rPr lang="fr-FR" sz="1200" b="1" kern="1200" dirty="0" err="1" smtClean="0">
                <a:solidFill>
                  <a:schemeClr val="tx1"/>
                </a:solidFill>
                <a:effectLst/>
                <a:latin typeface="Arial" pitchFamily="34" charset="0"/>
                <a:ea typeface="+mn-ea"/>
                <a:cs typeface="+mn-cs"/>
              </a:rPr>
              <a:t>oeuvre</a:t>
            </a:r>
            <a:r>
              <a:rPr lang="fr-FR" sz="1200" b="1" kern="1200" dirty="0" smtClean="0">
                <a:solidFill>
                  <a:schemeClr val="tx1"/>
                </a:solidFill>
                <a:effectLst/>
                <a:latin typeface="Arial" pitchFamily="34" charset="0"/>
                <a:ea typeface="+mn-ea"/>
                <a:cs typeface="+mn-cs"/>
              </a:rPr>
              <a:t> de ces ouvrages permet effectivement de résorber les déficits et de contribuer à garantir le respect des débits objectifs d’étiage</a:t>
            </a:r>
            <a:r>
              <a:rPr lang="fr-FR" sz="1200" kern="1200" dirty="0" smtClean="0">
                <a:solidFill>
                  <a:schemeClr val="tx1"/>
                </a:solidFill>
                <a:effectLst/>
                <a:latin typeface="Arial" pitchFamily="34" charset="0"/>
                <a:ea typeface="+mn-ea"/>
                <a:cs typeface="+mn-cs"/>
              </a:rPr>
              <a:t> (disposition 4.5.3 p.130)</a:t>
            </a:r>
          </a:p>
          <a:p>
            <a:r>
              <a:rPr lang="fr-FR" sz="1200" kern="1200" dirty="0" smtClean="0">
                <a:solidFill>
                  <a:schemeClr val="tx1"/>
                </a:solidFill>
                <a:effectLst/>
                <a:latin typeface="Arial" pitchFamily="34" charset="0"/>
                <a:ea typeface="+mn-ea"/>
                <a:cs typeface="+mn-cs"/>
              </a:rPr>
              <a:t>Cet encadrement de la mise en place des retenues a pour objectif de permettre une gestion durable et collective de la gestion de l’eau sur le bassin Seine-Normandie compte tenu du changement climatique.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94831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02/07/2021</a:t>
            </a:fld>
            <a:endParaRPr lang="fr-FR" cap="all" dirty="0"/>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solidFill>
                  <a:srgbClr val="000000">
                    <a:alpha val="0"/>
                  </a:srgbClr>
                </a:solidFill>
              </a:rPr>
              <a:pPr/>
              <a:t>02/07/2021</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4371949"/>
            <a:ext cx="8316496" cy="447947"/>
          </a:xfrm>
        </p:spPr>
        <p:txBody>
          <a:bodyPr anchor="ctr" anchorCtr="0"/>
          <a:lstStyle>
            <a:lvl1pPr algn="l">
              <a:defRPr sz="1150"/>
            </a:lvl1pPr>
          </a:lstStyle>
          <a:p>
            <a:r>
              <a:rPr lang="fr-FR" smtClean="0">
                <a:solidFill>
                  <a:srgbClr val="000000"/>
                </a:solidFill>
              </a:rPr>
              <a:t>Agence de l’eau Seine-Normandie – Direction Connaissance et Planification</a:t>
            </a:r>
          </a:p>
          <a:p>
            <a:r>
              <a:rPr lang="fr-FR" dirty="0" smtClean="0">
                <a:solidFill>
                  <a:srgbClr val="000000"/>
                </a:solidFill>
              </a:rPr>
              <a:t>Direction Régionale et Interdépartementale de l’Environnement et de l’Energie d’île de France – Délégation de bassin</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238751"/>
            <a:ext cx="2160000" cy="1716892"/>
          </a:xfrm>
          <a:prstGeom prst="rect">
            <a:avLst/>
          </a:prstGeom>
          <a:noFill/>
          <a:ln>
            <a:noFill/>
          </a:ln>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8000" y="540000"/>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1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solidFill>
                  <a:srgbClr val="FFFFFF"/>
                </a:solidFill>
              </a:rPr>
              <a:pPr/>
              <a:t>02/07/2021</a:t>
            </a:fld>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293011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solidFill>
                  <a:srgbClr val="000000"/>
                </a:solidFill>
              </a:rPr>
              <a:pPr/>
              <a:t>02/07/2021</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79378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solidFill>
                  <a:srgbClr val="000000"/>
                </a:solidFill>
              </a:rPr>
              <a:pPr/>
              <a:t>02/07/2021</a:t>
            </a:fld>
            <a:endParaRPr lang="fr-FR" cap="all" dirty="0">
              <a:solidFill>
                <a:srgbClr val="000000"/>
              </a:solidFill>
            </a:endParaRPr>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33061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solidFill>
                  <a:srgbClr val="000000"/>
                </a:solidFill>
              </a:rPr>
              <a:pPr/>
              <a:t>02/07/2021</a:t>
            </a:fld>
            <a:endParaRPr lang="fr-FR" cap="all" dirty="0">
              <a:solidFill>
                <a:srgbClr val="000000"/>
              </a:solidFill>
            </a:endParaRP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203149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9899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67747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solidFill>
                  <a:srgbClr val="000000"/>
                </a:solidFill>
              </a:rPr>
              <a:pPr/>
              <a:t>02/07/2021</a:t>
            </a:fld>
            <a:endParaRPr lang="fr-FR" cap="all" dirty="0">
              <a:solidFill>
                <a:srgbClr val="000000"/>
              </a:solidFill>
            </a:endParaRPr>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pic>
        <p:nvPicPr>
          <p:cNvPr id="9" name="Image 8"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58197"/>
            <a:ext cx="1980000" cy="1573817"/>
          </a:xfrm>
          <a:prstGeom prst="rect">
            <a:avLst/>
          </a:prstGeom>
          <a:noFill/>
          <a:ln>
            <a:noFill/>
          </a:ln>
        </p:spPr>
      </p:pic>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0157" y="338835"/>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107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solidFill>
                  <a:srgbClr val="000000">
                    <a:alpha val="0"/>
                  </a:srgbClr>
                </a:solidFill>
              </a:rPr>
              <a:pPr/>
              <a:t>02/07/2021</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4371949"/>
            <a:ext cx="8316496" cy="447947"/>
          </a:xfrm>
        </p:spPr>
        <p:txBody>
          <a:bodyPr anchor="ctr" anchorCtr="0"/>
          <a:lstStyle>
            <a:lvl1pPr algn="l">
              <a:defRPr sz="1150"/>
            </a:lvl1pPr>
          </a:lstStyle>
          <a:p>
            <a:r>
              <a:rPr lang="fr-FR" smtClean="0">
                <a:solidFill>
                  <a:srgbClr val="000000"/>
                </a:solidFill>
              </a:rPr>
              <a:t>Agence de l’eau Seine-Normandie – Direction Connaissance et Planification</a:t>
            </a:r>
          </a:p>
          <a:p>
            <a:r>
              <a:rPr lang="fr-FR" dirty="0" smtClean="0">
                <a:solidFill>
                  <a:srgbClr val="000000"/>
                </a:solidFill>
              </a:rPr>
              <a:t>Direction Régionale et Interdépartementale de l’Environnement et de l’Energie d’île de France – Délégation de bassin</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238751"/>
            <a:ext cx="2160000" cy="1716892"/>
          </a:xfrm>
          <a:prstGeom prst="rect">
            <a:avLst/>
          </a:prstGeom>
          <a:noFill/>
          <a:ln>
            <a:noFill/>
          </a:ln>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8000" y="540000"/>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75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solidFill>
                  <a:srgbClr val="FFFFFF"/>
                </a:solidFill>
              </a:rPr>
              <a:pPr/>
              <a:t>02/07/2021</a:t>
            </a:fld>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57975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02/07/2021</a:t>
            </a:fld>
            <a:endParaRPr lang="fr-FR" cap="all" dirty="0"/>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solidFill>
                  <a:srgbClr val="000000"/>
                </a:solidFill>
              </a:rPr>
              <a:pPr/>
              <a:t>02/07/2021</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1395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solidFill>
                  <a:srgbClr val="000000"/>
                </a:solidFill>
              </a:rPr>
              <a:pPr/>
              <a:t>02/07/2021</a:t>
            </a:fld>
            <a:endParaRPr lang="fr-FR" cap="all" dirty="0">
              <a:solidFill>
                <a:srgbClr val="000000"/>
              </a:solidFill>
            </a:endParaRPr>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01765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solidFill>
                  <a:srgbClr val="000000"/>
                </a:solidFill>
              </a:rPr>
              <a:pPr/>
              <a:t>02/07/2021</a:t>
            </a:fld>
            <a:endParaRPr lang="fr-FR" cap="all" dirty="0">
              <a:solidFill>
                <a:srgbClr val="000000"/>
              </a:solidFill>
            </a:endParaRP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12186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732693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3732340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solidFill>
                  <a:srgbClr val="000000"/>
                </a:solidFill>
              </a:rPr>
              <a:pPr/>
              <a:t>02/07/2021</a:t>
            </a:fld>
            <a:endParaRPr lang="fr-FR" cap="all" dirty="0">
              <a:solidFill>
                <a:srgbClr val="000000"/>
              </a:solidFill>
            </a:endParaRPr>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pic>
        <p:nvPicPr>
          <p:cNvPr id="9" name="Image 8"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58197"/>
            <a:ext cx="1980000" cy="1573817"/>
          </a:xfrm>
          <a:prstGeom prst="rect">
            <a:avLst/>
          </a:prstGeom>
          <a:noFill/>
          <a:ln>
            <a:noFill/>
          </a:ln>
        </p:spPr>
      </p:pic>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0157" y="338835"/>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solidFill>
                  <a:srgbClr val="000000">
                    <a:alpha val="0"/>
                  </a:srgbClr>
                </a:solidFill>
              </a:rPr>
              <a:pPr/>
              <a:t>02/07/2021</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4371949"/>
            <a:ext cx="8316496" cy="447947"/>
          </a:xfrm>
        </p:spPr>
        <p:txBody>
          <a:bodyPr anchor="ctr" anchorCtr="0"/>
          <a:lstStyle>
            <a:lvl1pPr algn="l">
              <a:defRPr sz="1150"/>
            </a:lvl1pPr>
          </a:lstStyle>
          <a:p>
            <a:r>
              <a:rPr lang="fr-FR" smtClean="0">
                <a:solidFill>
                  <a:srgbClr val="000000"/>
                </a:solidFill>
              </a:rPr>
              <a:t>Agence de l’eau Seine-Normandie – Direction Connaissance et Planification</a:t>
            </a:r>
          </a:p>
          <a:p>
            <a:r>
              <a:rPr lang="fr-FR" dirty="0" smtClean="0">
                <a:solidFill>
                  <a:srgbClr val="000000"/>
                </a:solidFill>
              </a:rPr>
              <a:t>Direction Régionale et Interdépartementale de l’Environnement et de l’Energie d’île de France – Délégation de bassin</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238751"/>
            <a:ext cx="2160000" cy="1716892"/>
          </a:xfrm>
          <a:prstGeom prst="rect">
            <a:avLst/>
          </a:prstGeom>
          <a:noFill/>
          <a:ln>
            <a:noFill/>
          </a:ln>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8000" y="540000"/>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48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solidFill>
                  <a:srgbClr val="FFFFFF"/>
                </a:solidFill>
              </a:rPr>
              <a:pPr/>
              <a:t>02/07/2021</a:t>
            </a:fld>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513922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solidFill>
                  <a:srgbClr val="000000"/>
                </a:solidFill>
              </a:rPr>
              <a:pPr/>
              <a:t>02/07/2021</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6005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solidFill>
                  <a:srgbClr val="000000"/>
                </a:solidFill>
              </a:rPr>
              <a:pPr/>
              <a:t>02/07/2021</a:t>
            </a:fld>
            <a:endParaRPr lang="fr-FR" cap="all" dirty="0">
              <a:solidFill>
                <a:srgbClr val="000000"/>
              </a:solidFill>
            </a:endParaRPr>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9091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02/07/2021</a:t>
            </a:fld>
            <a:endParaRPr lang="fr-FR" cap="all" dirty="0"/>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solidFill>
                  <a:srgbClr val="000000"/>
                </a:solidFill>
              </a:rPr>
              <a:pPr/>
              <a:t>02/07/2021</a:t>
            </a:fld>
            <a:endParaRPr lang="fr-FR" cap="all" dirty="0">
              <a:solidFill>
                <a:srgbClr val="000000"/>
              </a:solidFill>
            </a:endParaRP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128783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688952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397939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solidFill>
                  <a:srgbClr val="000000"/>
                </a:solidFill>
              </a:rPr>
              <a:pPr/>
              <a:t>02/07/2021</a:t>
            </a:fld>
            <a:endParaRPr lang="fr-FR" cap="all" dirty="0">
              <a:solidFill>
                <a:srgbClr val="000000"/>
              </a:solidFill>
            </a:endParaRPr>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pic>
        <p:nvPicPr>
          <p:cNvPr id="9" name="Image 8"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58197"/>
            <a:ext cx="1980000" cy="1573817"/>
          </a:xfrm>
          <a:prstGeom prst="rect">
            <a:avLst/>
          </a:prstGeom>
          <a:noFill/>
          <a:ln>
            <a:noFill/>
          </a:ln>
        </p:spPr>
      </p:pic>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0157" y="338835"/>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611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solidFill>
                  <a:srgbClr val="000000">
                    <a:alpha val="0"/>
                  </a:srgbClr>
                </a:solidFill>
              </a:rPr>
              <a:pPr/>
              <a:t>02/07/2021</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4371949"/>
            <a:ext cx="8316496" cy="447947"/>
          </a:xfrm>
        </p:spPr>
        <p:txBody>
          <a:bodyPr anchor="ctr" anchorCtr="0"/>
          <a:lstStyle>
            <a:lvl1pPr algn="l">
              <a:defRPr sz="1150"/>
            </a:lvl1pPr>
          </a:lstStyle>
          <a:p>
            <a:r>
              <a:rPr lang="fr-FR" smtClean="0">
                <a:solidFill>
                  <a:srgbClr val="000000"/>
                </a:solidFill>
              </a:rPr>
              <a:t>Agence de l’eau Seine-Normandie – Direction Connaissance et Planification</a:t>
            </a:r>
          </a:p>
          <a:p>
            <a:r>
              <a:rPr lang="fr-FR" dirty="0" smtClean="0">
                <a:solidFill>
                  <a:srgbClr val="000000"/>
                </a:solidFill>
              </a:rPr>
              <a:t>Direction Régionale et Interdépartementale de l’Environnement et de l’Energie d’île de France – Délégation de bassin</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238751"/>
            <a:ext cx="2160000" cy="1716892"/>
          </a:xfrm>
          <a:prstGeom prst="rect">
            <a:avLst/>
          </a:prstGeom>
          <a:noFill/>
          <a:ln>
            <a:noFill/>
          </a:ln>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8000" y="540000"/>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961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solidFill>
                  <a:srgbClr val="FFFFFF"/>
                </a:solidFill>
              </a:rPr>
              <a:pPr/>
              <a:t>02/07/2021</a:t>
            </a:fld>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90822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solidFill>
                  <a:srgbClr val="000000"/>
                </a:solidFill>
              </a:rPr>
              <a:pPr/>
              <a:t>02/07/2021</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49231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solidFill>
                  <a:srgbClr val="000000"/>
                </a:solidFill>
              </a:rPr>
              <a:pPr/>
              <a:t>02/07/2021</a:t>
            </a:fld>
            <a:endParaRPr lang="fr-FR" cap="all" dirty="0">
              <a:solidFill>
                <a:srgbClr val="000000"/>
              </a:solidFill>
            </a:endParaRPr>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1009306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solidFill>
                  <a:srgbClr val="000000"/>
                </a:solidFill>
              </a:rPr>
              <a:pPr/>
              <a:t>02/07/2021</a:t>
            </a:fld>
            <a:endParaRPr lang="fr-FR" cap="all" dirty="0">
              <a:solidFill>
                <a:srgbClr val="000000"/>
              </a:solidFill>
            </a:endParaRP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918748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707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02/07/2021</a:t>
            </a:fld>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7718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solidFill>
                  <a:srgbClr val="000000"/>
                </a:solidFill>
              </a:rPr>
              <a:pPr/>
              <a:t>02/07/2021</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3809025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solidFill>
                  <a:srgbClr val="000000"/>
                </a:solidFill>
              </a:rPr>
              <a:pPr/>
              <a:t>02/07/2021</a:t>
            </a:fld>
            <a:endParaRPr lang="fr-FR" cap="all" dirty="0">
              <a:solidFill>
                <a:srgbClr val="000000"/>
              </a:solidFill>
            </a:endParaRPr>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pic>
        <p:nvPicPr>
          <p:cNvPr id="9" name="Image 8" descr="Mac:Users:xavier.hasendahl:Desktop:ELEMENTS TEMPLATES SIG:LOGOS:PREF_REGIONS:PREF_region_Ile_de_France:eps:PREF_region_Ile_de_France_CMJN.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58197"/>
            <a:ext cx="1980000" cy="1573817"/>
          </a:xfrm>
          <a:prstGeom prst="rect">
            <a:avLst/>
          </a:prstGeom>
          <a:noFill/>
          <a:ln>
            <a:noFill/>
          </a:ln>
        </p:spPr>
      </p:pic>
      <p:pic>
        <p:nvPicPr>
          <p:cNvPr id="1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0157" y="338835"/>
            <a:ext cx="2376000" cy="121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132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822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290842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02/07/2021</a:t>
            </a:fld>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02/07/2021</a:t>
            </a:fld>
            <a:endParaRPr lang="fr-FR" cap="all" dirty="0"/>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9936" y="347155"/>
            <a:ext cx="2196000" cy="11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02/07/2021</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02/07/2021</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xmlns="" id="{AA456506-B875-0447-AE4C-DB9009046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540001"/>
            <a:ext cx="2483848" cy="126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06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image" Target="../media/image4.em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image" Target="../media/image4.emf"/><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image" Target="../media/image4.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02/07/2021</a:t>
            </a:fld>
            <a:endParaRPr lang="fr-FR" cap="all" dirty="0"/>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7306" y="181094"/>
            <a:ext cx="810397" cy="41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3"/>
          <p:cNvPicPr/>
          <p:nvPr userDrawn="1"/>
        </p:nvPicPr>
        <p:blipFill>
          <a:blip r:embed="rId12"/>
          <a:stretch>
            <a:fillRect/>
          </a:stretch>
        </p:blipFill>
        <p:spPr bwMode="auto">
          <a:xfrm>
            <a:off x="323849" y="49116"/>
            <a:ext cx="773457" cy="609584"/>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62"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solidFill>
                  <a:srgbClr val="000000"/>
                </a:solidFill>
              </a:rPr>
              <a:pPr/>
              <a:t>02/07/2021</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Mac:Users:xavier.hasendahl:Desktop:ELEMENTS TEMPLATES SIG:LOGOS:PREF_REGIONS:PREF_region_Ile_de_France:eps:PREF_region_Ile_de_France_CMJN.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2808" y="128129"/>
            <a:ext cx="820480" cy="652160"/>
          </a:xfrm>
          <a:prstGeom prst="rect">
            <a:avLst/>
          </a:prstGeom>
          <a:noFill/>
          <a:ln>
            <a:noFill/>
          </a:ln>
        </p:spPr>
      </p:pic>
      <p:pic>
        <p:nvPicPr>
          <p:cNvPr id="13"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87450" y="182922"/>
            <a:ext cx="972000" cy="49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82625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solidFill>
                  <a:srgbClr val="000000"/>
                </a:solidFill>
              </a:rPr>
              <a:pPr/>
              <a:t>02/07/2021</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Mac:Users:xavier.hasendahl:Desktop:ELEMENTS TEMPLATES SIG:LOGOS:PREF_REGIONS:PREF_region_Ile_de_France:eps:PREF_region_Ile_de_France_CMJN.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2808" y="128129"/>
            <a:ext cx="820480" cy="652160"/>
          </a:xfrm>
          <a:prstGeom prst="rect">
            <a:avLst/>
          </a:prstGeom>
          <a:noFill/>
          <a:ln>
            <a:noFill/>
          </a:ln>
        </p:spPr>
      </p:pic>
      <p:pic>
        <p:nvPicPr>
          <p:cNvPr id="13"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87450" y="182922"/>
            <a:ext cx="972000" cy="49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5088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solidFill>
                  <a:srgbClr val="000000"/>
                </a:solidFill>
              </a:rPr>
              <a:pPr/>
              <a:t>02/07/2021</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Mac:Users:xavier.hasendahl:Desktop:ELEMENTS TEMPLATES SIG:LOGOS:PREF_REGIONS:PREF_region_Ile_de_France:eps:PREF_region_Ile_de_France_CMJN.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2808" y="128129"/>
            <a:ext cx="820480" cy="652160"/>
          </a:xfrm>
          <a:prstGeom prst="rect">
            <a:avLst/>
          </a:prstGeom>
          <a:noFill/>
          <a:ln>
            <a:noFill/>
          </a:ln>
        </p:spPr>
      </p:pic>
      <p:pic>
        <p:nvPicPr>
          <p:cNvPr id="13"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87450" y="182922"/>
            <a:ext cx="972000" cy="49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95562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solidFill>
                  <a:srgbClr val="000000"/>
                </a:solidFill>
              </a:rPr>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solidFill>
                  <a:srgbClr val="000000"/>
                </a:solidFill>
              </a:rPr>
              <a:pPr/>
              <a:t>02/07/2021</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Mac:Users:xavier.hasendahl:Desktop:ELEMENTS TEMPLATES SIG:LOGOS:PREF_REGIONS:PREF_region_Ile_de_France:eps:PREF_region_Ile_de_France_CMJN.eps"/>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2808" y="128129"/>
            <a:ext cx="820480" cy="652160"/>
          </a:xfrm>
          <a:prstGeom prst="rect">
            <a:avLst/>
          </a:prstGeom>
          <a:noFill/>
          <a:ln>
            <a:noFill/>
          </a:ln>
        </p:spPr>
      </p:pic>
      <p:pic>
        <p:nvPicPr>
          <p:cNvPr id="1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87450" y="182922"/>
            <a:ext cx="972000" cy="49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39370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1" r:id="rId10"/>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eau-seine-normandie.fr/domaines-d-action/approvisionnement_eau_potable" TargetMode="Externa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22.png"/><Relationship Id="rId5" Type="http://schemas.openxmlformats.org/officeDocument/2006/relationships/hyperlink" Target="http://www.eau-seine-normandie.fr/domaines-d-action/etudes" TargetMode="External"/><Relationship Id="rId4" Type="http://schemas.openxmlformats.org/officeDocument/2006/relationships/hyperlink" Target="https://fr.calameo.com/agence-de-l-eau-seine-normandie/read/004001913023161af9ee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1"/>
          <p:cNvSpPr>
            <a:spLocks noChangeArrowheads="1"/>
          </p:cNvSpPr>
          <p:nvPr/>
        </p:nvSpPr>
        <p:spPr bwMode="auto">
          <a:xfrm>
            <a:off x="0" y="53579"/>
            <a:ext cx="9158288" cy="5143500"/>
          </a:xfrm>
          <a:custGeom>
            <a:avLst/>
            <a:gdLst>
              <a:gd name="T0" fmla="*/ 9158288 w 9158288"/>
              <a:gd name="T1" fmla="*/ 3429000 h 6858000"/>
              <a:gd name="T2" fmla="*/ 4579144 w 9158288"/>
              <a:gd name="T3" fmla="*/ 6858000 h 6858000"/>
              <a:gd name="T4" fmla="*/ 0 w 9158288"/>
              <a:gd name="T5" fmla="*/ 3429000 h 6858000"/>
              <a:gd name="T6" fmla="*/ 4579144 w 9158288"/>
              <a:gd name="T7" fmla="*/ 0 h 6858000"/>
              <a:gd name="T8" fmla="*/ 0 60000 65536"/>
              <a:gd name="T9" fmla="*/ 0 60000 65536"/>
              <a:gd name="T10" fmla="*/ 0 60000 65536"/>
              <a:gd name="T11" fmla="*/ 0 60000 65536"/>
              <a:gd name="T12" fmla="*/ 0 w 9158288"/>
              <a:gd name="T13" fmla="*/ 0 h 6858000"/>
              <a:gd name="T14" fmla="*/ 9158288 w 9158288"/>
              <a:gd name="T15" fmla="*/ 6858000 h 6858000"/>
            </a:gdLst>
            <a:ahLst/>
            <a:cxnLst>
              <a:cxn ang="T8">
                <a:pos x="T0" y="T1"/>
              </a:cxn>
              <a:cxn ang="T9">
                <a:pos x="T2" y="T3"/>
              </a:cxn>
              <a:cxn ang="T10">
                <a:pos x="T4" y="T5"/>
              </a:cxn>
              <a:cxn ang="T11">
                <a:pos x="T6" y="T7"/>
              </a:cxn>
            </a:cxnLst>
            <a:rect l="T12" t="T13" r="T14" b="T15"/>
            <a:pathLst>
              <a:path w="9158288" h="6858000">
                <a:moveTo>
                  <a:pt x="0" y="0"/>
                </a:moveTo>
                <a:lnTo>
                  <a:pt x="25442" y="0"/>
                </a:lnTo>
                <a:lnTo>
                  <a:pt x="25442" y="19050"/>
                </a:lnTo>
                <a:lnTo>
                  <a:pt x="0" y="1905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6" y="1815704"/>
            <a:ext cx="1381125"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Freeform 3"/>
          <p:cNvSpPr>
            <a:spLocks noChangeArrowheads="1"/>
          </p:cNvSpPr>
          <p:nvPr/>
        </p:nvSpPr>
        <p:spPr bwMode="auto">
          <a:xfrm>
            <a:off x="1692275" y="4839891"/>
            <a:ext cx="7200900" cy="216694"/>
          </a:xfrm>
          <a:custGeom>
            <a:avLst/>
            <a:gdLst>
              <a:gd name="T0" fmla="*/ 7200900 w 7200900"/>
              <a:gd name="T1" fmla="*/ 144463 h 288925"/>
              <a:gd name="T2" fmla="*/ 3600450 w 7200900"/>
              <a:gd name="T3" fmla="*/ 288925 h 288925"/>
              <a:gd name="T4" fmla="*/ 0 w 7200900"/>
              <a:gd name="T5" fmla="*/ 144463 h 288925"/>
              <a:gd name="T6" fmla="*/ 3600450 w 7200900"/>
              <a:gd name="T7" fmla="*/ 0 h 288925"/>
              <a:gd name="T8" fmla="*/ 0 60000 65536"/>
              <a:gd name="T9" fmla="*/ 0 60000 65536"/>
              <a:gd name="T10" fmla="*/ 0 60000 65536"/>
              <a:gd name="T11" fmla="*/ 0 60000 65536"/>
              <a:gd name="T12" fmla="*/ 0 w 7200900"/>
              <a:gd name="T13" fmla="*/ 0 h 288925"/>
              <a:gd name="T14" fmla="*/ 7200900 w 7200900"/>
              <a:gd name="T15" fmla="*/ 288925 h 288925"/>
            </a:gdLst>
            <a:ahLst/>
            <a:cxnLst>
              <a:cxn ang="T8">
                <a:pos x="T0" y="T1"/>
              </a:cxn>
              <a:cxn ang="T9">
                <a:pos x="T2" y="T3"/>
              </a:cxn>
              <a:cxn ang="T10">
                <a:pos x="T4" y="T5"/>
              </a:cxn>
              <a:cxn ang="T11">
                <a:pos x="T6" y="T7"/>
              </a:cxn>
            </a:cxnLst>
            <a:rect l="T12" t="T13" r="T14" b="T15"/>
            <a:pathLst>
              <a:path w="7200900" h="288925">
                <a:moveTo>
                  <a:pt x="0" y="0"/>
                </a:moveTo>
                <a:lnTo>
                  <a:pt x="20003" y="0"/>
                </a:lnTo>
                <a:lnTo>
                  <a:pt x="20003" y="803"/>
                </a:lnTo>
                <a:lnTo>
                  <a:pt x="0" y="803"/>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365" name="Text Box 5"/>
          <p:cNvSpPr txBox="1">
            <a:spLocks noChangeArrowheads="1"/>
          </p:cNvSpPr>
          <p:nvPr/>
        </p:nvSpPr>
        <p:spPr bwMode="auto">
          <a:xfrm>
            <a:off x="1944688" y="693563"/>
            <a:ext cx="6371728" cy="3750395"/>
          </a:xfrm>
          <a:prstGeom prst="rect">
            <a:avLst/>
          </a:prstGeom>
          <a:solidFill>
            <a:srgbClr val="DAEDEF"/>
          </a:solidFill>
          <a:ln w="9360" cap="sq">
            <a:solidFill>
              <a:srgbClr val="0088A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pitchFamily="34" charset="-122"/>
              </a:defRPr>
            </a:lvl9pPr>
          </a:lstStyle>
          <a:p>
            <a:pPr algn="ctr" eaLnBrk="1" hangingPunct="1">
              <a:lnSpc>
                <a:spcPct val="100000"/>
              </a:lnSpc>
              <a:spcAft>
                <a:spcPct val="0"/>
              </a:spcAft>
              <a:buClrTx/>
              <a:buFontTx/>
              <a:buNone/>
            </a:pPr>
            <a:r>
              <a:rPr lang="fr-FR" altLang="fr-FR" sz="2600" b="1" dirty="0" smtClean="0">
                <a:solidFill>
                  <a:srgbClr val="0088A8"/>
                </a:solidFill>
                <a:cs typeface="Arial" charset="0"/>
              </a:rPr>
              <a:t>Plus de résilience en agriculture </a:t>
            </a:r>
            <a:br>
              <a:rPr lang="fr-FR" altLang="fr-FR" sz="2600" b="1" dirty="0" smtClean="0">
                <a:solidFill>
                  <a:srgbClr val="0088A8"/>
                </a:solidFill>
                <a:cs typeface="Arial" charset="0"/>
              </a:rPr>
            </a:br>
            <a:r>
              <a:rPr lang="fr-FR" altLang="fr-FR" sz="2600" b="1" dirty="0" smtClean="0">
                <a:solidFill>
                  <a:srgbClr val="0088A8"/>
                </a:solidFill>
                <a:cs typeface="Arial" charset="0"/>
              </a:rPr>
              <a:t>face au changement climatique</a:t>
            </a:r>
          </a:p>
          <a:p>
            <a:pPr algn="ctr" eaLnBrk="1" hangingPunct="1">
              <a:lnSpc>
                <a:spcPct val="100000"/>
              </a:lnSpc>
              <a:spcAft>
                <a:spcPct val="0"/>
              </a:spcAft>
              <a:buClrTx/>
              <a:buFontTx/>
              <a:buNone/>
            </a:pPr>
            <a:r>
              <a:rPr lang="fr-FR" altLang="fr-FR" sz="2600" dirty="0" smtClean="0">
                <a:solidFill>
                  <a:srgbClr val="0088A8"/>
                </a:solidFill>
                <a:cs typeface="Arial" charset="0"/>
              </a:rPr>
              <a:t>Présentation au SAGE de la Brèche</a:t>
            </a:r>
            <a:r>
              <a:rPr lang="fr-FR" altLang="fr-FR" sz="2600" dirty="0">
                <a:solidFill>
                  <a:srgbClr val="0088A8"/>
                </a:solidFill>
                <a:cs typeface="Arial" charset="0"/>
              </a:rPr>
              <a:t/>
            </a:r>
            <a:br>
              <a:rPr lang="fr-FR" altLang="fr-FR" sz="2600" dirty="0">
                <a:solidFill>
                  <a:srgbClr val="0088A8"/>
                </a:solidFill>
                <a:cs typeface="Arial" charset="0"/>
              </a:rPr>
            </a:br>
            <a:r>
              <a:rPr lang="fr-FR" altLang="fr-FR" sz="2600" dirty="0">
                <a:solidFill>
                  <a:srgbClr val="0088A8"/>
                </a:solidFill>
                <a:cs typeface="Arial" charset="0"/>
              </a:rPr>
              <a:t/>
            </a:r>
            <a:br>
              <a:rPr lang="fr-FR" altLang="fr-FR" sz="2600" dirty="0">
                <a:solidFill>
                  <a:srgbClr val="0088A8"/>
                </a:solidFill>
                <a:cs typeface="Arial" charset="0"/>
              </a:rPr>
            </a:br>
            <a:endParaRPr lang="fr-FR" altLang="fr-FR" sz="2600" dirty="0">
              <a:solidFill>
                <a:srgbClr val="0088A8"/>
              </a:solidFill>
              <a:cs typeface="Arial" charset="0"/>
            </a:endParaRPr>
          </a:p>
          <a:p>
            <a:pPr algn="ctr" eaLnBrk="1" hangingPunct="1">
              <a:lnSpc>
                <a:spcPct val="100000"/>
              </a:lnSpc>
              <a:spcAft>
                <a:spcPct val="0"/>
              </a:spcAft>
              <a:buClrTx/>
              <a:buFontTx/>
              <a:buNone/>
            </a:pPr>
            <a:endParaRPr lang="fr-FR" altLang="fr-FR" sz="2600" b="1" dirty="0">
              <a:solidFill>
                <a:srgbClr val="0088A8"/>
              </a:solidFill>
              <a:cs typeface="Arial" charset="0"/>
            </a:endParaRPr>
          </a:p>
          <a:p>
            <a:pPr algn="ctr" eaLnBrk="1" hangingPunct="1">
              <a:lnSpc>
                <a:spcPct val="100000"/>
              </a:lnSpc>
              <a:spcAft>
                <a:spcPct val="0"/>
              </a:spcAft>
              <a:buClrTx/>
              <a:buFontTx/>
              <a:buNone/>
            </a:pPr>
            <a:endParaRPr lang="fr-FR" altLang="fr-FR" sz="2600" b="1" dirty="0">
              <a:solidFill>
                <a:srgbClr val="0088A8"/>
              </a:solidFill>
              <a:cs typeface="Arial" charset="0"/>
            </a:endParaRPr>
          </a:p>
          <a:p>
            <a:pPr algn="ctr" eaLnBrk="1" hangingPunct="1">
              <a:lnSpc>
                <a:spcPct val="100000"/>
              </a:lnSpc>
              <a:spcAft>
                <a:spcPct val="0"/>
              </a:spcAft>
              <a:buClrTx/>
              <a:buFontTx/>
              <a:buNone/>
            </a:pPr>
            <a:r>
              <a:rPr lang="fr-FR" altLang="fr-FR" sz="2600" b="1" dirty="0">
                <a:solidFill>
                  <a:srgbClr val="0088A8"/>
                </a:solidFill>
                <a:cs typeface="Arial" charset="0"/>
              </a:rPr>
              <a:t/>
            </a:r>
            <a:br>
              <a:rPr lang="fr-FR" altLang="fr-FR" sz="2600" b="1" dirty="0">
                <a:solidFill>
                  <a:srgbClr val="0088A8"/>
                </a:solidFill>
                <a:cs typeface="Arial" charset="0"/>
              </a:rPr>
            </a:br>
            <a:r>
              <a:rPr lang="fr-FR" altLang="fr-FR" sz="2600" b="1" dirty="0">
                <a:solidFill>
                  <a:srgbClr val="0088A8"/>
                </a:solidFill>
                <a:cs typeface="Arial" charset="0"/>
              </a:rPr>
              <a:t/>
            </a:r>
            <a:br>
              <a:rPr lang="fr-FR" altLang="fr-FR" sz="2600" b="1" dirty="0">
                <a:solidFill>
                  <a:srgbClr val="0088A8"/>
                </a:solidFill>
                <a:cs typeface="Arial" charset="0"/>
              </a:rPr>
            </a:br>
            <a:endParaRPr lang="fr-FR" altLang="fr-FR" sz="2000" b="1" dirty="0">
              <a:solidFill>
                <a:srgbClr val="0088A8"/>
              </a:solidFill>
              <a:cs typeface="Arial" charset="0"/>
            </a:endParaRPr>
          </a:p>
        </p:txBody>
      </p:sp>
      <p:pic>
        <p:nvPicPr>
          <p:cNvPr id="15366" name="Picture 7" descr="C:\Users\Feuillsa\Documents\Documents\changement climatique\ILLU-FOND-VERT-APbis+.jpg"/>
          <p:cNvPicPr>
            <a:picLocks noChangeAspect="1" noChangeArrowheads="1"/>
          </p:cNvPicPr>
          <p:nvPr/>
        </p:nvPicPr>
        <p:blipFill>
          <a:blip r:embed="rId4">
            <a:extLst>
              <a:ext uri="{28A0092B-C50C-407E-A947-70E740481C1C}">
                <a14:useLocalDpi xmlns:a14="http://schemas.microsoft.com/office/drawing/2010/main" val="0"/>
              </a:ext>
            </a:extLst>
          </a:blip>
          <a:srcRect b="11465"/>
          <a:stretch>
            <a:fillRect/>
          </a:stretch>
        </p:blipFill>
        <p:spPr bwMode="auto">
          <a:xfrm>
            <a:off x="3995936" y="2408635"/>
            <a:ext cx="237629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15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re 1"/>
          <p:cNvSpPr>
            <a:spLocks noGrp="1"/>
          </p:cNvSpPr>
          <p:nvPr>
            <p:ph type="title"/>
          </p:nvPr>
        </p:nvSpPr>
        <p:spPr>
          <a:xfrm>
            <a:off x="467544" y="-236934"/>
            <a:ext cx="8678862" cy="994172"/>
          </a:xfrm>
        </p:spPr>
        <p:txBody>
          <a:bodyPr/>
          <a:lstStyle/>
          <a:p>
            <a:r>
              <a:rPr lang="fr-FR" altLang="fr-FR" dirty="0" smtClean="0"/>
              <a:t>Des systèmes plus résilients face à la sécheresse</a:t>
            </a:r>
          </a:p>
        </p:txBody>
      </p:sp>
      <p:pic>
        <p:nvPicPr>
          <p:cNvPr id="4505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465535"/>
            <a:ext cx="849751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7"/>
          <p:cNvSpPr>
            <a:spLocks noChangeArrowheads="1"/>
          </p:cNvSpPr>
          <p:nvPr/>
        </p:nvSpPr>
        <p:spPr bwMode="auto">
          <a:xfrm>
            <a:off x="0" y="452556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algn="ctr" eaLnBrk="1" hangingPunct="1">
              <a:spcBef>
                <a:spcPct val="0"/>
              </a:spcBef>
              <a:spcAft>
                <a:spcPts val="1000"/>
              </a:spcAft>
              <a:buFontTx/>
              <a:buNone/>
            </a:pPr>
            <a:r>
              <a:rPr lang="fr-FR" altLang="fr-FR" sz="2000" dirty="0">
                <a:latin typeface="Calibri" pitchFamily="34" charset="0"/>
                <a:ea typeface="Calibri" pitchFamily="34" charset="0"/>
                <a:cs typeface="Times New Roman" pitchFamily="18" charset="0"/>
              </a:rPr>
              <a:t>Exemple d’un système combinant différentes stratégies </a:t>
            </a:r>
            <a:r>
              <a:rPr lang="fr-FR" altLang="fr-FR" sz="2000" dirty="0" err="1">
                <a:latin typeface="Calibri" pitchFamily="34" charset="0"/>
                <a:ea typeface="Calibri" pitchFamily="34" charset="0"/>
                <a:cs typeface="Times New Roman" pitchFamily="18" charset="0"/>
              </a:rPr>
              <a:t>agroécologiques</a:t>
            </a:r>
            <a:r>
              <a:rPr lang="fr-FR" altLang="fr-FR" sz="2000" dirty="0">
                <a:latin typeface="Calibri" pitchFamily="34" charset="0"/>
                <a:ea typeface="Calibri" pitchFamily="34" charset="0"/>
                <a:cs typeface="Times New Roman" pitchFamily="18" charset="0"/>
              </a:rPr>
              <a:t> </a:t>
            </a:r>
            <a:r>
              <a:rPr lang="fr-FR" altLang="fr-FR" sz="2000" dirty="0" smtClean="0">
                <a:latin typeface="Calibri" pitchFamily="34" charset="0"/>
                <a:ea typeface="Calibri" pitchFamily="34" charset="0"/>
                <a:cs typeface="Times New Roman" pitchFamily="18" charset="0"/>
              </a:rPr>
              <a:t>résilientes</a:t>
            </a:r>
            <a:endParaRPr lang="fr-FR" altLang="fr-FR" sz="1100" dirty="0">
              <a:latin typeface="Calibri" pitchFamily="34" charset="0"/>
              <a:ea typeface="Calibri" pitchFamily="34" charset="0"/>
              <a:cs typeface="Times New Roman" pitchFamily="18" charset="0"/>
            </a:endParaRPr>
          </a:p>
        </p:txBody>
      </p:sp>
      <p:sp>
        <p:nvSpPr>
          <p:cNvPr id="45061" name="ZoneTexte 4"/>
          <p:cNvSpPr txBox="1">
            <a:spLocks noChangeArrowheads="1"/>
          </p:cNvSpPr>
          <p:nvPr/>
        </p:nvSpPr>
        <p:spPr bwMode="auto">
          <a:xfrm>
            <a:off x="76200" y="4956573"/>
            <a:ext cx="7571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1200" i="1" dirty="0" err="1"/>
              <a:t>Ref</a:t>
            </a:r>
            <a:r>
              <a:rPr lang="fr-FR" altLang="fr-FR" sz="1200" i="1" dirty="0"/>
              <a:t> :</a:t>
            </a:r>
            <a:r>
              <a:rPr lang="fr-FR" altLang="fr-FR" sz="1200" i="1" dirty="0" err="1"/>
              <a:t>Guyomard</a:t>
            </a:r>
            <a:r>
              <a:rPr lang="fr-FR" altLang="fr-FR" sz="1200" i="1" dirty="0"/>
              <a:t> 2013, Sautereau &amp; Benoit 2016, Institut de l’élevage 2017, </a:t>
            </a:r>
            <a:r>
              <a:rPr lang="fr-FR" altLang="fr-FR" sz="1200" i="1" dirty="0" err="1"/>
              <a:t>FRCivam</a:t>
            </a:r>
            <a:r>
              <a:rPr lang="fr-FR" altLang="fr-FR" sz="1200" i="1" dirty="0"/>
              <a:t> Basse-Normandie 2013</a:t>
            </a:r>
          </a:p>
        </p:txBody>
      </p:sp>
    </p:spTree>
    <p:extLst>
      <p:ext uri="{BB962C8B-B14F-4D97-AF65-F5344CB8AC3E}">
        <p14:creationId xmlns:p14="http://schemas.microsoft.com/office/powerpoint/2010/main" val="400183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3240" y="195486"/>
            <a:ext cx="6840760" cy="539991"/>
          </a:xfrm>
        </p:spPr>
        <p:txBody>
          <a:bodyPr>
            <a:normAutofit fontScale="90000"/>
          </a:bodyPr>
          <a:lstStyle/>
          <a:p>
            <a:pPr algn="r"/>
            <a:r>
              <a:rPr lang="fr-FR" dirty="0" smtClean="0"/>
              <a:t>Autres éléments intéressants pour </a:t>
            </a:r>
            <a:r>
              <a:rPr lang="fr-FR" dirty="0" smtClean="0"/>
              <a:t/>
            </a:r>
            <a:br>
              <a:rPr lang="fr-FR" dirty="0" smtClean="0"/>
            </a:br>
            <a:r>
              <a:rPr lang="fr-FR" dirty="0" smtClean="0"/>
              <a:t>guider </a:t>
            </a:r>
            <a:r>
              <a:rPr lang="fr-FR" dirty="0" smtClean="0"/>
              <a:t>votre action</a:t>
            </a:r>
            <a:endParaRPr lang="fr-FR" dirty="0"/>
          </a:p>
        </p:txBody>
      </p:sp>
      <p:sp>
        <p:nvSpPr>
          <p:cNvPr id="3" name="Espace réservé du contenu 2"/>
          <p:cNvSpPr>
            <a:spLocks noGrp="1"/>
          </p:cNvSpPr>
          <p:nvPr>
            <p:ph idx="1"/>
          </p:nvPr>
        </p:nvSpPr>
        <p:spPr>
          <a:xfrm>
            <a:off x="179512" y="771550"/>
            <a:ext cx="8784976" cy="3456381"/>
          </a:xfrm>
        </p:spPr>
        <p:txBody>
          <a:bodyPr/>
          <a:lstStyle/>
          <a:p>
            <a:pPr marL="377825" indent="-285750">
              <a:buFont typeface="Arial" panose="020B0604020202020204" pitchFamily="34" charset="0"/>
              <a:buChar char="•"/>
            </a:pPr>
            <a:r>
              <a:rPr lang="fr-FR" b="1" dirty="0"/>
              <a:t>Rapport sur les pratiques et systèmes agricoles résilients face au risque sécheresse </a:t>
            </a:r>
            <a:r>
              <a:rPr lang="fr-FR" sz="1600" dirty="0"/>
              <a:t>: </a:t>
            </a:r>
            <a:r>
              <a:rPr lang="fr-FR" dirty="0"/>
              <a:t>http://www.eau-seine-normandie.fr/sites/public_file/inline-files/Rapport-final-Pratiques-et-systemes-agricoles-resilients-en-conditions-de-secheresse.pdf</a:t>
            </a:r>
          </a:p>
          <a:p>
            <a:pPr marL="377825" indent="-285750">
              <a:buFont typeface="Arial" panose="020B0604020202020204" pitchFamily="34" charset="0"/>
              <a:buChar char="•"/>
            </a:pPr>
            <a:r>
              <a:rPr lang="fr-FR" b="1" dirty="0" smtClean="0"/>
              <a:t>L’étude </a:t>
            </a:r>
            <a:r>
              <a:rPr lang="fr-FR" b="1" dirty="0" smtClean="0"/>
              <a:t>Life agri-</a:t>
            </a:r>
            <a:r>
              <a:rPr lang="fr-FR" b="1" dirty="0" err="1" smtClean="0"/>
              <a:t>adapt</a:t>
            </a:r>
            <a:r>
              <a:rPr lang="fr-FR" b="1" dirty="0"/>
              <a:t> </a:t>
            </a:r>
            <a:r>
              <a:rPr lang="fr-FR" b="1" dirty="0" smtClean="0"/>
              <a:t>« Adaptation </a:t>
            </a:r>
            <a:r>
              <a:rPr lang="fr-FR" b="1" dirty="0"/>
              <a:t>des exploitations agricoles au changement </a:t>
            </a:r>
            <a:r>
              <a:rPr lang="fr-FR" b="1" dirty="0" smtClean="0"/>
              <a:t>climatique » </a:t>
            </a:r>
            <a:r>
              <a:rPr lang="fr-FR" dirty="0" smtClean="0"/>
              <a:t>126 </a:t>
            </a:r>
            <a:r>
              <a:rPr lang="fr-FR" dirty="0"/>
              <a:t>fermes pilotes dont 34 en France : http://www.eau-seine-normandie.fr/sites/public_file/inline-files/Rapport_Life_Agriadapt_AESN.pdf</a:t>
            </a:r>
            <a:endParaRPr lang="fr-FR" dirty="0" smtClean="0"/>
          </a:p>
          <a:p>
            <a:pPr marL="377825" indent="-285750">
              <a:buFont typeface="Arial" panose="020B0604020202020204" pitchFamily="34" charset="0"/>
              <a:buChar char="•"/>
            </a:pPr>
            <a:r>
              <a:rPr lang="fr-FR" b="1" dirty="0" smtClean="0"/>
              <a:t>L’avis du conseil scientifique sur le risque sécheresse </a:t>
            </a:r>
            <a:r>
              <a:rPr lang="fr-FR" dirty="0" smtClean="0"/>
              <a:t>: http</a:t>
            </a:r>
            <a:r>
              <a:rPr lang="fr-FR" dirty="0"/>
              <a:t>://www.eau-seine-normandie.fr/sites/public_file/inline-files/AvisCS_Risques_secheresse_10octobre2019_CB.pdf</a:t>
            </a:r>
            <a:endParaRPr lang="fr-FR" dirty="0" smtClean="0"/>
          </a:p>
          <a:p>
            <a:pPr marL="377825" indent="-285750">
              <a:buFont typeface="Arial" panose="020B0604020202020204" pitchFamily="34" charset="0"/>
              <a:buChar char="•"/>
            </a:pPr>
            <a:r>
              <a:rPr lang="fr-FR" b="1" dirty="0" smtClean="0"/>
              <a:t>Un rapport sur l’efficacité des mesures agricoles pour protéger les aires de captage </a:t>
            </a:r>
            <a:r>
              <a:rPr lang="fr-FR" dirty="0"/>
              <a:t>: téléchargeable sur </a:t>
            </a:r>
            <a:r>
              <a:rPr lang="fr-FR" dirty="0">
                <a:hlinkClick r:id="rId3"/>
              </a:rPr>
              <a:t>http://</a:t>
            </a:r>
            <a:r>
              <a:rPr lang="fr-FR" dirty="0" smtClean="0">
                <a:hlinkClick r:id="rId3"/>
              </a:rPr>
              <a:t>www.eau-seine-normandie.fr/domaines-d-action/approvisionnement_eau_potable</a:t>
            </a:r>
            <a:endParaRPr lang="fr-FR" dirty="0" smtClean="0"/>
          </a:p>
          <a:p>
            <a:pPr marL="377825" indent="-285750">
              <a:buFont typeface="Arial" panose="020B0604020202020204" pitchFamily="34" charset="0"/>
              <a:buChar char="•"/>
            </a:pPr>
            <a:r>
              <a:rPr lang="fr-FR" dirty="0">
                <a:hlinkClick r:id="rId4"/>
              </a:rPr>
              <a:t>Livret des témoignages</a:t>
            </a:r>
            <a:r>
              <a:rPr lang="fr-FR" dirty="0"/>
              <a:t> : </a:t>
            </a:r>
            <a:r>
              <a:rPr lang="fr-FR" b="1" dirty="0"/>
              <a:t>10 témoignages </a:t>
            </a:r>
            <a:r>
              <a:rPr lang="fr-FR" b="1" dirty="0" smtClean="0"/>
              <a:t>agricoles</a:t>
            </a:r>
            <a:endParaRPr lang="fr-FR" b="1" dirty="0" smtClean="0"/>
          </a:p>
          <a:p>
            <a:pPr marL="377825" indent="-285750">
              <a:buFont typeface="Arial" panose="020B0604020202020204" pitchFamily="34" charset="0"/>
              <a:buChar char="•"/>
            </a:pPr>
            <a:r>
              <a:rPr lang="fr-FR" b="1" dirty="0" smtClean="0"/>
              <a:t>Des « fiches questions-réponses » </a:t>
            </a:r>
            <a:r>
              <a:rPr lang="fr-FR" dirty="0">
                <a:hlinkClick r:id="rId5"/>
              </a:rPr>
              <a:t>http://</a:t>
            </a:r>
            <a:r>
              <a:rPr lang="fr-FR" dirty="0" smtClean="0">
                <a:hlinkClick r:id="rId5"/>
              </a:rPr>
              <a:t>www.eau-seine-normandie.fr/domaines-d-action/etudes</a:t>
            </a:r>
            <a:r>
              <a:rPr lang="fr-FR" dirty="0" smtClean="0"/>
              <a:t>, dont </a:t>
            </a:r>
            <a:r>
              <a:rPr lang="fr-FR" dirty="0"/>
              <a:t>:</a:t>
            </a:r>
            <a:endParaRPr lang="fr-FR" dirty="0" smtClean="0"/>
          </a:p>
          <a:p>
            <a:pPr marL="637200" lvl="1" indent="-285750"/>
            <a:r>
              <a:rPr lang="fr-FR" dirty="0" smtClean="0"/>
              <a:t>Sur la </a:t>
            </a:r>
            <a:r>
              <a:rPr lang="fr-FR" b="1" dirty="0" smtClean="0"/>
              <a:t>protection des captages</a:t>
            </a:r>
          </a:p>
          <a:p>
            <a:pPr marL="637200" lvl="1" indent="-285750">
              <a:spcBef>
                <a:spcPts val="0"/>
              </a:spcBef>
            </a:pPr>
            <a:r>
              <a:rPr lang="fr-FR" dirty="0" smtClean="0"/>
              <a:t>Sur les </a:t>
            </a:r>
            <a:r>
              <a:rPr lang="fr-FR" b="1" dirty="0" smtClean="0"/>
              <a:t>pesticides</a:t>
            </a:r>
          </a:p>
          <a:p>
            <a:pPr marL="637200" lvl="1" indent="-285750">
              <a:spcBef>
                <a:spcPts val="0"/>
              </a:spcBef>
            </a:pPr>
            <a:r>
              <a:rPr lang="fr-FR" dirty="0" smtClean="0"/>
              <a:t>Sur les </a:t>
            </a:r>
            <a:r>
              <a:rPr lang="fr-FR" b="1" dirty="0" smtClean="0"/>
              <a:t>nitrates</a:t>
            </a:r>
          </a:p>
          <a:p>
            <a:pPr marL="637200" lvl="1" indent="-285750">
              <a:spcBef>
                <a:spcPts val="0"/>
              </a:spcBef>
            </a:pPr>
            <a:r>
              <a:rPr lang="fr-FR" dirty="0" smtClean="0"/>
              <a:t>Sur </a:t>
            </a:r>
            <a:r>
              <a:rPr lang="fr-FR" dirty="0" smtClean="0"/>
              <a:t>la </a:t>
            </a:r>
            <a:r>
              <a:rPr lang="fr-FR" b="1" dirty="0" smtClean="0"/>
              <a:t>transition </a:t>
            </a:r>
            <a:r>
              <a:rPr lang="fr-FR" b="1" dirty="0" err="1" smtClean="0"/>
              <a:t>agroécologique</a:t>
            </a:r>
            <a:r>
              <a:rPr lang="fr-FR" b="1" dirty="0" smtClean="0"/>
              <a:t>…</a:t>
            </a:r>
            <a:endParaRPr lang="fr-FR" b="1" dirty="0" smtClean="0"/>
          </a:p>
          <a:p>
            <a:pPr marL="377825" indent="-285750">
              <a:buFont typeface="Arial" panose="020B0604020202020204" pitchFamily="34" charset="0"/>
              <a:buChar char="•"/>
            </a:pPr>
            <a:endParaRPr lang="fr-FR"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47622">
            <a:off x="5146106" y="3784093"/>
            <a:ext cx="1221612" cy="173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0755" y="3763950"/>
            <a:ext cx="1222058" cy="171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79052">
            <a:off x="7052927" y="3796881"/>
            <a:ext cx="1207820" cy="171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33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682801"/>
            <a:ext cx="9036496" cy="539991"/>
          </a:xfrm>
        </p:spPr>
        <p:txBody>
          <a:bodyPr>
            <a:normAutofit fontScale="90000"/>
          </a:bodyPr>
          <a:lstStyle/>
          <a:p>
            <a:r>
              <a:rPr lang="fr-FR" dirty="0" smtClean="0"/>
              <a:t>Principaux messages de l’avis du CS sur le risque sécheresse</a:t>
            </a:r>
            <a:endParaRPr lang="fr-FR" dirty="0"/>
          </a:p>
        </p:txBody>
      </p:sp>
      <p:sp>
        <p:nvSpPr>
          <p:cNvPr id="3" name="Espace réservé du contenu 2"/>
          <p:cNvSpPr>
            <a:spLocks noGrp="1"/>
          </p:cNvSpPr>
          <p:nvPr>
            <p:ph idx="1"/>
          </p:nvPr>
        </p:nvSpPr>
        <p:spPr>
          <a:xfrm>
            <a:off x="323528" y="1419625"/>
            <a:ext cx="8424936" cy="2952325"/>
          </a:xfrm>
        </p:spPr>
        <p:txBody>
          <a:bodyPr/>
          <a:lstStyle/>
          <a:p>
            <a:pPr marL="377825" indent="-285750">
              <a:buFont typeface="Arial" panose="020B0604020202020204" pitchFamily="34" charset="0"/>
              <a:buChar char="•"/>
            </a:pPr>
            <a:r>
              <a:rPr lang="fr-FR" dirty="0" smtClean="0"/>
              <a:t>Favoriser la </a:t>
            </a:r>
            <a:r>
              <a:rPr lang="fr-FR" b="1" dirty="0" smtClean="0"/>
              <a:t>gestion par la </a:t>
            </a:r>
            <a:r>
              <a:rPr lang="fr-FR" b="1" dirty="0"/>
              <a:t>demande </a:t>
            </a:r>
            <a:r>
              <a:rPr lang="fr-FR" dirty="0"/>
              <a:t>plutôt que </a:t>
            </a:r>
            <a:r>
              <a:rPr lang="fr-FR" dirty="0" smtClean="0"/>
              <a:t>la gestion par l’offre </a:t>
            </a:r>
          </a:p>
          <a:p>
            <a:pPr marL="377825" indent="-285750">
              <a:buFont typeface="Arial" panose="020B0604020202020204" pitchFamily="34" charset="0"/>
              <a:buChar char="•"/>
            </a:pPr>
            <a:r>
              <a:rPr lang="fr-FR" b="1" dirty="0" smtClean="0"/>
              <a:t>Tous </a:t>
            </a:r>
            <a:r>
              <a:rPr lang="fr-FR" b="1" dirty="0"/>
              <a:t>les usages doivent contribuer</a:t>
            </a:r>
            <a:r>
              <a:rPr lang="fr-FR" dirty="0"/>
              <a:t>. La réduction de la consommation en eau potable est possible (réglementation remplissage des piscines individuelles par exemple). En zone agricole, miser </a:t>
            </a:r>
            <a:r>
              <a:rPr lang="fr-FR" dirty="0" smtClean="0"/>
              <a:t>sur </a:t>
            </a:r>
            <a:r>
              <a:rPr lang="fr-FR" dirty="0"/>
              <a:t>l’optimisation de </a:t>
            </a:r>
            <a:r>
              <a:rPr lang="fr-FR" dirty="0" smtClean="0"/>
              <a:t>l’irrigation semble </a:t>
            </a:r>
            <a:r>
              <a:rPr lang="fr-FR" dirty="0"/>
              <a:t>amener dans une impasse à long terme </a:t>
            </a:r>
          </a:p>
          <a:p>
            <a:pPr marL="377825" indent="-285750">
              <a:buFont typeface="Arial" panose="020B0604020202020204" pitchFamily="34" charset="0"/>
              <a:buChar char="•"/>
            </a:pPr>
            <a:r>
              <a:rPr lang="fr-FR" b="1" dirty="0" smtClean="0"/>
              <a:t>Des techniques existent déjà :choix de cultures et/ou de variétés adaptés aux nouvelles conditions pédoclimatiques, techniques agronomiques permettant d’améliorer leur réserve utile </a:t>
            </a:r>
            <a:endParaRPr lang="fr-FR" dirty="0" smtClean="0"/>
          </a:p>
          <a:p>
            <a:pPr lvl="2"/>
            <a:r>
              <a:rPr lang="fr-FR" sz="1400" dirty="0" smtClean="0"/>
              <a:t>augmentation de la matière organique,</a:t>
            </a:r>
          </a:p>
          <a:p>
            <a:pPr lvl="2"/>
            <a:r>
              <a:rPr lang="fr-FR" sz="1400" dirty="0" smtClean="0"/>
              <a:t>réduire les ruissellements et l’érosion tout en facilitant le transfert vers les nappes (couverts, haie, agroforesterie…)</a:t>
            </a:r>
          </a:p>
          <a:p>
            <a:pPr lvl="2"/>
            <a:r>
              <a:rPr lang="fr-FR" sz="1400" dirty="0" smtClean="0"/>
              <a:t>limiter l’évapotranspiration (</a:t>
            </a:r>
            <a:r>
              <a:rPr lang="fr-FR" sz="1400" dirty="0" err="1" smtClean="0"/>
              <a:t>mulch</a:t>
            </a:r>
            <a:r>
              <a:rPr lang="fr-FR" sz="1400" dirty="0" smtClean="0"/>
              <a:t>…)</a:t>
            </a:r>
          </a:p>
          <a:p>
            <a:pPr lvl="2"/>
            <a:r>
              <a:rPr lang="fr-FR" sz="1400" dirty="0" smtClean="0"/>
              <a:t>utilisation d’arbre comme « ascenseurs hydrauliques » (agroforesterie).</a:t>
            </a:r>
          </a:p>
          <a:p>
            <a:endParaRPr lang="fr-FR" dirty="0"/>
          </a:p>
        </p:txBody>
      </p:sp>
    </p:spTree>
    <p:extLst>
      <p:ext uri="{BB962C8B-B14F-4D97-AF65-F5344CB8AC3E}">
        <p14:creationId xmlns:p14="http://schemas.microsoft.com/office/powerpoint/2010/main" val="103526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979713" y="-34620"/>
            <a:ext cx="7164288"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9pPr>
          </a:lstStyle>
          <a:p>
            <a:pPr algn="ctr" eaLnBrk="1">
              <a:lnSpc>
                <a:spcPct val="93000"/>
              </a:lnSpc>
              <a:buSzPct val="100000"/>
              <a:buFont typeface="Times New Roman" pitchFamily="18" charset="0"/>
              <a:buNone/>
            </a:pPr>
            <a:r>
              <a:rPr lang="fr-FR" altLang="fr-FR" b="1" dirty="0" smtClean="0">
                <a:solidFill>
                  <a:srgbClr val="0088A8"/>
                </a:solidFill>
              </a:rPr>
              <a:t>Que dit le projet de SDAGE sur le sujet ?</a:t>
            </a:r>
            <a:endParaRPr lang="fr-FR" altLang="fr-FR" b="1" dirty="0">
              <a:solidFill>
                <a:srgbClr val="0088A8"/>
              </a:solidFill>
            </a:endParaRPr>
          </a:p>
        </p:txBody>
      </p:sp>
      <p:sp>
        <p:nvSpPr>
          <p:cNvPr id="3" name="ZoneTexte 2"/>
          <p:cNvSpPr txBox="1"/>
          <p:nvPr/>
        </p:nvSpPr>
        <p:spPr>
          <a:xfrm>
            <a:off x="323528" y="942571"/>
            <a:ext cx="8352928" cy="349326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r-FR" b="1" dirty="0" smtClean="0"/>
              <a:t>Restaurer l’</a:t>
            </a:r>
            <a:r>
              <a:rPr lang="fr-FR" b="1" dirty="0" err="1" smtClean="0"/>
              <a:t>hydromorphologie</a:t>
            </a:r>
            <a:r>
              <a:rPr lang="fr-FR" b="1" dirty="0" smtClean="0"/>
              <a:t> </a:t>
            </a:r>
            <a:r>
              <a:rPr lang="fr-FR" dirty="0" smtClean="0"/>
              <a:t>: continuité, zones d’expansion des crues, protection des zones humides, ripisylve…</a:t>
            </a:r>
          </a:p>
          <a:p>
            <a:pPr marL="285750" indent="-285750">
              <a:spcBef>
                <a:spcPts val="600"/>
              </a:spcBef>
              <a:buFont typeface="Arial" panose="020B0604020202020204" pitchFamily="34" charset="0"/>
              <a:buChar char="•"/>
            </a:pPr>
            <a:r>
              <a:rPr lang="fr-FR" b="1" dirty="0" smtClean="0"/>
              <a:t>Accroitre la protection des captages </a:t>
            </a:r>
            <a:r>
              <a:rPr lang="fr-FR" dirty="0" smtClean="0"/>
              <a:t>en visant 50% des AAC en cultures bas niveaux d’intrants en 2027 (non contraignant)</a:t>
            </a:r>
          </a:p>
          <a:p>
            <a:pPr marL="285750" indent="-285750">
              <a:spcBef>
                <a:spcPts val="600"/>
              </a:spcBef>
              <a:buFont typeface="Arial" panose="020B0604020202020204" pitchFamily="34" charset="0"/>
              <a:buChar char="•"/>
            </a:pPr>
            <a:r>
              <a:rPr lang="fr-FR" dirty="0" smtClean="0"/>
              <a:t>Au-delà des AAC, </a:t>
            </a:r>
            <a:r>
              <a:rPr lang="fr-FR" b="1" dirty="0" smtClean="0"/>
              <a:t>réduire les pollutions diffuses agricoles </a:t>
            </a:r>
            <a:r>
              <a:rPr lang="fr-FR" dirty="0" smtClean="0"/>
              <a:t>(nitrates &amp; pesticides) et </a:t>
            </a:r>
            <a:r>
              <a:rPr lang="fr-FR" b="1" dirty="0" smtClean="0"/>
              <a:t>favoriser l’infiltration à la source</a:t>
            </a:r>
          </a:p>
          <a:p>
            <a:pPr marL="285750" indent="-285750">
              <a:spcBef>
                <a:spcPts val="600"/>
              </a:spcBef>
              <a:buFont typeface="Arial" panose="020B0604020202020204" pitchFamily="34" charset="0"/>
              <a:buChar char="•"/>
            </a:pPr>
            <a:r>
              <a:rPr lang="fr-FR" b="1" dirty="0" smtClean="0"/>
              <a:t>Encadrer la mise en place des retenues d’irrigation </a:t>
            </a:r>
            <a:r>
              <a:rPr lang="fr-FR" dirty="0" smtClean="0"/>
              <a:t>:</a:t>
            </a:r>
          </a:p>
          <a:p>
            <a:pPr marL="742950" lvl="1" indent="-285750">
              <a:buFont typeface="Arial" panose="020B0604020202020204" pitchFamily="34" charset="0"/>
              <a:buChar char="•"/>
            </a:pPr>
            <a:r>
              <a:rPr lang="fr-FR" sz="1600" dirty="0" smtClean="0"/>
              <a:t>Fondées sur un projet collectif (PAGD, PTGE, concertation)</a:t>
            </a:r>
          </a:p>
          <a:p>
            <a:pPr marL="742950" lvl="1" indent="-285750">
              <a:buFont typeface="Arial" panose="020B0604020202020204" pitchFamily="34" charset="0"/>
              <a:buChar char="•"/>
            </a:pPr>
            <a:r>
              <a:rPr lang="fr-FR" sz="1600" dirty="0" smtClean="0"/>
              <a:t>Remplissage à partir de l’eau de surface pendant périodes excédentaires</a:t>
            </a:r>
          </a:p>
          <a:p>
            <a:pPr marL="742950" lvl="1" indent="-285750">
              <a:buFont typeface="Arial" panose="020B0604020202020204" pitchFamily="34" charset="0"/>
              <a:buChar char="•"/>
            </a:pPr>
            <a:r>
              <a:rPr lang="fr-FR" sz="1600" dirty="0" smtClean="0"/>
              <a:t>Pour les retenues de substitution volume=80% volume annuel max prélevé sur les 5-10 années antérieures</a:t>
            </a:r>
          </a:p>
          <a:p>
            <a:pPr marL="742950" lvl="1" indent="-285750">
              <a:buFont typeface="Arial" panose="020B0604020202020204" pitchFamily="34" charset="0"/>
              <a:buChar char="•"/>
            </a:pPr>
            <a:r>
              <a:rPr lang="fr-FR" sz="1600" dirty="0" smtClean="0"/>
              <a:t>Tenir compte des effets cumulés pour respecter les débits objectif d’étiage</a:t>
            </a:r>
            <a:endParaRPr lang="fr-FR" sz="1600" dirty="0"/>
          </a:p>
        </p:txBody>
      </p:sp>
    </p:spTree>
    <p:extLst>
      <p:ext uri="{BB962C8B-B14F-4D97-AF65-F5344CB8AC3E}">
        <p14:creationId xmlns:p14="http://schemas.microsoft.com/office/powerpoint/2010/main" val="581661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Titre 4">
            <a:extLst>
              <a:ext uri="{FF2B5EF4-FFF2-40B4-BE49-F238E27FC236}">
                <a16:creationId xmlns="" xmlns:a16="http://schemas.microsoft.com/office/drawing/2014/main" id="{7FECE53A-9267-D842-B87E-F184AF518E9F}"/>
              </a:ext>
            </a:extLst>
          </p:cNvPr>
          <p:cNvSpPr>
            <a:spLocks noGrp="1"/>
          </p:cNvSpPr>
          <p:nvPr>
            <p:ph type="title"/>
          </p:nvPr>
        </p:nvSpPr>
        <p:spPr>
          <a:xfrm>
            <a:off x="2051793" y="123478"/>
            <a:ext cx="7056711" cy="539991"/>
          </a:xfrm>
        </p:spPr>
        <p:txBody>
          <a:bodyPr>
            <a:noAutofit/>
          </a:bodyPr>
          <a:lstStyle/>
          <a:p>
            <a:r>
              <a:rPr lang="fr-FR" sz="2200" dirty="0">
                <a:solidFill>
                  <a:srgbClr val="0088A8"/>
                </a:solidFill>
                <a:latin typeface="Calibri" panose="020F0502020204030204" pitchFamily="34" charset="0"/>
                <a:ea typeface="Lucida Sans Unicode" charset="0"/>
                <a:cs typeface="Lucida Sans Unicode" charset="0"/>
              </a:rPr>
              <a:t>Orientation fondamentale </a:t>
            </a:r>
            <a:r>
              <a:rPr lang="fr-FR" sz="2200" dirty="0" smtClean="0">
                <a:solidFill>
                  <a:srgbClr val="0088A8"/>
                </a:solidFill>
                <a:latin typeface="Calibri" panose="020F0502020204030204" pitchFamily="34" charset="0"/>
                <a:ea typeface="Lucida Sans Unicode" charset="0"/>
                <a:cs typeface="Lucida Sans Unicode" charset="0"/>
              </a:rPr>
              <a:t>2  </a:t>
            </a:r>
            <a:r>
              <a:rPr lang="fr-FR" sz="2200" dirty="0">
                <a:solidFill>
                  <a:srgbClr val="0088A8"/>
                </a:solidFill>
                <a:latin typeface="Calibri" panose="020F0502020204030204" pitchFamily="34" charset="0"/>
                <a:ea typeface="Lucida Sans Unicode" charset="0"/>
                <a:cs typeface="Lucida Sans Unicode" charset="0"/>
              </a:rPr>
              <a:t>:  </a:t>
            </a:r>
            <a:r>
              <a:rPr lang="fr-FR" sz="2200" dirty="0" smtClean="0">
                <a:solidFill>
                  <a:srgbClr val="0088A8"/>
                </a:solidFill>
                <a:latin typeface="Calibri" panose="020F0502020204030204" pitchFamily="34" charset="0"/>
                <a:ea typeface="Lucida Sans Unicode" charset="0"/>
                <a:cs typeface="Lucida Sans Unicode" charset="0"/>
              </a:rPr>
              <a:t>Réduire les pollutions diffuses</a:t>
            </a:r>
            <a:endParaRPr lang="fr-FR" sz="2200" dirty="0">
              <a:solidFill>
                <a:srgbClr val="7030A0"/>
              </a:solidFill>
            </a:endParaRPr>
          </a:p>
        </p:txBody>
      </p:sp>
      <p:sp>
        <p:nvSpPr>
          <p:cNvPr id="9" name="Espace réservé du texte 8">
            <a:extLst>
              <a:ext uri="{FF2B5EF4-FFF2-40B4-BE49-F238E27FC236}">
                <a16:creationId xmlns="" xmlns:a16="http://schemas.microsoft.com/office/drawing/2014/main" id="{27883A4E-11C3-A343-86BD-29780D88B23F}"/>
              </a:ext>
            </a:extLst>
          </p:cNvPr>
          <p:cNvSpPr>
            <a:spLocks noGrp="1"/>
          </p:cNvSpPr>
          <p:nvPr>
            <p:ph type="body" sz="quarter" idx="14"/>
          </p:nvPr>
        </p:nvSpPr>
        <p:spPr>
          <a:xfrm>
            <a:off x="103683" y="1347386"/>
            <a:ext cx="5620445" cy="1080348"/>
          </a:xfrm>
        </p:spPr>
        <p:txBody>
          <a:bodyPr/>
          <a:lstStyle/>
          <a:p>
            <a:pPr marL="441325" lvl="2" indent="-258763"/>
            <a:r>
              <a:rPr lang="fr-FR" sz="1600" b="1" dirty="0" smtClean="0">
                <a:solidFill>
                  <a:srgbClr val="7030A0"/>
                </a:solidFill>
              </a:rPr>
              <a:t>Mobiliser les outils pour les protéger</a:t>
            </a:r>
          </a:p>
          <a:p>
            <a:pPr marL="447675" lvl="2" indent="-285750"/>
            <a:r>
              <a:rPr lang="fr-FR" sz="1600" b="1" dirty="0" smtClean="0">
                <a:solidFill>
                  <a:srgbClr val="7030A0"/>
                </a:solidFill>
              </a:rPr>
              <a:t>Objectif de 50% de la surface des aires de captage en cultures à bas niveau d’intrants</a:t>
            </a:r>
          </a:p>
          <a:p>
            <a:pPr marL="447675" lvl="2" indent="-285750"/>
            <a:r>
              <a:rPr lang="fr-FR" sz="1600" b="1" dirty="0" smtClean="0">
                <a:solidFill>
                  <a:srgbClr val="7030A0"/>
                </a:solidFill>
              </a:rPr>
              <a:t>Impulsion des collectivités pour structurer ces filières</a:t>
            </a:r>
          </a:p>
          <a:p>
            <a:pPr marL="742950" lvl="1" indent="-285750"/>
            <a:endParaRPr lang="fr-FR" altLang="fr-FR" sz="1600" b="1" dirty="0">
              <a:solidFill>
                <a:srgbClr val="7030A0"/>
              </a:solidFill>
            </a:endParaRPr>
          </a:p>
          <a:p>
            <a:endParaRPr lang="fr-FR" sz="1600" dirty="0"/>
          </a:p>
        </p:txBody>
      </p:sp>
      <p:sp>
        <p:nvSpPr>
          <p:cNvPr id="10" name="Espace réservé du texte 8">
            <a:extLst>
              <a:ext uri="{FF2B5EF4-FFF2-40B4-BE49-F238E27FC236}">
                <a16:creationId xmlns="" xmlns:a16="http://schemas.microsoft.com/office/drawing/2014/main" id="{27883A4E-11C3-A343-86BD-29780D88B23F}"/>
              </a:ext>
            </a:extLst>
          </p:cNvPr>
          <p:cNvSpPr>
            <a:spLocks noGrp="1"/>
          </p:cNvSpPr>
          <p:nvPr>
            <p:ph type="body" sz="quarter" idx="14"/>
          </p:nvPr>
        </p:nvSpPr>
        <p:spPr>
          <a:xfrm>
            <a:off x="-180528" y="2715766"/>
            <a:ext cx="9324528" cy="497035"/>
          </a:xfrm>
        </p:spPr>
        <p:txBody>
          <a:bodyPr/>
          <a:lstStyle/>
          <a:p>
            <a:pPr marL="457200" lvl="1" indent="0">
              <a:buNone/>
            </a:pPr>
            <a:r>
              <a:rPr lang="fr-FR" sz="2000" b="1" dirty="0" smtClean="0"/>
              <a:t>Réduire les pollutions diffuses sur l’ensemble du bassin</a:t>
            </a:r>
          </a:p>
          <a:p>
            <a:endParaRPr lang="fr-FR" dirty="0"/>
          </a:p>
        </p:txBody>
      </p:sp>
      <p:sp>
        <p:nvSpPr>
          <p:cNvPr id="3" name="Rectangle 2"/>
          <p:cNvSpPr/>
          <p:nvPr/>
        </p:nvSpPr>
        <p:spPr>
          <a:xfrm>
            <a:off x="155575" y="699542"/>
            <a:ext cx="8384857" cy="400110"/>
          </a:xfrm>
          <a:prstGeom prst="rect">
            <a:avLst/>
          </a:prstGeom>
        </p:spPr>
        <p:txBody>
          <a:bodyPr wrap="square">
            <a:spAutoFit/>
          </a:bodyPr>
          <a:lstStyle/>
          <a:p>
            <a:pPr marL="22225" lvl="1" indent="-22225"/>
            <a:r>
              <a:rPr lang="fr-FR" sz="2000" b="1" dirty="0" smtClean="0"/>
              <a:t>Protéger les aires d’alimentation de captage</a:t>
            </a:r>
            <a:endParaRPr lang="fr-FR" sz="2000" b="1" dirty="0"/>
          </a:p>
        </p:txBody>
      </p:sp>
      <p:sp>
        <p:nvSpPr>
          <p:cNvPr id="6" name="Rectangle 5"/>
          <p:cNvSpPr/>
          <p:nvPr/>
        </p:nvSpPr>
        <p:spPr>
          <a:xfrm>
            <a:off x="4432744" y="2931790"/>
            <a:ext cx="4692529" cy="1815882"/>
          </a:xfrm>
          <a:prstGeom prst="rect">
            <a:avLst/>
          </a:prstGeom>
        </p:spPr>
        <p:txBody>
          <a:bodyPr wrap="square">
            <a:spAutoFit/>
          </a:bodyPr>
          <a:lstStyle/>
          <a:p>
            <a:pPr marL="369888" lvl="2" indent="-285750">
              <a:buFont typeface="Arial" panose="020B0604020202020204" pitchFamily="34" charset="0"/>
              <a:buChar char="•"/>
            </a:pPr>
            <a:r>
              <a:rPr lang="fr-FR" sz="1600" b="1" dirty="0" smtClean="0">
                <a:solidFill>
                  <a:srgbClr val="7030A0"/>
                </a:solidFill>
              </a:rPr>
              <a:t>Réduire des flux de nitrates et adaptation des programmes d’actions régionaux nitrates </a:t>
            </a:r>
          </a:p>
          <a:p>
            <a:pPr marL="369888" lvl="2" indent="-285750">
              <a:buFont typeface="Arial" panose="020B0604020202020204" pitchFamily="34" charset="0"/>
              <a:buChar char="•"/>
            </a:pPr>
            <a:r>
              <a:rPr lang="fr-FR" sz="1600" b="1" dirty="0" smtClean="0">
                <a:solidFill>
                  <a:srgbClr val="7030A0"/>
                </a:solidFill>
              </a:rPr>
              <a:t>Réduire l’utilisation des pesticides (agriculture biologique…)</a:t>
            </a:r>
          </a:p>
          <a:p>
            <a:pPr marL="369888" lvl="2" indent="-285750">
              <a:buFont typeface="Arial" panose="020B0604020202020204" pitchFamily="34" charset="0"/>
              <a:buChar char="•"/>
            </a:pPr>
            <a:r>
              <a:rPr lang="fr-FR" sz="1600" b="1" dirty="0" smtClean="0">
                <a:solidFill>
                  <a:srgbClr val="7030A0"/>
                </a:solidFill>
              </a:rPr>
              <a:t>Réduire le ruissellement et l’érosion en préservant les éléments du paysage</a:t>
            </a:r>
          </a:p>
        </p:txBody>
      </p:sp>
      <p:sp>
        <p:nvSpPr>
          <p:cNvPr id="11" name="AutoShape 6" descr="https://www.ern.org/wp-content/uploads/sites/52/2020/03/SeluneBarrageSud-143027-CR-SnipImage_DDTM50-Auteurs-de-Vues-recadre_b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232" y="1099652"/>
            <a:ext cx="23622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75806"/>
            <a:ext cx="3176218" cy="159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52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Titre 2"/>
          <p:cNvSpPr>
            <a:spLocks noGrp="1"/>
          </p:cNvSpPr>
          <p:nvPr>
            <p:ph type="title"/>
          </p:nvPr>
        </p:nvSpPr>
        <p:spPr/>
        <p:txBody>
          <a:bodyPr>
            <a:noAutofit/>
          </a:bodyPr>
          <a:lstStyle/>
          <a:p>
            <a:r>
              <a:rPr lang="fr-FR" sz="1800" dirty="0" smtClean="0"/>
              <a:t/>
            </a:r>
            <a:br>
              <a:rPr lang="fr-FR" sz="1800" dirty="0" smtClean="0"/>
            </a:br>
            <a:endParaRPr lang="fr-FR" sz="1800" dirty="0"/>
          </a:p>
        </p:txBody>
      </p:sp>
      <p:sp>
        <p:nvSpPr>
          <p:cNvPr id="8" name="Titre 1"/>
          <p:cNvSpPr txBox="1">
            <a:spLocks/>
          </p:cNvSpPr>
          <p:nvPr/>
        </p:nvSpPr>
        <p:spPr>
          <a:xfrm>
            <a:off x="2195736" y="177484"/>
            <a:ext cx="6840760" cy="594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rgbClr val="0088A8"/>
                </a:solidFill>
                <a:latin typeface="Calibri" panose="020F0502020204030204" pitchFamily="34" charset="0"/>
                <a:ea typeface="Lucida Sans Unicode" charset="0"/>
                <a:cs typeface="Lucida Sans Unicode" charset="0"/>
              </a:rPr>
              <a:t>Orientation fondamentale 4  : Anticiper des déséquilibres quantitatifs </a:t>
            </a:r>
          </a:p>
        </p:txBody>
      </p:sp>
      <p:sp>
        <p:nvSpPr>
          <p:cNvPr id="13" name="AutoShape 2" descr="https://www.zoom-nature.fr/wp-content/uploads/2019/09/hedge-mailla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33" y="771550"/>
            <a:ext cx="295747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texte 8">
            <a:extLst>
              <a:ext uri="{FF2B5EF4-FFF2-40B4-BE49-F238E27FC236}">
                <a16:creationId xmlns="" xmlns:a16="http://schemas.microsoft.com/office/drawing/2014/main" id="{27883A4E-11C3-A343-86BD-29780D88B23F}"/>
              </a:ext>
            </a:extLst>
          </p:cNvPr>
          <p:cNvSpPr>
            <a:spLocks noGrp="1"/>
          </p:cNvSpPr>
          <p:nvPr>
            <p:ph type="body" sz="quarter" idx="13"/>
          </p:nvPr>
        </p:nvSpPr>
        <p:spPr>
          <a:xfrm>
            <a:off x="179512" y="915566"/>
            <a:ext cx="8472510" cy="1774627"/>
          </a:xfrm>
        </p:spPr>
        <p:txBody>
          <a:bodyPr/>
          <a:lstStyle/>
          <a:p>
            <a:pPr marL="4763" indent="0">
              <a:buNone/>
            </a:pPr>
            <a:r>
              <a:rPr lang="fr-FR" sz="2000" b="1" dirty="0" smtClean="0"/>
              <a:t>Accroitre l’infiltration &amp; limiter les ruissellements</a:t>
            </a:r>
            <a:endParaRPr lang="fr-FR" sz="1600" dirty="0" smtClean="0">
              <a:solidFill>
                <a:srgbClr val="7030A0"/>
              </a:solidFill>
            </a:endParaRPr>
          </a:p>
          <a:p>
            <a:pPr marL="290513" indent="-285750">
              <a:buFont typeface="Arial" panose="020B0604020202020204" pitchFamily="34" charset="0"/>
              <a:buChar char="•"/>
            </a:pPr>
            <a:r>
              <a:rPr lang="fr-FR" sz="1600" dirty="0">
                <a:solidFill>
                  <a:srgbClr val="7030A0"/>
                </a:solidFill>
              </a:rPr>
              <a:t>I</a:t>
            </a:r>
            <a:r>
              <a:rPr lang="fr-FR" sz="1600" dirty="0" smtClean="0">
                <a:solidFill>
                  <a:srgbClr val="7030A0"/>
                </a:solidFill>
              </a:rPr>
              <a:t>nfiltration et stockage de l’eau dans sol &amp; nappes</a:t>
            </a:r>
          </a:p>
          <a:p>
            <a:pPr marL="290513" indent="-285750">
              <a:spcAft>
                <a:spcPts val="0"/>
              </a:spcAft>
              <a:buFont typeface="Arial" panose="020B0604020202020204" pitchFamily="34" charset="0"/>
              <a:buChar char="•"/>
            </a:pPr>
            <a:r>
              <a:rPr lang="fr-FR" sz="1600" dirty="0" smtClean="0">
                <a:solidFill>
                  <a:srgbClr val="7030A0"/>
                </a:solidFill>
              </a:rPr>
              <a:t>Moins de ruissellement pour plus de résilience</a:t>
            </a:r>
          </a:p>
        </p:txBody>
      </p:sp>
      <p:sp>
        <p:nvSpPr>
          <p:cNvPr id="11" name="Espace réservé du texte 10"/>
          <p:cNvSpPr>
            <a:spLocks noGrp="1"/>
          </p:cNvSpPr>
          <p:nvPr>
            <p:ph type="body" sz="quarter" idx="14"/>
          </p:nvPr>
        </p:nvSpPr>
        <p:spPr>
          <a:xfrm>
            <a:off x="107504" y="2427734"/>
            <a:ext cx="9108504" cy="2133598"/>
          </a:xfrm>
        </p:spPr>
        <p:txBody>
          <a:bodyPr/>
          <a:lstStyle/>
          <a:p>
            <a:pPr marL="3770313" lvl="2" indent="0">
              <a:spcBef>
                <a:spcPts val="400"/>
              </a:spcBef>
              <a:spcAft>
                <a:spcPts val="800"/>
              </a:spcAft>
              <a:buSzTx/>
              <a:buNone/>
            </a:pPr>
            <a:r>
              <a:rPr lang="fr-FR" sz="2000" b="1" dirty="0" smtClean="0"/>
              <a:t>Limiter les prélèvements </a:t>
            </a:r>
          </a:p>
          <a:p>
            <a:pPr marL="3770313" lvl="2" indent="0">
              <a:spcBef>
                <a:spcPts val="0"/>
              </a:spcBef>
              <a:spcAft>
                <a:spcPts val="0"/>
              </a:spcAft>
              <a:buSzTx/>
              <a:buNone/>
            </a:pPr>
            <a:r>
              <a:rPr lang="fr-FR" sz="1600" b="1" dirty="0" smtClean="0">
                <a:solidFill>
                  <a:srgbClr val="7030A0"/>
                </a:solidFill>
              </a:rPr>
              <a:t>Sobriété en eau de tous les acteurs</a:t>
            </a:r>
          </a:p>
          <a:p>
            <a:pPr marL="3770313" lvl="2" indent="0">
              <a:spcBef>
                <a:spcPts val="0"/>
              </a:spcBef>
              <a:spcAft>
                <a:spcPts val="0"/>
              </a:spcAft>
              <a:buSzTx/>
              <a:buNone/>
            </a:pPr>
            <a:r>
              <a:rPr lang="fr-FR" sz="1600" b="1" dirty="0" smtClean="0">
                <a:solidFill>
                  <a:srgbClr val="7030A0"/>
                </a:solidFill>
              </a:rPr>
              <a:t>Retenues de substitution:</a:t>
            </a:r>
          </a:p>
          <a:p>
            <a:pPr marL="4060825" lvl="3" indent="-285750">
              <a:spcBef>
                <a:spcPts val="0"/>
              </a:spcBef>
              <a:spcAft>
                <a:spcPts val="0"/>
              </a:spcAft>
              <a:buSzTx/>
            </a:pPr>
            <a:r>
              <a:rPr lang="fr-FR" sz="1600" b="1" dirty="0" smtClean="0">
                <a:solidFill>
                  <a:srgbClr val="7030A0"/>
                </a:solidFill>
              </a:rPr>
              <a:t>Les conditionner à un projet de territoire pour la gestion de l’eau (PTGE) ou à un schéma d’aménagement et de gestion des eaux (SAGE), </a:t>
            </a:r>
            <a:r>
              <a:rPr lang="fr-FR" sz="1600" b="1" dirty="0">
                <a:solidFill>
                  <a:srgbClr val="7030A0"/>
                </a:solidFill>
              </a:rPr>
              <a:t>dans les zones en </a:t>
            </a:r>
            <a:r>
              <a:rPr lang="fr-FR" sz="1600" b="1" dirty="0" smtClean="0">
                <a:solidFill>
                  <a:srgbClr val="7030A0"/>
                </a:solidFill>
              </a:rPr>
              <a:t>tension</a:t>
            </a:r>
          </a:p>
          <a:p>
            <a:pPr marL="4060825" lvl="3" indent="-285750">
              <a:spcBef>
                <a:spcPts val="0"/>
              </a:spcBef>
              <a:spcAft>
                <a:spcPts val="0"/>
              </a:spcAft>
              <a:buSzTx/>
            </a:pPr>
            <a:r>
              <a:rPr lang="fr-FR" sz="1600" b="1" dirty="0" smtClean="0">
                <a:solidFill>
                  <a:srgbClr val="7030A0"/>
                </a:solidFill>
              </a:rPr>
              <a:t>Conditions </a:t>
            </a:r>
            <a:r>
              <a:rPr lang="fr-FR" sz="1600" b="1" dirty="0">
                <a:solidFill>
                  <a:srgbClr val="7030A0"/>
                </a:solidFill>
              </a:rPr>
              <a:t>de </a:t>
            </a:r>
            <a:r>
              <a:rPr lang="fr-FR" sz="1600" b="1" dirty="0" smtClean="0">
                <a:solidFill>
                  <a:srgbClr val="7030A0"/>
                </a:solidFill>
              </a:rPr>
              <a:t>remplissage (eaux de surface et hautes eaux), </a:t>
            </a:r>
            <a:r>
              <a:rPr lang="fr-FR" sz="1600" b="1" dirty="0">
                <a:solidFill>
                  <a:srgbClr val="7030A0"/>
                </a:solidFill>
              </a:rPr>
              <a:t>économiser l’eau avant </a:t>
            </a:r>
            <a:r>
              <a:rPr lang="fr-FR" sz="1600" b="1" dirty="0" smtClean="0">
                <a:solidFill>
                  <a:srgbClr val="7030A0"/>
                </a:solidFill>
              </a:rPr>
              <a:t>de faire des réserves</a:t>
            </a:r>
            <a:endParaRPr lang="fr-FR" sz="1600" b="1" dirty="0">
              <a:solidFill>
                <a:srgbClr val="7030A0"/>
              </a:solidFill>
            </a:endParaRPr>
          </a:p>
          <a:p>
            <a:pPr marL="0" indent="0">
              <a:buNone/>
            </a:pP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48" y="2571750"/>
            <a:ext cx="3490021" cy="205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08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rgbClr val="000000"/>
                </a:solidFill>
              </a:rPr>
              <a:pPr/>
              <a:t>16</a:t>
            </a:fld>
            <a:endParaRPr lang="fr-FR" dirty="0">
              <a:solidFill>
                <a:srgbClr val="000000"/>
              </a:solidFill>
            </a:endParaRPr>
          </a:p>
        </p:txBody>
      </p:sp>
      <p:sp>
        <p:nvSpPr>
          <p:cNvPr id="3" name="Espace réservé du texte 2"/>
          <p:cNvSpPr>
            <a:spLocks noGrp="1"/>
          </p:cNvSpPr>
          <p:nvPr>
            <p:ph type="body" sz="quarter" idx="13"/>
          </p:nvPr>
        </p:nvSpPr>
        <p:spPr>
          <a:xfrm>
            <a:off x="251520" y="987574"/>
            <a:ext cx="8712968" cy="3384376"/>
          </a:xfrm>
        </p:spPr>
        <p:txBody>
          <a:bodyPr/>
          <a:lstStyle/>
          <a:p>
            <a:pPr marL="0" indent="0">
              <a:buNone/>
            </a:pPr>
            <a:r>
              <a:rPr lang="fr-FR" sz="1500" dirty="0" smtClean="0"/>
              <a:t>Sur le SAGE : développer </a:t>
            </a:r>
            <a:r>
              <a:rPr lang="fr-FR" sz="1500" dirty="0"/>
              <a:t>les surfaces </a:t>
            </a:r>
            <a:r>
              <a:rPr lang="fr-FR" sz="1500" dirty="0" smtClean="0"/>
              <a:t>en AB à hauteur du % </a:t>
            </a:r>
            <a:r>
              <a:rPr lang="fr-FR" sz="1500" dirty="0" smtClean="0"/>
              <a:t>national :  2,1 =&gt; 8,5% et plus  !</a:t>
            </a:r>
            <a:endParaRPr lang="fr-FR" sz="1500" dirty="0" smtClean="0"/>
          </a:p>
          <a:p>
            <a:pPr lvl="0"/>
            <a:r>
              <a:rPr lang="fr-FR" sz="1500" dirty="0" smtClean="0"/>
              <a:t>Évaluation du potentiel bio du territoire </a:t>
            </a:r>
          </a:p>
          <a:p>
            <a:pPr lvl="0"/>
            <a:r>
              <a:rPr lang="fr-FR" sz="1500" dirty="0" smtClean="0"/>
              <a:t>Formations </a:t>
            </a:r>
            <a:r>
              <a:rPr lang="fr-FR" sz="1500" dirty="0"/>
              <a:t>des équipes aux enjeux de </a:t>
            </a:r>
            <a:r>
              <a:rPr lang="fr-FR" sz="1500" dirty="0" smtClean="0"/>
              <a:t>l’agriculture</a:t>
            </a:r>
            <a:endParaRPr lang="fr-FR" sz="1500" dirty="0"/>
          </a:p>
          <a:p>
            <a:pPr lvl="0"/>
            <a:r>
              <a:rPr lang="fr-FR" sz="1500" dirty="0"/>
              <a:t>M</a:t>
            </a:r>
            <a:r>
              <a:rPr lang="fr-FR" sz="1500" dirty="0" smtClean="0"/>
              <a:t>obilisation </a:t>
            </a:r>
            <a:r>
              <a:rPr lang="fr-FR" sz="1500" dirty="0"/>
              <a:t>des acteurs (agriculteurs, acteurs publics, organismes agricoles, citoyens…)</a:t>
            </a:r>
          </a:p>
          <a:p>
            <a:pPr lvl="0"/>
            <a:r>
              <a:rPr lang="fr-FR" sz="1500" dirty="0"/>
              <a:t>Alimentation : introduction de produits bio en restauration </a:t>
            </a:r>
            <a:r>
              <a:rPr lang="fr-FR" sz="1500" dirty="0" smtClean="0"/>
              <a:t>collective, </a:t>
            </a:r>
            <a:r>
              <a:rPr lang="fr-FR" sz="1500" dirty="0"/>
              <a:t>sensibilisation des citoyens </a:t>
            </a:r>
            <a:r>
              <a:rPr lang="fr-FR" sz="1500" dirty="0" smtClean="0"/>
              <a:t>…</a:t>
            </a:r>
            <a:endParaRPr lang="fr-FR" sz="1500" dirty="0"/>
          </a:p>
          <a:p>
            <a:pPr lvl="0"/>
            <a:r>
              <a:rPr lang="fr-FR" sz="1500" dirty="0"/>
              <a:t>Installation-transmission : appui à l’installation </a:t>
            </a:r>
            <a:r>
              <a:rPr lang="fr-FR" sz="1500" dirty="0" smtClean="0"/>
              <a:t>d’agriculteurs bio</a:t>
            </a:r>
            <a:endParaRPr lang="fr-FR" sz="1500" dirty="0"/>
          </a:p>
          <a:p>
            <a:pPr lvl="0"/>
            <a:r>
              <a:rPr lang="fr-FR" sz="1500" dirty="0"/>
              <a:t>Développement de filières : relocalisation de l’approvisionnement bio des cantines publiques, développement de marché bio </a:t>
            </a:r>
            <a:r>
              <a:rPr lang="fr-FR" sz="1500" dirty="0" smtClean="0"/>
              <a:t>locaux, nouvelles </a:t>
            </a:r>
            <a:r>
              <a:rPr lang="fr-FR" sz="1500" dirty="0"/>
              <a:t>filières bio territoriales</a:t>
            </a:r>
            <a:r>
              <a:rPr lang="fr-FR" sz="1500" dirty="0" smtClean="0"/>
              <a:t>,…</a:t>
            </a:r>
            <a:endParaRPr lang="fr-FR" sz="1500" dirty="0"/>
          </a:p>
          <a:p>
            <a:pPr lvl="0"/>
            <a:r>
              <a:rPr lang="fr-FR" sz="1500" dirty="0"/>
              <a:t>Conversion des agriculteurs : sensibilisation et accompagnement du monde agricole conventionnel via l’organisation de visites de fermes bio, la réalisation de diagnostics de conversion, etc</a:t>
            </a:r>
            <a:r>
              <a:rPr lang="fr-FR" sz="1500" dirty="0" smtClean="0"/>
              <a:t>.</a:t>
            </a:r>
            <a:endParaRPr lang="fr-FR" sz="1500" dirty="0"/>
          </a:p>
        </p:txBody>
      </p:sp>
      <p:sp>
        <p:nvSpPr>
          <p:cNvPr id="6" name="Espace réservé de la date 5"/>
          <p:cNvSpPr>
            <a:spLocks noGrp="1"/>
          </p:cNvSpPr>
          <p:nvPr>
            <p:ph type="dt" sz="half" idx="2"/>
          </p:nvPr>
        </p:nvSpPr>
        <p:spPr/>
        <p:txBody>
          <a:bodyPr/>
          <a:lstStyle/>
          <a:p>
            <a:fld id="{251C71F6-E0A6-1740-B64F-38F332886BAF}" type="datetime1">
              <a:rPr lang="fr-FR" cap="all" smtClean="0">
                <a:solidFill>
                  <a:srgbClr val="000000"/>
                </a:solidFill>
              </a:rPr>
              <a:pPr/>
              <a:t>02/07/2021</a:t>
            </a:fld>
            <a:endParaRPr lang="fr-FR" cap="all" dirty="0">
              <a:solidFill>
                <a:srgbClr val="000000"/>
              </a:solidFill>
            </a:endParaRPr>
          </a:p>
        </p:txBody>
      </p:sp>
      <p:sp>
        <p:nvSpPr>
          <p:cNvPr id="7" name="Titre 6"/>
          <p:cNvSpPr>
            <a:spLocks noGrp="1"/>
          </p:cNvSpPr>
          <p:nvPr>
            <p:ph type="title"/>
          </p:nvPr>
        </p:nvSpPr>
        <p:spPr>
          <a:xfrm>
            <a:off x="2195737" y="195486"/>
            <a:ext cx="6768752" cy="539991"/>
          </a:xfrm>
        </p:spPr>
        <p:txBody>
          <a:bodyPr>
            <a:noAutofit/>
          </a:bodyPr>
          <a:lstStyle/>
          <a:p>
            <a:r>
              <a:rPr lang="fr-FR" sz="3600" dirty="0" smtClean="0">
                <a:solidFill>
                  <a:srgbClr val="0088A8"/>
                </a:solidFill>
                <a:latin typeface="Calibri" panose="020F0502020204030204" pitchFamily="34" charset="0"/>
                <a:ea typeface="Lucida Sans Unicode" charset="0"/>
                <a:cs typeface="Lucida Sans Unicode" charset="0"/>
              </a:rPr>
              <a:t>Aider </a:t>
            </a:r>
            <a:r>
              <a:rPr lang="fr-FR" sz="3600" dirty="0">
                <a:solidFill>
                  <a:srgbClr val="0088A8"/>
                </a:solidFill>
                <a:latin typeface="Calibri" panose="020F0502020204030204" pitchFamily="34" charset="0"/>
                <a:ea typeface="Lucida Sans Unicode" charset="0"/>
                <a:cs typeface="Lucida Sans Unicode" charset="0"/>
              </a:rPr>
              <a:t>l’agriculture à contribuer </a:t>
            </a:r>
            <a:r>
              <a:rPr lang="fr-FR" sz="3600" dirty="0" smtClean="0">
                <a:solidFill>
                  <a:srgbClr val="0088A8"/>
                </a:solidFill>
                <a:latin typeface="Calibri" panose="020F0502020204030204" pitchFamily="34" charset="0"/>
                <a:ea typeface="Lucida Sans Unicode" charset="0"/>
                <a:cs typeface="Lucida Sans Unicode" charset="0"/>
              </a:rPr>
              <a:t/>
            </a:r>
            <a:br>
              <a:rPr lang="fr-FR" sz="3600" dirty="0" smtClean="0">
                <a:solidFill>
                  <a:srgbClr val="0088A8"/>
                </a:solidFill>
                <a:latin typeface="Calibri" panose="020F0502020204030204" pitchFamily="34" charset="0"/>
                <a:ea typeface="Lucida Sans Unicode" charset="0"/>
                <a:cs typeface="Lucida Sans Unicode" charset="0"/>
              </a:rPr>
            </a:br>
            <a:r>
              <a:rPr lang="fr-FR" sz="3600" dirty="0" smtClean="0">
                <a:solidFill>
                  <a:srgbClr val="0088A8"/>
                </a:solidFill>
                <a:latin typeface="Calibri" panose="020F0502020204030204" pitchFamily="34" charset="0"/>
                <a:ea typeface="Lucida Sans Unicode" charset="0"/>
                <a:cs typeface="Lucida Sans Unicode" charset="0"/>
              </a:rPr>
              <a:t>à </a:t>
            </a:r>
            <a:r>
              <a:rPr lang="fr-FR" sz="3600" dirty="0">
                <a:solidFill>
                  <a:srgbClr val="0088A8"/>
                </a:solidFill>
                <a:latin typeface="Calibri" panose="020F0502020204030204" pitchFamily="34" charset="0"/>
                <a:ea typeface="Lucida Sans Unicode" charset="0"/>
                <a:cs typeface="Lucida Sans Unicode" charset="0"/>
              </a:rPr>
              <a:t>la résilience de votre territoire </a:t>
            </a:r>
          </a:p>
        </p:txBody>
      </p:sp>
    </p:spTree>
    <p:extLst>
      <p:ext uri="{BB962C8B-B14F-4D97-AF65-F5344CB8AC3E}">
        <p14:creationId xmlns:p14="http://schemas.microsoft.com/office/powerpoint/2010/main" val="166707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rgbClr val="000000"/>
                </a:solidFill>
              </a:rPr>
              <a:pPr/>
              <a:t>17</a:t>
            </a:fld>
            <a:endParaRPr lang="fr-FR" dirty="0">
              <a:solidFill>
                <a:srgbClr val="000000"/>
              </a:solidFill>
            </a:endParaRPr>
          </a:p>
        </p:txBody>
      </p:sp>
      <p:sp>
        <p:nvSpPr>
          <p:cNvPr id="3" name="Espace réservé de la date 2"/>
          <p:cNvSpPr>
            <a:spLocks noGrp="1"/>
          </p:cNvSpPr>
          <p:nvPr>
            <p:ph type="dt" sz="half" idx="2"/>
          </p:nvPr>
        </p:nvSpPr>
        <p:spPr/>
        <p:txBody>
          <a:bodyPr/>
          <a:lstStyle/>
          <a:p>
            <a:fld id="{6A4A60EE-9D13-3442-9796-E718C6343EC1}" type="datetime1">
              <a:rPr lang="fr-FR" cap="all" smtClean="0">
                <a:solidFill>
                  <a:srgbClr val="000000"/>
                </a:solidFill>
              </a:rPr>
              <a:pPr/>
              <a:t>02/07/2021</a:t>
            </a:fld>
            <a:endParaRPr lang="fr-FR" cap="all" dirty="0">
              <a:solidFill>
                <a:srgbClr val="000000"/>
              </a:solidFill>
            </a:endParaRPr>
          </a:p>
        </p:txBody>
      </p:sp>
      <p:sp>
        <p:nvSpPr>
          <p:cNvPr id="5" name="Titre 4"/>
          <p:cNvSpPr>
            <a:spLocks noGrp="1"/>
          </p:cNvSpPr>
          <p:nvPr>
            <p:ph type="title"/>
          </p:nvPr>
        </p:nvSpPr>
        <p:spPr>
          <a:xfrm>
            <a:off x="1253362" y="123478"/>
            <a:ext cx="7704857" cy="792088"/>
          </a:xfrm>
        </p:spPr>
        <p:txBody>
          <a:bodyPr>
            <a:normAutofit/>
          </a:bodyPr>
          <a:lstStyle/>
          <a:p>
            <a:pPr algn="ctr"/>
            <a:r>
              <a:rPr lang="fr-FR" dirty="0" smtClean="0"/>
              <a:t>Merci de votre attention</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09349"/>
            <a:ext cx="7587163" cy="3251641"/>
          </a:xfrm>
          <a:prstGeom prst="rect">
            <a:avLst/>
          </a:prstGeom>
        </p:spPr>
      </p:pic>
    </p:spTree>
    <p:extLst>
      <p:ext uri="{BB962C8B-B14F-4D97-AF65-F5344CB8AC3E}">
        <p14:creationId xmlns:p14="http://schemas.microsoft.com/office/powerpoint/2010/main" val="339672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49588"/>
            <a:ext cx="8712968" cy="2862322"/>
          </a:xfrm>
          <a:prstGeom prst="rect">
            <a:avLst/>
          </a:prstGeom>
        </p:spPr>
        <p:txBody>
          <a:bodyPr wrap="square">
            <a:spAutoFit/>
          </a:bodyPr>
          <a:lstStyle/>
          <a:p>
            <a:r>
              <a:rPr lang="fr-FR" dirty="0" smtClean="0"/>
              <a:t>Précipitations </a:t>
            </a:r>
            <a:r>
              <a:rPr lang="fr-FR" dirty="0"/>
              <a:t>annuelles faiblement impactées à moyen terme (</a:t>
            </a:r>
            <a:r>
              <a:rPr lang="fr-FR" b="1" dirty="0"/>
              <a:t>forte baisse à horizon lointain)</a:t>
            </a:r>
            <a:r>
              <a:rPr lang="fr-FR" dirty="0"/>
              <a:t>, mais </a:t>
            </a:r>
            <a:r>
              <a:rPr lang="fr-FR" b="1" dirty="0"/>
              <a:t>des étés de plus en plus secs</a:t>
            </a:r>
            <a:endParaRPr lang="fr-FR" dirty="0"/>
          </a:p>
          <a:p>
            <a:r>
              <a:rPr lang="fr-FR" dirty="0"/>
              <a:t>• Forte augmentation de l’ETP</a:t>
            </a:r>
          </a:p>
          <a:p>
            <a:r>
              <a:rPr lang="fr-FR" dirty="0"/>
              <a:t>• Tendance à long terme -&gt; forte baisse du bilan hydrique estival, voire hivernal</a:t>
            </a:r>
          </a:p>
          <a:p>
            <a:r>
              <a:rPr lang="fr-FR" dirty="0"/>
              <a:t>• Bilan hydrique en diminution mais intensité différentes selon les territoires</a:t>
            </a:r>
          </a:p>
          <a:p>
            <a:r>
              <a:rPr lang="fr-FR" b="1" dirty="0"/>
              <a:t> </a:t>
            </a:r>
            <a:endParaRPr lang="fr-FR" dirty="0"/>
          </a:p>
          <a:p>
            <a:r>
              <a:rPr lang="fr-FR" b="1" dirty="0"/>
              <a:t>Tendances de l’impact </a:t>
            </a:r>
            <a:r>
              <a:rPr lang="fr-FR" b="1" dirty="0" smtClean="0"/>
              <a:t>sur </a:t>
            </a:r>
            <a:r>
              <a:rPr lang="fr-FR" b="1" dirty="0"/>
              <a:t>les cultures en HDF :</a:t>
            </a:r>
            <a:endParaRPr lang="fr-FR" dirty="0"/>
          </a:p>
          <a:p>
            <a:r>
              <a:rPr lang="fr-FR" dirty="0"/>
              <a:t>• </a:t>
            </a:r>
            <a:r>
              <a:rPr lang="fr-FR" b="1" dirty="0"/>
              <a:t>Cultures plus touchées que d’autres</a:t>
            </a:r>
            <a:r>
              <a:rPr lang="fr-FR" dirty="0"/>
              <a:t> </a:t>
            </a:r>
            <a:r>
              <a:rPr lang="fr-FR" dirty="0" smtClean="0"/>
              <a:t>: cultures </a:t>
            </a:r>
            <a:r>
              <a:rPr lang="fr-FR" dirty="0"/>
              <a:t>de printemps – maïs, colza, </a:t>
            </a:r>
            <a:r>
              <a:rPr lang="fr-FR" dirty="0" err="1"/>
              <a:t>pdt</a:t>
            </a:r>
            <a:r>
              <a:rPr lang="fr-FR" dirty="0"/>
              <a:t>, betterave les plus impactées, conséquences plus faibles sur </a:t>
            </a:r>
            <a:r>
              <a:rPr lang="fr-FR" dirty="0" smtClean="0"/>
              <a:t>céréales</a:t>
            </a:r>
            <a:endParaRPr lang="fr-FR" dirty="0"/>
          </a:p>
          <a:p>
            <a:r>
              <a:rPr lang="fr-FR" dirty="0"/>
              <a:t>• </a:t>
            </a:r>
            <a:r>
              <a:rPr lang="fr-FR" b="1" dirty="0"/>
              <a:t>Variabilité interannuelle grandissante : risque pour les filières </a:t>
            </a:r>
            <a:endParaRPr lang="fr-FR" dirty="0"/>
          </a:p>
        </p:txBody>
      </p:sp>
      <p:sp>
        <p:nvSpPr>
          <p:cNvPr id="3" name="Text Box 1"/>
          <p:cNvSpPr txBox="1">
            <a:spLocks noChangeArrowheads="1"/>
          </p:cNvSpPr>
          <p:nvPr/>
        </p:nvSpPr>
        <p:spPr bwMode="auto">
          <a:xfrm>
            <a:off x="2123727" y="1"/>
            <a:ext cx="7020273"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2400" b="1" dirty="0" smtClean="0">
                <a:solidFill>
                  <a:srgbClr val="0088A8"/>
                </a:solidFill>
                <a:ea typeface="Microsoft YaHei" pitchFamily="34" charset="-122"/>
              </a:rPr>
              <a:t>Projections climatiques pour les hauts de France et impacts sur l’agriculture</a:t>
            </a:r>
            <a:endParaRPr lang="fr-FR" altLang="fr-FR" sz="2400" b="1" dirty="0">
              <a:solidFill>
                <a:srgbClr val="0088A8"/>
              </a:solidFill>
              <a:ea typeface="Microsoft YaHei" pitchFamily="34" charset="-122"/>
            </a:endParaRPr>
          </a:p>
        </p:txBody>
      </p:sp>
    </p:spTree>
    <p:extLst>
      <p:ext uri="{BB962C8B-B14F-4D97-AF65-F5344CB8AC3E}">
        <p14:creationId xmlns:p14="http://schemas.microsoft.com/office/powerpoint/2010/main" val="203701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907706" y="1"/>
            <a:ext cx="7775575"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2400" b="1" dirty="0">
                <a:solidFill>
                  <a:srgbClr val="0088A8"/>
                </a:solidFill>
                <a:ea typeface="Microsoft YaHei" pitchFamily="34" charset="-122"/>
              </a:rPr>
              <a:t>Une stratégie d’adaptation du bassin </a:t>
            </a:r>
            <a:r>
              <a:rPr lang="fr-FR" altLang="fr-FR" sz="2400" b="1" dirty="0" smtClean="0">
                <a:solidFill>
                  <a:srgbClr val="0088A8"/>
                </a:solidFill>
                <a:ea typeface="Microsoft YaHei" pitchFamily="34" charset="-122"/>
              </a:rPr>
              <a:t/>
            </a:r>
            <a:br>
              <a:rPr lang="fr-FR" altLang="fr-FR" sz="2400" b="1" dirty="0" smtClean="0">
                <a:solidFill>
                  <a:srgbClr val="0088A8"/>
                </a:solidFill>
                <a:ea typeface="Microsoft YaHei" pitchFamily="34" charset="-122"/>
              </a:rPr>
            </a:br>
            <a:r>
              <a:rPr lang="fr-FR" altLang="fr-FR" sz="2400" b="1" dirty="0" smtClean="0">
                <a:solidFill>
                  <a:srgbClr val="0088A8"/>
                </a:solidFill>
                <a:ea typeface="Microsoft YaHei" pitchFamily="34" charset="-122"/>
              </a:rPr>
              <a:t>Seine-Normandie </a:t>
            </a:r>
            <a:r>
              <a:rPr lang="fr-FR" altLang="fr-FR" sz="2400" b="1" dirty="0">
                <a:solidFill>
                  <a:srgbClr val="0088A8"/>
                </a:solidFill>
                <a:ea typeface="Microsoft YaHei" pitchFamily="34" charset="-122"/>
              </a:rPr>
              <a:t>au changement climatique</a:t>
            </a:r>
          </a:p>
        </p:txBody>
      </p:sp>
      <p:sp>
        <p:nvSpPr>
          <p:cNvPr id="2052" name="ZoneTexte 1"/>
          <p:cNvSpPr txBox="1">
            <a:spLocks noChangeArrowheads="1"/>
          </p:cNvSpPr>
          <p:nvPr/>
        </p:nvSpPr>
        <p:spPr bwMode="auto">
          <a:xfrm>
            <a:off x="35496" y="987575"/>
            <a:ext cx="90364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pPr>
            <a:r>
              <a:rPr lang="fr-FR" altLang="fr-FR" sz="2000" dirty="0" err="1"/>
              <a:t>Elaborée</a:t>
            </a:r>
            <a:r>
              <a:rPr lang="fr-FR" altLang="fr-FR" sz="2000" dirty="0"/>
              <a:t> de manière participative (30 </a:t>
            </a:r>
            <a:r>
              <a:rPr lang="fr-FR" altLang="fr-FR" sz="2000" dirty="0" smtClean="0"/>
              <a:t>réunions/1 an</a:t>
            </a:r>
            <a:r>
              <a:rPr lang="fr-FR" altLang="fr-FR" sz="2000" dirty="0"/>
              <a:t>), sur la base de grands principes directeurs et de témoignages locaux</a:t>
            </a:r>
          </a:p>
          <a:p>
            <a:pPr eaLnBrk="1" hangingPunct="1">
              <a:spcBef>
                <a:spcPct val="0"/>
              </a:spcBef>
            </a:pPr>
            <a:r>
              <a:rPr lang="fr-FR" altLang="fr-FR" sz="2000" dirty="0"/>
              <a:t>Avec un accompagnement scientifique</a:t>
            </a:r>
          </a:p>
          <a:p>
            <a:pPr eaLnBrk="1" hangingPunct="1">
              <a:spcBef>
                <a:spcPct val="0"/>
              </a:spcBef>
            </a:pPr>
            <a:r>
              <a:rPr lang="fr-FR" altLang="fr-FR" sz="2000" dirty="0"/>
              <a:t>Adoptée à l’unanimité en décembre 2016</a:t>
            </a:r>
          </a:p>
        </p:txBody>
      </p:sp>
      <p:sp>
        <p:nvSpPr>
          <p:cNvPr id="3" name="Rectangle 2"/>
          <p:cNvSpPr/>
          <p:nvPr/>
        </p:nvSpPr>
        <p:spPr>
          <a:xfrm>
            <a:off x="3131840" y="2463404"/>
            <a:ext cx="5760640" cy="2031325"/>
          </a:xfrm>
          <a:prstGeom prst="rect">
            <a:avLst/>
          </a:prstGeom>
          <a:ln>
            <a:solidFill>
              <a:schemeClr val="tx1"/>
            </a:solidFill>
          </a:ln>
        </p:spPr>
        <p:txBody>
          <a:bodyPr wrap="square">
            <a:spAutoFit/>
          </a:bodyPr>
          <a:lstStyle/>
          <a:p>
            <a:pPr>
              <a:defRPr/>
            </a:pPr>
            <a:r>
              <a:rPr lang="fr-FR" b="1" dirty="0"/>
              <a:t>Des principes directeurs </a:t>
            </a:r>
            <a:r>
              <a:rPr lang="fr-FR" dirty="0"/>
              <a:t>pour guider les mesures à prendre: </a:t>
            </a:r>
          </a:p>
          <a:p>
            <a:pPr marL="285750" indent="-285750">
              <a:buFont typeface="Arial" panose="020B0604020202020204" pitchFamily="34" charset="0"/>
              <a:buChar char="•"/>
              <a:defRPr/>
            </a:pPr>
            <a:r>
              <a:rPr lang="fr-FR" dirty="0">
                <a:solidFill>
                  <a:srgbClr val="7030A0"/>
                </a:solidFill>
              </a:rPr>
              <a:t>« Sans regret », peu couteuses, utilisant peu de ressources </a:t>
            </a:r>
          </a:p>
          <a:p>
            <a:pPr marL="285750" indent="-285750">
              <a:buFont typeface="Arial" panose="020B0604020202020204" pitchFamily="34" charset="0"/>
              <a:buChar char="•"/>
              <a:defRPr/>
            </a:pPr>
            <a:r>
              <a:rPr lang="fr-FR" dirty="0">
                <a:solidFill>
                  <a:srgbClr val="7030A0"/>
                </a:solidFill>
              </a:rPr>
              <a:t>Multifonctionnelles</a:t>
            </a:r>
            <a:r>
              <a:rPr lang="fr-FR" dirty="0"/>
              <a:t> pour l’environnement</a:t>
            </a:r>
          </a:p>
          <a:p>
            <a:pPr marL="285750" indent="-285750">
              <a:buFont typeface="Arial" panose="020B0604020202020204" pitchFamily="34" charset="0"/>
              <a:buChar char="•"/>
              <a:defRPr/>
            </a:pPr>
            <a:r>
              <a:rPr lang="fr-FR" dirty="0">
                <a:solidFill>
                  <a:srgbClr val="7030A0"/>
                </a:solidFill>
              </a:rPr>
              <a:t>Atténuantes</a:t>
            </a:r>
            <a:r>
              <a:rPr lang="fr-FR" dirty="0"/>
              <a:t> pour le climat </a:t>
            </a:r>
          </a:p>
          <a:p>
            <a:pPr marL="285750" indent="-285750">
              <a:buFont typeface="Arial" panose="020B0604020202020204" pitchFamily="34" charset="0"/>
              <a:buChar char="•"/>
              <a:defRPr/>
            </a:pPr>
            <a:r>
              <a:rPr lang="fr-FR" dirty="0">
                <a:solidFill>
                  <a:srgbClr val="7030A0"/>
                </a:solidFill>
              </a:rPr>
              <a:t>Solidaires</a:t>
            </a:r>
            <a:r>
              <a:rPr lang="fr-FR" dirty="0"/>
              <a:t> entre les différents usages et territoires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 y="2497410"/>
            <a:ext cx="2953562" cy="264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306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Freeform 1"/>
          <p:cNvSpPr>
            <a:spLocks noChangeArrowheads="1"/>
          </p:cNvSpPr>
          <p:nvPr/>
        </p:nvSpPr>
        <p:spPr bwMode="auto">
          <a:xfrm>
            <a:off x="-7938" y="0"/>
            <a:ext cx="9158288" cy="5143500"/>
          </a:xfrm>
          <a:custGeom>
            <a:avLst/>
            <a:gdLst>
              <a:gd name="T0" fmla="*/ 9158288 w 9158288"/>
              <a:gd name="T1" fmla="*/ 3429000 h 6858000"/>
              <a:gd name="T2" fmla="*/ 4579144 w 9158288"/>
              <a:gd name="T3" fmla="*/ 6858000 h 6858000"/>
              <a:gd name="T4" fmla="*/ 0 w 9158288"/>
              <a:gd name="T5" fmla="*/ 3429000 h 6858000"/>
              <a:gd name="T6" fmla="*/ 4579144 w 9158288"/>
              <a:gd name="T7" fmla="*/ 0 h 6858000"/>
              <a:gd name="T8" fmla="*/ 0 60000 65536"/>
              <a:gd name="T9" fmla="*/ 0 60000 65536"/>
              <a:gd name="T10" fmla="*/ 0 60000 65536"/>
              <a:gd name="T11" fmla="*/ 0 60000 65536"/>
              <a:gd name="T12" fmla="*/ 0 w 9158288"/>
              <a:gd name="T13" fmla="*/ 0 h 6858000"/>
              <a:gd name="T14" fmla="*/ 9158288 w 9158288"/>
              <a:gd name="T15" fmla="*/ 6858000 h 6858000"/>
            </a:gdLst>
            <a:ahLst/>
            <a:cxnLst>
              <a:cxn ang="T8">
                <a:pos x="T0" y="T1"/>
              </a:cxn>
              <a:cxn ang="T9">
                <a:pos x="T2" y="T3"/>
              </a:cxn>
              <a:cxn ang="T10">
                <a:pos x="T4" y="T5"/>
              </a:cxn>
              <a:cxn ang="T11">
                <a:pos x="T6" y="T7"/>
              </a:cxn>
            </a:cxnLst>
            <a:rect l="T12" t="T13" r="T14" b="T15"/>
            <a:pathLst>
              <a:path w="9158288" h="6858000">
                <a:moveTo>
                  <a:pt x="0" y="0"/>
                </a:moveTo>
                <a:lnTo>
                  <a:pt x="25442" y="0"/>
                </a:lnTo>
                <a:lnTo>
                  <a:pt x="25442" y="19050"/>
                </a:lnTo>
                <a:lnTo>
                  <a:pt x="0" y="1905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8" y="1815704"/>
            <a:ext cx="1381125"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Freeform 3"/>
          <p:cNvSpPr>
            <a:spLocks noChangeArrowheads="1"/>
          </p:cNvSpPr>
          <p:nvPr/>
        </p:nvSpPr>
        <p:spPr bwMode="auto">
          <a:xfrm>
            <a:off x="1692275" y="4839891"/>
            <a:ext cx="7200900" cy="216694"/>
          </a:xfrm>
          <a:custGeom>
            <a:avLst/>
            <a:gdLst>
              <a:gd name="T0" fmla="*/ 7200900 w 7200900"/>
              <a:gd name="T1" fmla="*/ 144463 h 288925"/>
              <a:gd name="T2" fmla="*/ 3600450 w 7200900"/>
              <a:gd name="T3" fmla="*/ 288925 h 288925"/>
              <a:gd name="T4" fmla="*/ 0 w 7200900"/>
              <a:gd name="T5" fmla="*/ 144463 h 288925"/>
              <a:gd name="T6" fmla="*/ 3600450 w 7200900"/>
              <a:gd name="T7" fmla="*/ 0 h 288925"/>
              <a:gd name="T8" fmla="*/ 0 60000 65536"/>
              <a:gd name="T9" fmla="*/ 0 60000 65536"/>
              <a:gd name="T10" fmla="*/ 0 60000 65536"/>
              <a:gd name="T11" fmla="*/ 0 60000 65536"/>
              <a:gd name="T12" fmla="*/ 0 w 7200900"/>
              <a:gd name="T13" fmla="*/ 0 h 288925"/>
              <a:gd name="T14" fmla="*/ 7200900 w 7200900"/>
              <a:gd name="T15" fmla="*/ 288925 h 288925"/>
            </a:gdLst>
            <a:ahLst/>
            <a:cxnLst>
              <a:cxn ang="T8">
                <a:pos x="T0" y="T1"/>
              </a:cxn>
              <a:cxn ang="T9">
                <a:pos x="T2" y="T3"/>
              </a:cxn>
              <a:cxn ang="T10">
                <a:pos x="T4" y="T5"/>
              </a:cxn>
              <a:cxn ang="T11">
                <a:pos x="T6" y="T7"/>
              </a:cxn>
            </a:cxnLst>
            <a:rect l="T12" t="T13" r="T14" b="T15"/>
            <a:pathLst>
              <a:path w="7200900" h="288925">
                <a:moveTo>
                  <a:pt x="0" y="0"/>
                </a:moveTo>
                <a:lnTo>
                  <a:pt x="20003" y="0"/>
                </a:lnTo>
                <a:lnTo>
                  <a:pt x="20003" y="803"/>
                </a:lnTo>
                <a:lnTo>
                  <a:pt x="0" y="803"/>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797" name="Text Box 4"/>
          <p:cNvSpPr txBox="1">
            <a:spLocks noChangeArrowheads="1"/>
          </p:cNvSpPr>
          <p:nvPr/>
        </p:nvSpPr>
        <p:spPr bwMode="auto">
          <a:xfrm>
            <a:off x="1043608" y="2381"/>
            <a:ext cx="7704138" cy="325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2400" b="1" dirty="0">
                <a:solidFill>
                  <a:srgbClr val="0088A8"/>
                </a:solidFill>
                <a:ea typeface="Microsoft YaHei" pitchFamily="34" charset="-122"/>
              </a:rPr>
              <a:t>5 grands types d’enjeux sur le bassin</a:t>
            </a:r>
            <a:endParaRPr lang="fr-FR" altLang="fr-FR" sz="2400" b="1" dirty="0">
              <a:solidFill>
                <a:srgbClr val="7030A0"/>
              </a:solidFill>
              <a:ea typeface="Microsoft YaHei" pitchFamily="34" charset="-122"/>
            </a:endParaRPr>
          </a:p>
        </p:txBody>
      </p:sp>
      <p:sp>
        <p:nvSpPr>
          <p:cNvPr id="33798" name="Text Box 5"/>
          <p:cNvSpPr txBox="1">
            <a:spLocks noChangeArrowheads="1"/>
          </p:cNvSpPr>
          <p:nvPr/>
        </p:nvSpPr>
        <p:spPr bwMode="auto">
          <a:xfrm>
            <a:off x="1416053" y="339503"/>
            <a:ext cx="7734299" cy="330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marL="430213" indent="-315913" eaLnBrk="0" hangingPunct="0">
              <a:spcBef>
                <a:spcPct val="20000"/>
              </a:spcBef>
              <a:buChar cha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500">
                <a:solidFill>
                  <a:schemeClr val="tx1"/>
                </a:solidFill>
                <a:latin typeface="Arial" charset="0"/>
              </a:defRPr>
            </a:lvl1pPr>
            <a:lvl2pPr marL="430213" indent="-315913" eaLnBrk="0" hangingPunct="0">
              <a:spcBef>
                <a:spcPct val="20000"/>
              </a:spcBef>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800">
                <a:solidFill>
                  <a:schemeClr val="tx1"/>
                </a:solidFill>
                <a:latin typeface="Arial" charset="0"/>
                <a:cs typeface="Arial" charset="0"/>
              </a:defRPr>
            </a:lvl2pPr>
            <a:lvl3pPr marL="1143000" indent="-228600" eaLnBrk="0" hangingPunct="0">
              <a:spcBef>
                <a:spcPct val="20000"/>
              </a:spcBef>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3pPr>
            <a:lvl4pPr marL="1600200" indent="-228600" eaLnBrk="0" hangingPunct="0">
              <a:spcBef>
                <a:spcPct val="20000"/>
              </a:spcBef>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4pPr>
            <a:lvl5pPr marL="2057400" indent="-228600" eaLnBrk="0" hangingPunct="0">
              <a:spcBef>
                <a:spcPct val="20000"/>
              </a:spcBef>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tx1"/>
                </a:solidFill>
                <a:latin typeface="Arial" charset="0"/>
                <a:cs typeface="Arial" charset="0"/>
              </a:defRPr>
            </a:lvl9pPr>
          </a:lstStyle>
          <a:p>
            <a:pPr lvl="1" eaLnBrk="1" hangingPunct="1">
              <a:spcBef>
                <a:spcPct val="0"/>
              </a:spcBef>
              <a:buFont typeface="Arial" charset="0"/>
              <a:buChar char="•"/>
            </a:pPr>
            <a:r>
              <a:rPr lang="fr-FR" altLang="fr-FR" sz="1600" b="1" dirty="0" smtClean="0">
                <a:solidFill>
                  <a:srgbClr val="7030A0"/>
                </a:solidFill>
                <a:ea typeface="Microsoft YaHei" pitchFamily="34" charset="-122"/>
              </a:rPr>
              <a:t>Baisse des ressources en eau (augmentation température, évapotranspiration) =&gt; </a:t>
            </a:r>
            <a:r>
              <a:rPr lang="fr-FR" altLang="fr-FR" sz="1600" b="1" dirty="0" smtClean="0">
                <a:solidFill>
                  <a:srgbClr val="000000"/>
                </a:solidFill>
                <a:ea typeface="Microsoft YaHei" pitchFamily="34" charset="-122"/>
              </a:rPr>
              <a:t>réduire </a:t>
            </a:r>
            <a:r>
              <a:rPr lang="fr-FR" altLang="fr-FR" sz="1600" b="1" dirty="0">
                <a:solidFill>
                  <a:srgbClr val="000000"/>
                </a:solidFill>
                <a:ea typeface="Microsoft YaHei" pitchFamily="34" charset="-122"/>
              </a:rPr>
              <a:t>la dépendance en </a:t>
            </a:r>
            <a:r>
              <a:rPr lang="fr-FR" altLang="fr-FR" sz="1600" b="1" dirty="0" smtClean="0">
                <a:solidFill>
                  <a:srgbClr val="000000"/>
                </a:solidFill>
                <a:ea typeface="Microsoft YaHei" pitchFamily="34" charset="-122"/>
              </a:rPr>
              <a:t>eau</a:t>
            </a:r>
          </a:p>
          <a:p>
            <a:pPr lvl="1" eaLnBrk="1" hangingPunct="1">
              <a:spcBef>
                <a:spcPct val="0"/>
              </a:spcBef>
              <a:buFont typeface="Arial" charset="0"/>
              <a:buChar char="•"/>
            </a:pPr>
            <a:endParaRPr lang="fr-FR" altLang="fr-FR" sz="1600" b="1" dirty="0" smtClean="0">
              <a:solidFill>
                <a:srgbClr val="000000"/>
              </a:solidFill>
              <a:ea typeface="Microsoft YaHei" pitchFamily="34" charset="-122"/>
            </a:endParaRPr>
          </a:p>
          <a:p>
            <a:pPr lvl="1" eaLnBrk="1" hangingPunct="1">
              <a:spcBef>
                <a:spcPct val="0"/>
              </a:spcBef>
              <a:buFont typeface="Arial" charset="0"/>
              <a:buChar char="•"/>
            </a:pPr>
            <a:endParaRPr lang="fr-FR" altLang="fr-FR" sz="1600" b="1" dirty="0">
              <a:solidFill>
                <a:srgbClr val="000000"/>
              </a:solidFill>
              <a:ea typeface="Microsoft YaHei" pitchFamily="34" charset="-122"/>
            </a:endParaRPr>
          </a:p>
          <a:p>
            <a:pPr eaLnBrk="1" hangingPunct="1">
              <a:spcBef>
                <a:spcPts val="600"/>
              </a:spcBef>
            </a:pPr>
            <a:r>
              <a:rPr lang="fr-FR" altLang="fr-FR" sz="1600" b="1" dirty="0" smtClean="0">
                <a:solidFill>
                  <a:srgbClr val="7030A0"/>
                </a:solidFill>
                <a:ea typeface="Microsoft YaHei" pitchFamily="34" charset="-122"/>
              </a:rPr>
              <a:t>Dégradation de la qualité </a:t>
            </a:r>
            <a:r>
              <a:rPr lang="fr-FR" altLang="fr-FR" sz="1600" b="1" dirty="0">
                <a:solidFill>
                  <a:srgbClr val="7030A0"/>
                </a:solidFill>
                <a:ea typeface="Microsoft YaHei" pitchFamily="34" charset="-122"/>
              </a:rPr>
              <a:t>de l’eau </a:t>
            </a:r>
            <a:r>
              <a:rPr lang="fr-FR" altLang="fr-FR" sz="1600" b="1" dirty="0" smtClean="0">
                <a:solidFill>
                  <a:srgbClr val="7030A0"/>
                </a:solidFill>
                <a:ea typeface="Microsoft YaHei" pitchFamily="34" charset="-122"/>
              </a:rPr>
              <a:t>(baisse </a:t>
            </a:r>
            <a:r>
              <a:rPr lang="fr-FR" altLang="fr-FR" sz="1600" b="1" dirty="0">
                <a:solidFill>
                  <a:srgbClr val="7030A0"/>
                </a:solidFill>
                <a:ea typeface="Microsoft YaHei" pitchFamily="34" charset="-122"/>
              </a:rPr>
              <a:t>des </a:t>
            </a:r>
            <a:r>
              <a:rPr lang="fr-FR" altLang="fr-FR" sz="1600" b="1" dirty="0" smtClean="0">
                <a:solidFill>
                  <a:srgbClr val="7030A0"/>
                </a:solidFill>
                <a:ea typeface="Microsoft YaHei" pitchFamily="34" charset="-122"/>
              </a:rPr>
              <a:t>ressources +</a:t>
            </a:r>
            <a:r>
              <a:rPr lang="fr-FR" altLang="fr-FR" sz="1600" b="1" dirty="0" err="1" smtClean="0">
                <a:solidFill>
                  <a:srgbClr val="7030A0"/>
                </a:solidFill>
                <a:ea typeface="Microsoft YaHei" pitchFamily="34" charset="-122"/>
              </a:rPr>
              <a:t>augm</a:t>
            </a:r>
            <a:r>
              <a:rPr lang="fr-FR" altLang="fr-FR" sz="1600" b="1" dirty="0" smtClean="0">
                <a:solidFill>
                  <a:srgbClr val="7030A0"/>
                </a:solidFill>
                <a:ea typeface="Microsoft YaHei" pitchFamily="34" charset="-122"/>
              </a:rPr>
              <a:t> température) / </a:t>
            </a:r>
            <a:r>
              <a:rPr lang="fr-FR" altLang="fr-FR" sz="1600" dirty="0" smtClean="0">
                <a:solidFill>
                  <a:srgbClr val="000000"/>
                </a:solidFill>
                <a:ea typeface="Microsoft YaHei" pitchFamily="34" charset="-122"/>
              </a:rPr>
              <a:t>risque </a:t>
            </a:r>
            <a:r>
              <a:rPr lang="fr-FR" altLang="fr-FR" sz="1600" dirty="0">
                <a:solidFill>
                  <a:srgbClr val="000000"/>
                </a:solidFill>
                <a:ea typeface="Microsoft YaHei" pitchFamily="34" charset="-122"/>
              </a:rPr>
              <a:t>d’eutrophisation </a:t>
            </a:r>
            <a:r>
              <a:rPr lang="fr-FR" altLang="fr-FR" sz="1600" dirty="0" smtClean="0">
                <a:solidFill>
                  <a:srgbClr val="000000"/>
                </a:solidFill>
                <a:ea typeface="Microsoft YaHei" pitchFamily="34" charset="-122"/>
              </a:rPr>
              <a:t>=&gt; </a:t>
            </a:r>
            <a:r>
              <a:rPr lang="fr-FR" altLang="fr-FR" sz="1600" b="1" dirty="0" smtClean="0">
                <a:solidFill>
                  <a:srgbClr val="000000"/>
                </a:solidFill>
                <a:ea typeface="Microsoft YaHei" pitchFamily="34" charset="-122"/>
              </a:rPr>
              <a:t>préserver </a:t>
            </a:r>
            <a:r>
              <a:rPr lang="fr-FR" altLang="fr-FR" sz="1600" b="1" dirty="0">
                <a:solidFill>
                  <a:srgbClr val="000000"/>
                </a:solidFill>
                <a:ea typeface="Microsoft YaHei" pitchFamily="34" charset="-122"/>
              </a:rPr>
              <a:t>la qualité de l’eau </a:t>
            </a:r>
            <a:endParaRPr lang="fr-FR" altLang="fr-FR" sz="1600" b="1" dirty="0" smtClean="0">
              <a:solidFill>
                <a:srgbClr val="000000"/>
              </a:solidFill>
              <a:ea typeface="Microsoft YaHei" pitchFamily="34" charset="-122"/>
            </a:endParaRPr>
          </a:p>
          <a:p>
            <a:pPr eaLnBrk="1" hangingPunct="1">
              <a:spcBef>
                <a:spcPts val="600"/>
              </a:spcBef>
            </a:pPr>
            <a:endParaRPr lang="fr-FR" altLang="fr-FR" sz="1600" b="1" dirty="0" smtClean="0">
              <a:solidFill>
                <a:srgbClr val="000000"/>
              </a:solidFill>
              <a:ea typeface="Microsoft YaHei" pitchFamily="34" charset="-122"/>
            </a:endParaRPr>
          </a:p>
          <a:p>
            <a:pPr eaLnBrk="1" hangingPunct="1">
              <a:spcBef>
                <a:spcPts val="600"/>
              </a:spcBef>
              <a:spcAft>
                <a:spcPts val="600"/>
              </a:spcAft>
            </a:pPr>
            <a:r>
              <a:rPr lang="fr-FR" altLang="fr-FR" sz="1600" b="1" dirty="0" smtClean="0">
                <a:solidFill>
                  <a:srgbClr val="7030A0"/>
                </a:solidFill>
              </a:rPr>
              <a:t>Pression supplémentaire sur la </a:t>
            </a:r>
            <a:r>
              <a:rPr lang="fr-FR" altLang="fr-FR" sz="1600" b="1" dirty="0">
                <a:solidFill>
                  <a:srgbClr val="7030A0"/>
                </a:solidFill>
              </a:rPr>
              <a:t>biodiversité </a:t>
            </a:r>
            <a:r>
              <a:rPr lang="fr-FR" altLang="fr-FR" sz="1600" b="1" dirty="0" smtClean="0">
                <a:solidFill>
                  <a:srgbClr val="7030A0"/>
                </a:solidFill>
              </a:rPr>
              <a:t>(concentrations polluants, augmentation </a:t>
            </a:r>
            <a:r>
              <a:rPr lang="fr-FR" altLang="fr-FR" sz="1600" b="1" dirty="0">
                <a:solidFill>
                  <a:srgbClr val="7030A0"/>
                </a:solidFill>
              </a:rPr>
              <a:t>température, réductions débits</a:t>
            </a:r>
            <a:r>
              <a:rPr lang="fr-FR" altLang="fr-FR" sz="1600" b="1" dirty="0" smtClean="0">
                <a:solidFill>
                  <a:srgbClr val="7030A0"/>
                </a:solidFill>
              </a:rPr>
              <a:t>,…) </a:t>
            </a:r>
            <a:r>
              <a:rPr lang="fr-FR" altLang="fr-FR" sz="1600" dirty="0">
                <a:solidFill>
                  <a:srgbClr val="000000"/>
                </a:solidFill>
              </a:rPr>
              <a:t>:  =&gt;</a:t>
            </a:r>
            <a:r>
              <a:rPr lang="fr-FR" altLang="fr-FR" sz="1600" b="1" dirty="0">
                <a:solidFill>
                  <a:srgbClr val="000000"/>
                </a:solidFill>
              </a:rPr>
              <a:t>préserver la biodiversité et conserver les fonctionnalités des milieux</a:t>
            </a:r>
          </a:p>
          <a:p>
            <a:pPr eaLnBrk="1" hangingPunct="1">
              <a:spcBef>
                <a:spcPts val="600"/>
              </a:spcBef>
            </a:pPr>
            <a:endParaRPr lang="fr-FR" altLang="fr-FR" sz="1600" b="1" dirty="0" smtClean="0">
              <a:solidFill>
                <a:srgbClr val="7030A0"/>
              </a:solidFill>
              <a:ea typeface="Microsoft YaHei" pitchFamily="34" charset="-122"/>
            </a:endParaRPr>
          </a:p>
          <a:p>
            <a:pPr eaLnBrk="1" hangingPunct="1">
              <a:spcBef>
                <a:spcPts val="600"/>
              </a:spcBef>
            </a:pPr>
            <a:r>
              <a:rPr lang="fr-FR" altLang="fr-FR" sz="1600" b="1" dirty="0" smtClean="0">
                <a:solidFill>
                  <a:srgbClr val="7030A0"/>
                </a:solidFill>
                <a:ea typeface="Microsoft YaHei" pitchFamily="34" charset="-122"/>
              </a:rPr>
              <a:t>Montée niveau de la mer (submersion</a:t>
            </a:r>
            <a:r>
              <a:rPr lang="fr-FR" altLang="fr-FR" sz="1600" b="1" dirty="0">
                <a:solidFill>
                  <a:srgbClr val="7030A0"/>
                </a:solidFill>
                <a:ea typeface="Microsoft YaHei" pitchFamily="34" charset="-122"/>
              </a:rPr>
              <a:t>, biseau salé, régression côtière, </a:t>
            </a:r>
            <a:r>
              <a:rPr lang="fr-FR" altLang="fr-FR" sz="1600" b="1" dirty="0" smtClean="0">
                <a:solidFill>
                  <a:srgbClr val="7030A0"/>
                </a:solidFill>
                <a:ea typeface="Microsoft YaHei" pitchFamily="34" charset="-122"/>
              </a:rPr>
              <a:t>débordements </a:t>
            </a:r>
            <a:r>
              <a:rPr lang="fr-FR" altLang="fr-FR" sz="1600" b="1" dirty="0">
                <a:solidFill>
                  <a:srgbClr val="7030A0"/>
                </a:solidFill>
                <a:ea typeface="Microsoft YaHei" pitchFamily="34" charset="-122"/>
              </a:rPr>
              <a:t>de </a:t>
            </a:r>
            <a:r>
              <a:rPr lang="fr-FR" altLang="fr-FR" sz="1600" b="1" dirty="0" smtClean="0">
                <a:solidFill>
                  <a:srgbClr val="7030A0"/>
                </a:solidFill>
                <a:ea typeface="Microsoft YaHei" pitchFamily="34" charset="-122"/>
              </a:rPr>
              <a:t>nappes)  =&gt; </a:t>
            </a:r>
            <a:r>
              <a:rPr lang="fr-FR" altLang="fr-FR" sz="1600" dirty="0" smtClean="0">
                <a:solidFill>
                  <a:srgbClr val="000000"/>
                </a:solidFill>
                <a:ea typeface="Microsoft YaHei" pitchFamily="34" charset="-122"/>
              </a:rPr>
              <a:t> </a:t>
            </a:r>
            <a:r>
              <a:rPr lang="fr-FR" altLang="fr-FR" sz="1600" b="1" dirty="0">
                <a:solidFill>
                  <a:srgbClr val="000000"/>
                </a:solidFill>
                <a:ea typeface="Microsoft YaHei" pitchFamily="34" charset="-122"/>
              </a:rPr>
              <a:t>Anticiper les conséquences de l’érosion </a:t>
            </a:r>
            <a:r>
              <a:rPr lang="fr-FR" altLang="fr-FR" sz="1600" b="1" dirty="0" smtClean="0">
                <a:solidFill>
                  <a:srgbClr val="000000"/>
                </a:solidFill>
                <a:ea typeface="Microsoft YaHei" pitchFamily="34" charset="-122"/>
              </a:rPr>
              <a:t>côtière</a:t>
            </a:r>
          </a:p>
          <a:p>
            <a:pPr eaLnBrk="1" hangingPunct="1">
              <a:spcBef>
                <a:spcPts val="600"/>
              </a:spcBef>
            </a:pPr>
            <a:endParaRPr lang="fr-FR" altLang="fr-FR" sz="1600" b="1" dirty="0" smtClean="0">
              <a:solidFill>
                <a:srgbClr val="000000"/>
              </a:solidFill>
              <a:ea typeface="Microsoft YaHei" pitchFamily="34" charset="-122"/>
            </a:endParaRPr>
          </a:p>
          <a:p>
            <a:pPr lvl="1" eaLnBrk="1" hangingPunct="1">
              <a:spcBef>
                <a:spcPct val="0"/>
              </a:spcBef>
              <a:buFont typeface="Arial" charset="0"/>
              <a:buChar char="•"/>
            </a:pPr>
            <a:r>
              <a:rPr lang="fr-FR" altLang="fr-FR" sz="1600" b="1" dirty="0" smtClean="0">
                <a:solidFill>
                  <a:srgbClr val="7030A0"/>
                </a:solidFill>
                <a:ea typeface="Microsoft YaHei" pitchFamily="34" charset="-122"/>
              </a:rPr>
              <a:t>Inondations </a:t>
            </a:r>
            <a:r>
              <a:rPr lang="fr-FR" altLang="fr-FR" sz="1600" b="1" dirty="0">
                <a:solidFill>
                  <a:srgbClr val="7030A0"/>
                </a:solidFill>
                <a:ea typeface="Microsoft YaHei" pitchFamily="34" charset="-122"/>
              </a:rPr>
              <a:t>&amp; </a:t>
            </a:r>
            <a:r>
              <a:rPr lang="fr-FR" altLang="fr-FR" sz="1600" b="1" dirty="0" smtClean="0">
                <a:solidFill>
                  <a:srgbClr val="7030A0"/>
                </a:solidFill>
                <a:ea typeface="Microsoft YaHei" pitchFamily="34" charset="-122"/>
              </a:rPr>
              <a:t>ruissellements (fortes pluies) </a:t>
            </a:r>
            <a:r>
              <a:rPr lang="fr-FR" altLang="fr-FR" sz="1600" dirty="0" smtClean="0">
                <a:solidFill>
                  <a:srgbClr val="000000"/>
                </a:solidFill>
                <a:ea typeface="Microsoft YaHei" pitchFamily="34" charset="-122"/>
              </a:rPr>
              <a:t>:</a:t>
            </a:r>
            <a:r>
              <a:rPr lang="fr-FR" altLang="fr-FR" sz="1600" b="1" dirty="0" smtClean="0">
                <a:solidFill>
                  <a:srgbClr val="000000"/>
                </a:solidFill>
                <a:ea typeface="Microsoft YaHei" pitchFamily="34" charset="-122"/>
              </a:rPr>
              <a:t> =&gt;Accroître </a:t>
            </a:r>
            <a:r>
              <a:rPr lang="fr-FR" altLang="fr-FR" sz="1600" b="1" dirty="0">
                <a:solidFill>
                  <a:srgbClr val="000000"/>
                </a:solidFill>
                <a:ea typeface="Microsoft YaHei" pitchFamily="34" charset="-122"/>
              </a:rPr>
              <a:t>l’infiltration </a:t>
            </a:r>
            <a:r>
              <a:rPr lang="fr-FR" altLang="fr-FR" sz="1600" dirty="0">
                <a:solidFill>
                  <a:srgbClr val="000000"/>
                </a:solidFill>
                <a:ea typeface="Microsoft YaHei" pitchFamily="34" charset="-122"/>
              </a:rPr>
              <a:t>pour limiter les inondations par ruissellement</a:t>
            </a:r>
          </a:p>
          <a:p>
            <a:pPr eaLnBrk="1" hangingPunct="1">
              <a:spcBef>
                <a:spcPct val="0"/>
              </a:spcBef>
              <a:buFontTx/>
              <a:buNone/>
            </a:pPr>
            <a:endParaRPr lang="fr-FR" altLang="fr-FR" sz="1600" u="sng" dirty="0">
              <a:solidFill>
                <a:srgbClr val="000000"/>
              </a:solidFill>
              <a:ea typeface="Microsoft YaHei" pitchFamily="34" charset="-122"/>
            </a:endParaRPr>
          </a:p>
          <a:p>
            <a:pPr eaLnBrk="1" hangingPunct="1">
              <a:spcBef>
                <a:spcPct val="0"/>
              </a:spcBef>
              <a:buFontTx/>
              <a:buNone/>
            </a:pPr>
            <a:endParaRPr lang="fr-FR" altLang="fr-FR" sz="1600" dirty="0">
              <a:solidFill>
                <a:srgbClr val="000000"/>
              </a:solidFill>
              <a:ea typeface="Microsoft YaHei" pitchFamily="34" charset="-122"/>
            </a:endParaRPr>
          </a:p>
          <a:p>
            <a:pPr eaLnBrk="1" hangingPunct="1">
              <a:spcBef>
                <a:spcPct val="0"/>
              </a:spcBef>
              <a:buFontTx/>
              <a:buNone/>
            </a:pPr>
            <a:endParaRPr lang="fr-FR" altLang="fr-FR" sz="1600" dirty="0">
              <a:solidFill>
                <a:srgbClr val="000000"/>
              </a:solidFill>
              <a:ea typeface="Microsoft YaHei" pitchFamily="34" charset="-122"/>
            </a:endParaRPr>
          </a:p>
          <a:p>
            <a:pPr eaLnBrk="1" hangingPunct="1">
              <a:spcBef>
                <a:spcPct val="0"/>
              </a:spcBef>
              <a:buFontTx/>
              <a:buNone/>
            </a:pPr>
            <a:endParaRPr lang="fr-FR" altLang="fr-FR" sz="1600" u="sng" dirty="0">
              <a:solidFill>
                <a:srgbClr val="000000"/>
              </a:solidFill>
              <a:ea typeface="Microsoft YaHei" pitchFamily="34" charset="-122"/>
            </a:endParaRPr>
          </a:p>
          <a:p>
            <a:pPr eaLnBrk="1" hangingPunct="1">
              <a:spcBef>
                <a:spcPct val="0"/>
              </a:spcBef>
              <a:buFontTx/>
              <a:buNone/>
            </a:pPr>
            <a:r>
              <a:rPr lang="fr-FR" altLang="fr-FR" sz="1600" dirty="0">
                <a:solidFill>
                  <a:srgbClr val="000000"/>
                </a:solidFill>
                <a:ea typeface="Microsoft YaHei" pitchFamily="34" charset="-122"/>
              </a:rPr>
              <a:t>	</a:t>
            </a:r>
          </a:p>
          <a:p>
            <a:pPr eaLnBrk="1" hangingPunct="1">
              <a:lnSpc>
                <a:spcPct val="93000"/>
              </a:lnSpc>
              <a:spcBef>
                <a:spcPct val="0"/>
              </a:spcBef>
              <a:spcAft>
                <a:spcPts val="1425"/>
              </a:spcAft>
              <a:buFontTx/>
              <a:buNone/>
            </a:pPr>
            <a:endParaRPr lang="fr-FR" altLang="fr-FR" sz="1600" dirty="0">
              <a:solidFill>
                <a:srgbClr val="000000"/>
              </a:solidFill>
              <a:ea typeface="Microsoft YaHei" pitchFamily="34" charset="-122"/>
            </a:endParaRPr>
          </a:p>
          <a:p>
            <a:pPr lvl="1" eaLnBrk="1" hangingPunct="1">
              <a:spcBef>
                <a:spcPct val="0"/>
              </a:spcBef>
            </a:pPr>
            <a:endParaRPr lang="fr-FR" altLang="fr-FR" sz="1600" u="sng" dirty="0">
              <a:solidFill>
                <a:srgbClr val="666666"/>
              </a:solidFill>
              <a:ea typeface="Microsoft YaHei" pitchFamily="34" charset="-122"/>
            </a:endParaRPr>
          </a:p>
          <a:p>
            <a:pPr eaLnBrk="1" hangingPunct="1">
              <a:spcBef>
                <a:spcPct val="0"/>
              </a:spcBef>
              <a:buFontTx/>
              <a:buNone/>
            </a:pPr>
            <a:r>
              <a:rPr lang="fr-FR" altLang="fr-FR" sz="1600" dirty="0">
                <a:solidFill>
                  <a:srgbClr val="000000"/>
                </a:solidFill>
                <a:ea typeface="Microsoft YaHei" pitchFamily="34" charset="-122"/>
              </a:rPr>
              <a:t>	</a:t>
            </a:r>
          </a:p>
          <a:p>
            <a:pPr eaLnBrk="1" hangingPunct="1">
              <a:lnSpc>
                <a:spcPct val="93000"/>
              </a:lnSpc>
              <a:spcBef>
                <a:spcPct val="0"/>
              </a:spcBef>
              <a:spcAft>
                <a:spcPts val="1425"/>
              </a:spcAft>
              <a:buFontTx/>
              <a:buNone/>
            </a:pPr>
            <a:endParaRPr lang="fr-FR" altLang="fr-FR" sz="1600" dirty="0">
              <a:solidFill>
                <a:srgbClr val="000000"/>
              </a:solidFill>
              <a:ea typeface="Microsoft YaHei" pitchFamily="34" charset="-122"/>
            </a:endParaRPr>
          </a:p>
          <a:p>
            <a:pPr lvl="1" eaLnBrk="1" hangingPunct="1">
              <a:lnSpc>
                <a:spcPct val="93000"/>
              </a:lnSpc>
              <a:spcBef>
                <a:spcPct val="0"/>
              </a:spcBef>
              <a:spcAft>
                <a:spcPts val="1425"/>
              </a:spcAft>
            </a:pPr>
            <a:endParaRPr lang="fr-FR" altLang="fr-FR" sz="1600" dirty="0">
              <a:solidFill>
                <a:srgbClr val="000000"/>
              </a:solidFill>
              <a:ea typeface="Microsoft YaHei" pitchFamily="34" charset="-122"/>
            </a:endParaRPr>
          </a:p>
          <a:p>
            <a:pPr eaLnBrk="1" hangingPunct="1">
              <a:lnSpc>
                <a:spcPct val="93000"/>
              </a:lnSpc>
              <a:spcBef>
                <a:spcPct val="0"/>
              </a:spcBef>
              <a:spcAft>
                <a:spcPts val="1425"/>
              </a:spcAft>
              <a:buFontTx/>
              <a:buNone/>
            </a:pPr>
            <a:endParaRPr lang="fr-FR" altLang="fr-FR" sz="1600" dirty="0">
              <a:solidFill>
                <a:srgbClr val="000000"/>
              </a:solidFill>
              <a:ea typeface="Microsoft YaHei" pitchFamily="34" charset="-122"/>
            </a:endParaRPr>
          </a:p>
          <a:p>
            <a:pPr eaLnBrk="1" hangingPunct="1">
              <a:lnSpc>
                <a:spcPct val="93000"/>
              </a:lnSpc>
              <a:spcBef>
                <a:spcPct val="0"/>
              </a:spcBef>
              <a:spcAft>
                <a:spcPts val="1425"/>
              </a:spcAft>
              <a:buFontTx/>
              <a:buNone/>
            </a:pPr>
            <a:endParaRPr lang="fr-FR" altLang="fr-FR" sz="1600" dirty="0">
              <a:solidFill>
                <a:srgbClr val="000000"/>
              </a:solidFill>
              <a:ea typeface="Microsoft YaHei" pitchFamily="34" charset="-122"/>
            </a:endParaRPr>
          </a:p>
        </p:txBody>
      </p:sp>
      <p:pic>
        <p:nvPicPr>
          <p:cNvPr id="33799" name="Picture 9" descr="http://img.over-blog.com/300x199/3/92/68/55/ETAT-UNIS/3.-Riviere-a-sec-avant-Colorado-Spr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411957"/>
            <a:ext cx="18335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4" y="3381840"/>
            <a:ext cx="1852613" cy="7489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1438277"/>
            <a:ext cx="1862138" cy="7560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3" y="2277800"/>
            <a:ext cx="1863726" cy="9203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4299347"/>
            <a:ext cx="1857376" cy="83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11955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979713" y="-34620"/>
            <a:ext cx="7164288"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icrosoft YaHei" pitchFamily="34" charset="-122"/>
              </a:defRPr>
            </a:lvl9pPr>
          </a:lstStyle>
          <a:p>
            <a:pPr algn="ctr" eaLnBrk="1">
              <a:lnSpc>
                <a:spcPct val="93000"/>
              </a:lnSpc>
              <a:buSzPct val="100000"/>
              <a:buFont typeface="Times New Roman" pitchFamily="18" charset="0"/>
              <a:buNone/>
            </a:pPr>
            <a:r>
              <a:rPr lang="fr-FR" altLang="fr-FR" b="1" dirty="0" smtClean="0">
                <a:solidFill>
                  <a:srgbClr val="0088A8"/>
                </a:solidFill>
              </a:rPr>
              <a:t>Solutions D : Développer </a:t>
            </a:r>
            <a:r>
              <a:rPr lang="fr-FR" altLang="fr-FR" b="1" dirty="0">
                <a:solidFill>
                  <a:srgbClr val="0088A8"/>
                </a:solidFill>
              </a:rPr>
              <a:t>les systèmes </a:t>
            </a:r>
            <a:endParaRPr lang="fr-FR" altLang="fr-FR" b="1" dirty="0" smtClean="0">
              <a:solidFill>
                <a:srgbClr val="0088A8"/>
              </a:solidFill>
            </a:endParaRPr>
          </a:p>
          <a:p>
            <a:pPr algn="ctr" eaLnBrk="1">
              <a:lnSpc>
                <a:spcPct val="93000"/>
              </a:lnSpc>
              <a:buSzPct val="100000"/>
              <a:buFont typeface="Times New Roman" pitchFamily="18" charset="0"/>
              <a:buNone/>
            </a:pPr>
            <a:r>
              <a:rPr lang="fr-FR" altLang="fr-FR" b="1" dirty="0" smtClean="0">
                <a:solidFill>
                  <a:srgbClr val="0088A8"/>
                </a:solidFill>
              </a:rPr>
              <a:t>agricoles </a:t>
            </a:r>
            <a:r>
              <a:rPr lang="fr-FR" altLang="fr-FR" b="1" dirty="0">
                <a:solidFill>
                  <a:srgbClr val="0088A8"/>
                </a:solidFill>
              </a:rPr>
              <a:t>et forestiers </a:t>
            </a:r>
            <a:r>
              <a:rPr lang="fr-FR" altLang="fr-FR" b="1" dirty="0" smtClean="0">
                <a:solidFill>
                  <a:srgbClr val="0088A8"/>
                </a:solidFill>
              </a:rPr>
              <a:t>durables</a:t>
            </a:r>
            <a:endParaRPr lang="fr-FR" altLang="fr-FR" b="1" dirty="0">
              <a:solidFill>
                <a:srgbClr val="0088A8"/>
              </a:solidFill>
            </a:endParaRPr>
          </a:p>
        </p:txBody>
      </p:sp>
      <p:sp>
        <p:nvSpPr>
          <p:cNvPr id="13315" name="Text Box 3"/>
          <p:cNvSpPr txBox="1">
            <a:spLocks noChangeArrowheads="1"/>
          </p:cNvSpPr>
          <p:nvPr/>
        </p:nvSpPr>
        <p:spPr bwMode="auto">
          <a:xfrm>
            <a:off x="2" y="573882"/>
            <a:ext cx="9144001" cy="432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panose="020B0604020202020204" pitchFamily="34" charset="0"/>
                <a:ea typeface="Microsoft YaHei" panose="020B0503020204020204" pitchFamily="34" charset="-122"/>
              </a:defRPr>
            </a:lvl9pPr>
          </a:lstStyle>
          <a:p>
            <a:pPr marL="0" indent="0">
              <a:spcAft>
                <a:spcPts val="600"/>
              </a:spcAft>
              <a:buClr>
                <a:srgbClr val="000000"/>
              </a:buClr>
              <a:buSzPct val="100000"/>
              <a:buFont typeface="Times New Roman" panose="02020603050405020304" pitchFamily="18" charset="0"/>
              <a:buNone/>
              <a:defRPr/>
            </a:pPr>
            <a:endParaRPr lang="fr-FR" altLang="fr-FR" sz="2000" dirty="0" smtClean="0">
              <a:solidFill>
                <a:srgbClr val="000000"/>
              </a:solidFill>
            </a:endParaRPr>
          </a:p>
          <a:p>
            <a:pPr marL="0" indent="0">
              <a:spcAft>
                <a:spcPts val="600"/>
              </a:spcAft>
              <a:buClr>
                <a:srgbClr val="000000"/>
              </a:buClr>
              <a:buSzPct val="100000"/>
              <a:buFont typeface="Times New Roman" panose="02020603050405020304" pitchFamily="18" charset="0"/>
              <a:buNone/>
              <a:defRPr/>
            </a:pPr>
            <a:r>
              <a:rPr lang="fr-FR" altLang="fr-FR" sz="2000" b="1" dirty="0" smtClean="0">
                <a:solidFill>
                  <a:srgbClr val="7030A0"/>
                </a:solidFill>
              </a:rPr>
              <a:t>Rendre l’agriculture plus résiliente et robuste</a:t>
            </a:r>
            <a:r>
              <a:rPr lang="fr-FR" altLang="fr-FR" sz="2000" dirty="0" smtClean="0">
                <a:solidFill>
                  <a:srgbClr val="7030A0"/>
                </a:solidFill>
              </a:rPr>
              <a:t> face au changement climatique</a:t>
            </a:r>
            <a:endParaRPr lang="fr-FR" altLang="fr-FR" sz="2000" dirty="0" smtClean="0">
              <a:solidFill>
                <a:schemeClr val="tx1"/>
              </a:solidFill>
            </a:endParaRPr>
          </a:p>
          <a:p>
            <a:pPr marL="342900" indent="-342900">
              <a:spcAft>
                <a:spcPts val="600"/>
              </a:spcAft>
              <a:buClr>
                <a:srgbClr val="000000"/>
              </a:buClr>
              <a:buSzPct val="100000"/>
              <a:buFont typeface="Arial" panose="020B0604020202020204" pitchFamily="34" charset="0"/>
              <a:buChar char="•"/>
              <a:defRPr/>
            </a:pPr>
            <a:r>
              <a:rPr lang="fr-FR" altLang="fr-FR" sz="2000" dirty="0" smtClean="0">
                <a:solidFill>
                  <a:schemeClr val="tx1"/>
                </a:solidFill>
              </a:rPr>
              <a:t>Allonger les rotations et diversifier les cultures</a:t>
            </a:r>
          </a:p>
          <a:p>
            <a:pPr marL="342900" indent="-342900">
              <a:spcAft>
                <a:spcPts val="600"/>
              </a:spcAft>
              <a:buClr>
                <a:srgbClr val="000000"/>
              </a:buClr>
              <a:buSzPct val="100000"/>
              <a:buFont typeface="Arial" panose="020B0604020202020204" pitchFamily="34" charset="0"/>
              <a:buChar char="•"/>
              <a:defRPr/>
            </a:pPr>
            <a:r>
              <a:rPr lang="fr-FR" altLang="fr-FR" sz="2000" dirty="0" smtClean="0">
                <a:solidFill>
                  <a:schemeClr val="tx1"/>
                </a:solidFill>
              </a:rPr>
              <a:t>Diversifier les variétés sur une parcelle</a:t>
            </a:r>
          </a:p>
          <a:p>
            <a:pPr marL="342900" indent="-342900">
              <a:spcAft>
                <a:spcPts val="600"/>
              </a:spcAft>
              <a:buClr>
                <a:srgbClr val="000000"/>
              </a:buClr>
              <a:buSzPct val="100000"/>
              <a:buFont typeface="Arial" panose="020B0604020202020204" pitchFamily="34" charset="0"/>
              <a:buChar char="•"/>
              <a:defRPr/>
            </a:pPr>
            <a:r>
              <a:rPr lang="fr-FR" altLang="fr-FR" sz="2000" dirty="0" smtClean="0">
                <a:solidFill>
                  <a:schemeClr val="tx1"/>
                </a:solidFill>
              </a:rPr>
              <a:t>Privilégier les systèmes de cultures peu dépendants en eau, adaptés aux conditions </a:t>
            </a:r>
            <a:r>
              <a:rPr lang="fr-FR" altLang="fr-FR" sz="2000" dirty="0" err="1" smtClean="0">
                <a:solidFill>
                  <a:schemeClr val="tx1"/>
                </a:solidFill>
              </a:rPr>
              <a:t>pédo-climatiques</a:t>
            </a:r>
            <a:r>
              <a:rPr lang="fr-FR" altLang="fr-FR" sz="2000" dirty="0" smtClean="0">
                <a:solidFill>
                  <a:schemeClr val="tx1"/>
                </a:solidFill>
              </a:rPr>
              <a:t> micro-locales et favorables au développement de la biodiversité cultivée. </a:t>
            </a:r>
          </a:p>
          <a:p>
            <a:pPr marL="342900" indent="-342900">
              <a:spcAft>
                <a:spcPts val="600"/>
              </a:spcAft>
              <a:buClr>
                <a:srgbClr val="000000"/>
              </a:buClr>
              <a:buSzPct val="100000"/>
              <a:buFont typeface="Arial" panose="020B0604020202020204" pitchFamily="34" charset="0"/>
              <a:buChar char="•"/>
              <a:defRPr/>
            </a:pPr>
            <a:r>
              <a:rPr lang="fr-FR" altLang="fr-FR" sz="2000" dirty="0" smtClean="0">
                <a:solidFill>
                  <a:schemeClr val="tx1"/>
                </a:solidFill>
              </a:rPr>
              <a:t>Développer l’</a:t>
            </a:r>
            <a:r>
              <a:rPr lang="fr-FR" altLang="fr-FR" sz="2000" dirty="0" err="1" smtClean="0">
                <a:solidFill>
                  <a:schemeClr val="tx1"/>
                </a:solidFill>
              </a:rPr>
              <a:t>agro-foresterie</a:t>
            </a:r>
            <a:endParaRPr lang="fr-FR" altLang="fr-FR" sz="2000" dirty="0" smtClean="0">
              <a:solidFill>
                <a:schemeClr val="tx1"/>
              </a:solidFill>
            </a:endParaRPr>
          </a:p>
          <a:p>
            <a:pPr marL="342900" indent="-342900">
              <a:spcAft>
                <a:spcPts val="600"/>
              </a:spcAft>
              <a:buClr>
                <a:srgbClr val="000000"/>
              </a:buClr>
              <a:buSzPct val="100000"/>
              <a:buFont typeface="Arial" panose="020B0604020202020204" pitchFamily="34" charset="0"/>
              <a:buChar char="•"/>
              <a:defRPr/>
            </a:pPr>
            <a:r>
              <a:rPr lang="fr-FR" altLang="fr-FR" sz="2000" dirty="0" smtClean="0">
                <a:solidFill>
                  <a:schemeClr val="tx1"/>
                </a:solidFill>
              </a:rPr>
              <a:t>Développer la sélection participative de semences et mélanges variétaux adaptés localement</a:t>
            </a:r>
          </a:p>
          <a:p>
            <a:pPr marL="0" indent="0">
              <a:spcAft>
                <a:spcPts val="600"/>
              </a:spcAft>
              <a:buClr>
                <a:srgbClr val="000000"/>
              </a:buClr>
              <a:buSzPct val="100000"/>
              <a:buFont typeface="Times New Roman" panose="02020603050405020304" pitchFamily="18" charset="0"/>
              <a:buNone/>
              <a:defRPr/>
            </a:pPr>
            <a:endParaRPr lang="fr-FR" altLang="fr-FR" sz="2000" dirty="0" smtClean="0">
              <a:solidFill>
                <a:srgbClr val="7030A0"/>
              </a:solidFill>
            </a:endParaRPr>
          </a:p>
        </p:txBody>
      </p:sp>
      <p:pic>
        <p:nvPicPr>
          <p:cNvPr id="4198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659983"/>
            <a:ext cx="2614612"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810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1956"/>
            <a:ext cx="8604448"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ext Box 1"/>
          <p:cNvSpPr txBox="1">
            <a:spLocks noChangeArrowheads="1"/>
          </p:cNvSpPr>
          <p:nvPr/>
        </p:nvSpPr>
        <p:spPr bwMode="auto">
          <a:xfrm>
            <a:off x="1333501" y="-103584"/>
            <a:ext cx="7775575"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4000" b="1">
                <a:solidFill>
                  <a:srgbClr val="0088A8"/>
                </a:solidFill>
                <a:ea typeface="Microsoft YaHei" pitchFamily="34" charset="-122"/>
              </a:rPr>
              <a:t>Adapter le matériel végétal</a:t>
            </a:r>
          </a:p>
        </p:txBody>
      </p:sp>
      <p:sp>
        <p:nvSpPr>
          <p:cNvPr id="47108" name="ZoneTexte 4"/>
          <p:cNvSpPr txBox="1">
            <a:spLocks noChangeArrowheads="1"/>
          </p:cNvSpPr>
          <p:nvPr/>
        </p:nvSpPr>
        <p:spPr bwMode="auto">
          <a:xfrm>
            <a:off x="101601" y="4788694"/>
            <a:ext cx="8647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1200" i="1"/>
              <a:t>Ref : Amigues 2006, rapport AFClim 2013, Bousquet 2018, Léveillé 2016, Mollier 2014, Marguerie et al 2016, Osaé 2014, INRA 2017, Noël 2016</a:t>
            </a:r>
          </a:p>
        </p:txBody>
      </p:sp>
    </p:spTree>
    <p:extLst>
      <p:ext uri="{BB962C8B-B14F-4D97-AF65-F5344CB8AC3E}">
        <p14:creationId xmlns:p14="http://schemas.microsoft.com/office/powerpoint/2010/main" val="64387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962025"/>
            <a:ext cx="9042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Graphique 4" descr="Arbre feuill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3925" y="698897"/>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raphique 10" descr="Tracteu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698897"/>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Graphique 12" descr="Plant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613172"/>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ZoneTexte 5"/>
          <p:cNvSpPr txBox="1">
            <a:spLocks noChangeArrowheads="1"/>
          </p:cNvSpPr>
          <p:nvPr/>
        </p:nvSpPr>
        <p:spPr bwMode="auto">
          <a:xfrm>
            <a:off x="101600" y="4858941"/>
            <a:ext cx="57855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1200" i="1"/>
              <a:t>Ref : programme BAG’AGES  2016-2020, Thomas 2016, Blanchet thèse en cours </a:t>
            </a:r>
          </a:p>
        </p:txBody>
      </p:sp>
      <p:sp>
        <p:nvSpPr>
          <p:cNvPr id="48135" name="Text Box 1"/>
          <p:cNvSpPr txBox="1">
            <a:spLocks noChangeArrowheads="1"/>
          </p:cNvSpPr>
          <p:nvPr/>
        </p:nvSpPr>
        <p:spPr bwMode="auto">
          <a:xfrm>
            <a:off x="757239" y="-103584"/>
            <a:ext cx="7775575"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4000" b="1">
                <a:solidFill>
                  <a:srgbClr val="0088A8"/>
                </a:solidFill>
                <a:ea typeface="Microsoft YaHei" pitchFamily="34" charset="-122"/>
              </a:rPr>
              <a:t>Adapter les pratiques culturales</a:t>
            </a:r>
          </a:p>
        </p:txBody>
      </p:sp>
    </p:spTree>
    <p:extLst>
      <p:ext uri="{BB962C8B-B14F-4D97-AF65-F5344CB8AC3E}">
        <p14:creationId xmlns:p14="http://schemas.microsoft.com/office/powerpoint/2010/main" val="171530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08520" y="-164554"/>
            <a:ext cx="9540552"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3200" b="1" dirty="0" err="1" smtClean="0">
                <a:solidFill>
                  <a:srgbClr val="0088A8"/>
                </a:solidFill>
                <a:ea typeface="Microsoft YaHei" pitchFamily="34" charset="-122"/>
              </a:rPr>
              <a:t>Elevage</a:t>
            </a:r>
            <a:r>
              <a:rPr lang="fr-FR" altLang="fr-FR" sz="3200" b="1" dirty="0" smtClean="0">
                <a:solidFill>
                  <a:srgbClr val="0088A8"/>
                </a:solidFill>
                <a:ea typeface="Microsoft YaHei" pitchFamily="34" charset="-122"/>
              </a:rPr>
              <a:t> : plus de</a:t>
            </a:r>
            <a:r>
              <a:rPr lang="fr-FR" altLang="fr-FR" sz="4000" b="1" dirty="0" smtClean="0">
                <a:solidFill>
                  <a:srgbClr val="0088A8"/>
                </a:solidFill>
                <a:ea typeface="Microsoft YaHei" pitchFamily="34" charset="-122"/>
              </a:rPr>
              <a:t> </a:t>
            </a:r>
            <a:r>
              <a:rPr lang="fr-FR" altLang="fr-FR" sz="3200" b="1" dirty="0">
                <a:solidFill>
                  <a:srgbClr val="0088A8"/>
                </a:solidFill>
                <a:ea typeface="Microsoft YaHei" pitchFamily="34" charset="-122"/>
              </a:rPr>
              <a:t>la tolérance à la sécheresse</a:t>
            </a:r>
          </a:p>
        </p:txBody>
      </p:sp>
      <p:graphicFrame>
        <p:nvGraphicFramePr>
          <p:cNvPr id="5" name="Diagramme 4">
            <a:extLst>
              <a:ext uri="{FF2B5EF4-FFF2-40B4-BE49-F238E27FC236}"/>
            </a:extLst>
          </p:cNvPr>
          <p:cNvGraphicFramePr/>
          <p:nvPr>
            <p:extLst>
              <p:ext uri="{D42A27DB-BD31-4B8C-83A1-F6EECF244321}">
                <p14:modId xmlns:p14="http://schemas.microsoft.com/office/powerpoint/2010/main" val="3278011726"/>
              </p:ext>
            </p:extLst>
          </p:nvPr>
        </p:nvGraphicFramePr>
        <p:xfrm>
          <a:off x="692472" y="1031530"/>
          <a:ext cx="8128000" cy="2188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60" name="ZoneTexte 5"/>
          <p:cNvSpPr txBox="1">
            <a:spLocks noChangeArrowheads="1"/>
          </p:cNvSpPr>
          <p:nvPr/>
        </p:nvSpPr>
        <p:spPr bwMode="auto">
          <a:xfrm>
            <a:off x="1903413" y="681038"/>
            <a:ext cx="5554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2400" dirty="0"/>
              <a:t>Amélioration de la tolérance des fourrages </a:t>
            </a:r>
          </a:p>
        </p:txBody>
      </p:sp>
      <p:pic>
        <p:nvPicPr>
          <p:cNvPr id="7066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61" y="2848843"/>
            <a:ext cx="9865097" cy="238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4" name="ZoneTexte 10"/>
          <p:cNvSpPr txBox="1">
            <a:spLocks noChangeArrowheads="1"/>
          </p:cNvSpPr>
          <p:nvPr/>
        </p:nvSpPr>
        <p:spPr bwMode="auto">
          <a:xfrm>
            <a:off x="1903413" y="2744391"/>
            <a:ext cx="5554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2400"/>
              <a:t>Amélioration de la tolérance du animaux</a:t>
            </a:r>
          </a:p>
        </p:txBody>
      </p:sp>
      <p:sp>
        <p:nvSpPr>
          <p:cNvPr id="70665" name="ZoneTexte 11"/>
          <p:cNvSpPr txBox="1">
            <a:spLocks noChangeArrowheads="1"/>
          </p:cNvSpPr>
          <p:nvPr/>
        </p:nvSpPr>
        <p:spPr bwMode="auto">
          <a:xfrm>
            <a:off x="101600" y="4858941"/>
            <a:ext cx="6769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1200" i="1"/>
              <a:t>Ref : Amigues 2006, Vert et al 2013, Litrico et al 2015, Agrof’Ile 2017, Béral 2018, Messean 2017</a:t>
            </a:r>
          </a:p>
        </p:txBody>
      </p:sp>
    </p:spTree>
    <p:extLst>
      <p:ext uri="{BB962C8B-B14F-4D97-AF65-F5344CB8AC3E}">
        <p14:creationId xmlns:p14="http://schemas.microsoft.com/office/powerpoint/2010/main" val="4389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592658"/>
            <a:ext cx="11103347" cy="449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ZoneTexte 2"/>
          <p:cNvSpPr txBox="1">
            <a:spLocks noChangeArrowheads="1"/>
          </p:cNvSpPr>
          <p:nvPr/>
        </p:nvSpPr>
        <p:spPr bwMode="auto">
          <a:xfrm>
            <a:off x="101601" y="4858941"/>
            <a:ext cx="3751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defRPr sz="2800">
                <a:solidFill>
                  <a:schemeClr val="tx1"/>
                </a:solidFill>
                <a:latin typeface="Arial" charset="0"/>
                <a:cs typeface="Arial" charset="0"/>
              </a:defRPr>
            </a:lvl2pPr>
            <a:lvl3pPr marL="1143000" indent="-228600" eaLnBrk="0" hangingPunct="0">
              <a:spcBef>
                <a:spcPct val="20000"/>
              </a:spcBef>
              <a:defRPr sz="2400">
                <a:solidFill>
                  <a:schemeClr val="tx1"/>
                </a:solidFill>
                <a:latin typeface="Arial" charset="0"/>
                <a:cs typeface="Arial" charset="0"/>
              </a:defRPr>
            </a:lvl3pPr>
            <a:lvl4pPr marL="1600200" indent="-228600" eaLnBrk="0" hangingPunct="0">
              <a:spcBef>
                <a:spcPct val="20000"/>
              </a:spcBef>
              <a:defRPr sz="2400">
                <a:solidFill>
                  <a:schemeClr val="tx1"/>
                </a:solidFill>
                <a:latin typeface="Arial" charset="0"/>
                <a:cs typeface="Arial" charset="0"/>
              </a:defRPr>
            </a:lvl4pPr>
            <a:lvl5pPr marL="2057400" indent="-228600" eaLnBrk="0" hangingPunct="0">
              <a:spcBef>
                <a:spcPct val="20000"/>
              </a:spcBef>
              <a:defRPr sz="2400">
                <a:solidFill>
                  <a:schemeClr val="tx1"/>
                </a:solidFill>
                <a:latin typeface="Arial" charset="0"/>
                <a:cs typeface="Arial" charset="0"/>
              </a:defRPr>
            </a:lvl5pPr>
            <a:lvl6pPr marL="2514600" indent="-228600" eaLnBrk="0" fontAlgn="base" hangingPunct="0">
              <a:spcBef>
                <a:spcPct val="20000"/>
              </a:spcBef>
              <a:spcAft>
                <a:spcPct val="0"/>
              </a:spcAft>
              <a:defRPr sz="2400">
                <a:solidFill>
                  <a:schemeClr val="tx1"/>
                </a:solidFill>
                <a:latin typeface="Arial" charset="0"/>
                <a:cs typeface="Arial" charset="0"/>
              </a:defRPr>
            </a:lvl6pPr>
            <a:lvl7pPr marL="2971800" indent="-228600" eaLnBrk="0" fontAlgn="base" hangingPunct="0">
              <a:spcBef>
                <a:spcPct val="20000"/>
              </a:spcBef>
              <a:spcAft>
                <a:spcPct val="0"/>
              </a:spcAft>
              <a:defRPr sz="2400">
                <a:solidFill>
                  <a:schemeClr val="tx1"/>
                </a:solidFill>
                <a:latin typeface="Arial" charset="0"/>
                <a:cs typeface="Arial" charset="0"/>
              </a:defRPr>
            </a:lvl7pPr>
            <a:lvl8pPr marL="3429000" indent="-228600" eaLnBrk="0" fontAlgn="base" hangingPunct="0">
              <a:spcBef>
                <a:spcPct val="20000"/>
              </a:spcBef>
              <a:spcAft>
                <a:spcPct val="0"/>
              </a:spcAft>
              <a:defRPr sz="2400">
                <a:solidFill>
                  <a:schemeClr val="tx1"/>
                </a:solidFill>
                <a:latin typeface="Arial" charset="0"/>
                <a:cs typeface="Arial" charset="0"/>
              </a:defRPr>
            </a:lvl8pPr>
            <a:lvl9pPr marL="3886200" indent="-228600" eaLnBrk="0" fontAlgn="base" hangingPunct="0">
              <a:spcBef>
                <a:spcPct val="20000"/>
              </a:spcBef>
              <a:spcAft>
                <a:spcPct val="0"/>
              </a:spcAft>
              <a:defRPr sz="2400">
                <a:solidFill>
                  <a:schemeClr val="tx1"/>
                </a:solidFill>
                <a:latin typeface="Arial" charset="0"/>
                <a:cs typeface="Arial" charset="0"/>
              </a:defRPr>
            </a:lvl9pPr>
          </a:lstStyle>
          <a:p>
            <a:pPr eaLnBrk="1" hangingPunct="1">
              <a:spcBef>
                <a:spcPct val="0"/>
              </a:spcBef>
              <a:buFontTx/>
              <a:buNone/>
            </a:pPr>
            <a:r>
              <a:rPr lang="fr-FR" altLang="fr-FR" sz="1200" i="1"/>
              <a:t>Ref : Agrof’Ile 2017, Béral et al 2018, Messean 2017</a:t>
            </a:r>
          </a:p>
        </p:txBody>
      </p:sp>
      <p:sp>
        <p:nvSpPr>
          <p:cNvPr id="60420" name="Text Box 1"/>
          <p:cNvSpPr txBox="1">
            <a:spLocks noChangeArrowheads="1"/>
          </p:cNvSpPr>
          <p:nvPr/>
        </p:nvSpPr>
        <p:spPr bwMode="auto">
          <a:xfrm>
            <a:off x="101600" y="39836"/>
            <a:ext cx="8897938"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Arial" charset="0"/>
              </a:defRPr>
            </a:lvl1pPr>
            <a:lvl2pPr marL="742950" indent="-28575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9pPr>
          </a:lstStyle>
          <a:p>
            <a:pPr algn="ctr" eaLnBrk="1" hangingPunct="1">
              <a:lnSpc>
                <a:spcPct val="93000"/>
              </a:lnSpc>
              <a:spcBef>
                <a:spcPct val="0"/>
              </a:spcBef>
              <a:buFontTx/>
              <a:buNone/>
            </a:pPr>
            <a:r>
              <a:rPr lang="fr-FR" altLang="fr-FR" sz="4000" b="1" dirty="0">
                <a:solidFill>
                  <a:srgbClr val="0088A8"/>
                </a:solidFill>
                <a:ea typeface="Microsoft YaHei" pitchFamily="34" charset="-122"/>
              </a:rPr>
              <a:t>Sécuriser et diversifier les ressources fourragères</a:t>
            </a:r>
          </a:p>
        </p:txBody>
      </p:sp>
    </p:spTree>
    <p:extLst>
      <p:ext uri="{BB962C8B-B14F-4D97-AF65-F5344CB8AC3E}">
        <p14:creationId xmlns:p14="http://schemas.microsoft.com/office/powerpoint/2010/main" val="2094927476"/>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2.xml><?xml version="1.0" encoding="utf-8"?>
<a:theme xmlns:a="http://schemas.openxmlformats.org/drawingml/2006/main" name="1_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3.xml><?xml version="1.0" encoding="utf-8"?>
<a:theme xmlns:a="http://schemas.openxmlformats.org/drawingml/2006/main" name="2_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4.xml><?xml version="1.0" encoding="utf-8"?>
<a:theme xmlns:a="http://schemas.openxmlformats.org/drawingml/2006/main" name="3_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5.xml><?xml version="1.0" encoding="utf-8"?>
<a:theme xmlns:a="http://schemas.openxmlformats.org/drawingml/2006/main" name="4_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1582727D4724F86975595A9C3AA09" ma:contentTypeVersion="13" ma:contentTypeDescription="Crée un document." ma:contentTypeScope="" ma:versionID="ed59f55a44453829f9545056daa0f5b9">
  <xsd:schema xmlns:xsd="http://www.w3.org/2001/XMLSchema" xmlns:xs="http://www.w3.org/2001/XMLSchema" xmlns:p="http://schemas.microsoft.com/office/2006/metadata/properties" xmlns:ns2="6cdeb152-993c-4a74-9519-4ca5dbe9ecf1" xmlns:ns3="71d4141a-d190-4fe0-a00a-64ac6791d904" targetNamespace="http://schemas.microsoft.com/office/2006/metadata/properties" ma:root="true" ma:fieldsID="91859dda73284d728c7e61e24b73ed18" ns2:_="" ns3:_="">
    <xsd:import namespace="6cdeb152-993c-4a74-9519-4ca5dbe9ecf1"/>
    <xsd:import namespace="71d4141a-d190-4fe0-a00a-64ac6791d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eb152-993c-4a74-9519-4ca5dbe9e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d4141a-d190-4fe0-a00a-64ac6791d90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05A23-DDEA-4B42-94C4-B2544BC08F10}"/>
</file>

<file path=customXml/itemProps2.xml><?xml version="1.0" encoding="utf-8"?>
<ds:datastoreItem xmlns:ds="http://schemas.openxmlformats.org/officeDocument/2006/customXml" ds:itemID="{98B6178F-DC88-4A85-A60F-9B7C04EE5661}"/>
</file>

<file path=customXml/itemProps3.xml><?xml version="1.0" encoding="utf-8"?>
<ds:datastoreItem xmlns:ds="http://schemas.openxmlformats.org/officeDocument/2006/customXml" ds:itemID="{EC34C3D1-B28A-4C2B-B9A5-5A32E7A41FC2}"/>
</file>

<file path=docProps/app.xml><?xml version="1.0" encoding="utf-8"?>
<Properties xmlns="http://schemas.openxmlformats.org/officeDocument/2006/extended-properties" xmlns:vt="http://schemas.openxmlformats.org/officeDocument/2006/docPropsVTypes">
  <Template>template_operateurs</Template>
  <TotalTime>5959</TotalTime>
  <Words>1892</Words>
  <Application>Microsoft Office PowerPoint</Application>
  <PresentationFormat>Affichage à l'écran (16:9)</PresentationFormat>
  <Paragraphs>251</Paragraphs>
  <Slides>17</Slides>
  <Notes>13</Notes>
  <HiddenSlides>1</HiddenSlides>
  <MMClips>0</MMClips>
  <ScaleCrop>false</ScaleCrop>
  <HeadingPairs>
    <vt:vector size="4" baseType="variant">
      <vt:variant>
        <vt:lpstr>Thème</vt:lpstr>
      </vt:variant>
      <vt:variant>
        <vt:i4>5</vt:i4>
      </vt:variant>
      <vt:variant>
        <vt:lpstr>Titres des diapositives</vt:lpstr>
      </vt:variant>
      <vt:variant>
        <vt:i4>17</vt:i4>
      </vt:variant>
    </vt:vector>
  </HeadingPairs>
  <TitlesOfParts>
    <vt:vector size="22" baseType="lpstr">
      <vt:lpstr>template_operateurs</vt:lpstr>
      <vt:lpstr>1_template_operateurs</vt:lpstr>
      <vt:lpstr>2_template_operateurs</vt:lpstr>
      <vt:lpstr>3_template_operateurs</vt:lpstr>
      <vt:lpstr>4_template_operateurs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systèmes plus résilients face à la sécheresse</vt:lpstr>
      <vt:lpstr>Autres éléments intéressants pour  guider votre action</vt:lpstr>
      <vt:lpstr>Principaux messages de l’avis du CS sur le risque sécheresse</vt:lpstr>
      <vt:lpstr>Présentation PowerPoint</vt:lpstr>
      <vt:lpstr>Orientation fondamentale 2  :  Réduire les pollutions diffuses</vt:lpstr>
      <vt:lpstr> </vt:lpstr>
      <vt:lpstr>Aider l’agriculture à contribuer  à la résilience de votre territoire </vt:lpstr>
      <vt:lpstr>Merci de votre attention</vt:lpstr>
    </vt:vector>
  </TitlesOfParts>
  <Manager>Client</Manager>
  <Company>AESN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THOMASSIN NATHALIE</dc:creator>
  <cp:lastModifiedBy>FEUILLETTE SARAH</cp:lastModifiedBy>
  <cp:revision>252</cp:revision>
  <cp:lastPrinted>2021-02-02T16:08:55Z</cp:lastPrinted>
  <dcterms:created xsi:type="dcterms:W3CDTF">2020-08-27T11:52:31Z</dcterms:created>
  <dcterms:modified xsi:type="dcterms:W3CDTF">2021-07-02T17:51:32Z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0x0101007131582727D4724F86975595A9C3AA09</vt:lpwstr>
  </property>
</Properties>
</file>