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6" r:id="rId5"/>
    <p:sldId id="411" r:id="rId6"/>
    <p:sldId id="423" r:id="rId7"/>
    <p:sldId id="412" r:id="rId8"/>
    <p:sldId id="280" r:id="rId9"/>
    <p:sldId id="413" r:id="rId10"/>
    <p:sldId id="292" r:id="rId11"/>
    <p:sldId id="320" r:id="rId12"/>
    <p:sldId id="407" r:id="rId13"/>
    <p:sldId id="339" r:id="rId14"/>
    <p:sldId id="360" r:id="rId15"/>
    <p:sldId id="352" r:id="rId16"/>
    <p:sldId id="361" r:id="rId17"/>
    <p:sldId id="347" r:id="rId18"/>
    <p:sldId id="344" r:id="rId19"/>
    <p:sldId id="389" r:id="rId20"/>
    <p:sldId id="391" r:id="rId21"/>
    <p:sldId id="415" r:id="rId22"/>
    <p:sldId id="427" r:id="rId23"/>
    <p:sldId id="346" r:id="rId24"/>
    <p:sldId id="422" r:id="rId25"/>
    <p:sldId id="424" r:id="rId26"/>
    <p:sldId id="341" r:id="rId27"/>
    <p:sldId id="425" r:id="rId28"/>
    <p:sldId id="345" r:id="rId29"/>
    <p:sldId id="428" r:id="rId30"/>
    <p:sldId id="402" r:id="rId31"/>
    <p:sldId id="408" r:id="rId32"/>
    <p:sldId id="272" r:id="rId33"/>
    <p:sldId id="274" r:id="rId34"/>
  </p:sldIdLst>
  <p:sldSz cx="9144000" cy="6858000" type="screen4x3"/>
  <p:notesSz cx="6662738" cy="9926638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CC00"/>
    <a:srgbClr val="009900"/>
    <a:srgbClr val="669900"/>
    <a:srgbClr val="CCCC00"/>
    <a:srgbClr val="00FFCC"/>
    <a:srgbClr val="008000"/>
    <a:srgbClr val="FF9966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3545" autoAdjust="0"/>
  </p:normalViewPr>
  <p:slideViewPr>
    <p:cSldViewPr snapToGrid="0">
      <p:cViewPr varScale="1">
        <p:scale>
          <a:sx n="100" d="100"/>
          <a:sy n="100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912"/>
    </p:cViewPr>
  </p:sorter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74E9B-1353-4556-BBE7-B64D441EAD2E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</dgm:pt>
    <dgm:pt modelId="{3A0BE4A0-4462-43ED-AD7B-3A6ADFB5DB70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Etat des lieux et Diagnostic</a:t>
          </a:r>
        </a:p>
      </dgm:t>
    </dgm:pt>
    <dgm:pt modelId="{B1EC8507-48A5-474C-91B9-759A51542472}" type="parTrans" cxnId="{06B4D9A3-F6E0-4FF3-9008-EA3F2FFA3F6A}">
      <dgm:prSet/>
      <dgm:spPr/>
      <dgm:t>
        <a:bodyPr/>
        <a:lstStyle/>
        <a:p>
          <a:endParaRPr lang="fr-FR" sz="4000"/>
        </a:p>
      </dgm:t>
    </dgm:pt>
    <dgm:pt modelId="{DDE4AB56-6113-41D2-89CB-D7C75DBD029D}" type="sibTrans" cxnId="{06B4D9A3-F6E0-4FF3-9008-EA3F2FFA3F6A}">
      <dgm:prSet/>
      <dgm:spPr/>
      <dgm:t>
        <a:bodyPr/>
        <a:lstStyle/>
        <a:p>
          <a:endParaRPr lang="fr-FR" sz="4000"/>
        </a:p>
      </dgm:t>
    </dgm:pt>
    <dgm:pt modelId="{6186FF80-4386-453B-AC3D-DE58C7D9E9CD}">
      <dgm:prSet phldrT="[Texte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Scenarios et </a:t>
          </a:r>
        </a:p>
        <a:p>
          <a:r>
            <a:rPr lang="fr-FR" sz="1200" b="1" dirty="0">
              <a:solidFill>
                <a:schemeClr val="bg1"/>
              </a:solidFill>
            </a:rPr>
            <a:t>Choix de la stratégie</a:t>
          </a:r>
        </a:p>
      </dgm:t>
    </dgm:pt>
    <dgm:pt modelId="{B21DBD94-B49B-4701-8987-01E07C6853E7}" type="parTrans" cxnId="{09DF7641-D341-4DF2-935B-EB4CD3779995}">
      <dgm:prSet/>
      <dgm:spPr/>
      <dgm:t>
        <a:bodyPr/>
        <a:lstStyle/>
        <a:p>
          <a:endParaRPr lang="fr-FR" sz="4000"/>
        </a:p>
      </dgm:t>
    </dgm:pt>
    <dgm:pt modelId="{82E1DA3E-7B13-41CA-99CF-FE3570DFBC56}" type="sibTrans" cxnId="{09DF7641-D341-4DF2-935B-EB4CD3779995}">
      <dgm:prSet/>
      <dgm:spPr/>
      <dgm:t>
        <a:bodyPr/>
        <a:lstStyle/>
        <a:p>
          <a:endParaRPr lang="fr-FR" sz="4000"/>
        </a:p>
      </dgm:t>
    </dgm:pt>
    <dgm:pt modelId="{703732C7-39DD-4759-9095-624D00B7F735}">
      <dgm:prSet phldrT="[Texte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Rédaction PAGD et du Règlement</a:t>
          </a:r>
        </a:p>
      </dgm:t>
    </dgm:pt>
    <dgm:pt modelId="{09884D06-6BE9-4641-A70E-63CB27DABFFC}" type="parTrans" cxnId="{5DD7903F-107D-4875-A548-B57C0915B5DB}">
      <dgm:prSet/>
      <dgm:spPr/>
      <dgm:t>
        <a:bodyPr/>
        <a:lstStyle/>
        <a:p>
          <a:endParaRPr lang="fr-FR" sz="4000"/>
        </a:p>
      </dgm:t>
    </dgm:pt>
    <dgm:pt modelId="{E87C8774-B993-44EB-AAE4-F6C3D03C8E16}" type="sibTrans" cxnId="{5DD7903F-107D-4875-A548-B57C0915B5DB}">
      <dgm:prSet/>
      <dgm:spPr/>
      <dgm:t>
        <a:bodyPr/>
        <a:lstStyle/>
        <a:p>
          <a:endParaRPr lang="fr-FR" sz="4000"/>
        </a:p>
      </dgm:t>
    </dgm:pt>
    <dgm:pt modelId="{A8F8274F-6F55-4A93-A04C-BB4090FE2471}">
      <dgm:prSet phldrT="[Texte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Evaluation environnementale</a:t>
          </a:r>
        </a:p>
      </dgm:t>
    </dgm:pt>
    <dgm:pt modelId="{E0898E6D-68AD-47F9-89AC-690844A11897}" type="parTrans" cxnId="{14DEF0A8-862B-47F3-BF3E-074267806774}">
      <dgm:prSet/>
      <dgm:spPr/>
      <dgm:t>
        <a:bodyPr/>
        <a:lstStyle/>
        <a:p>
          <a:endParaRPr lang="fr-FR" sz="4000"/>
        </a:p>
      </dgm:t>
    </dgm:pt>
    <dgm:pt modelId="{1E2AD9D7-B8AF-4A23-B44F-6AB126DD7949}" type="sibTrans" cxnId="{14DEF0A8-862B-47F3-BF3E-074267806774}">
      <dgm:prSet/>
      <dgm:spPr/>
      <dgm:t>
        <a:bodyPr/>
        <a:lstStyle/>
        <a:p>
          <a:endParaRPr lang="fr-FR" sz="4000"/>
        </a:p>
      </dgm:t>
    </dgm:pt>
    <dgm:pt modelId="{57A53E80-7D35-4F3F-9ED8-CD88A168E2B1}">
      <dgm:prSet phldrT="[Texte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Suivi et modification des documents SAGE</a:t>
          </a:r>
        </a:p>
      </dgm:t>
    </dgm:pt>
    <dgm:pt modelId="{D2A08507-2293-4B87-99B5-38B333A21CCF}" type="parTrans" cxnId="{7C135F99-7CED-4BA6-AAD8-C432F2F8B957}">
      <dgm:prSet/>
      <dgm:spPr/>
      <dgm:t>
        <a:bodyPr/>
        <a:lstStyle/>
        <a:p>
          <a:endParaRPr lang="fr-FR" sz="4000"/>
        </a:p>
      </dgm:t>
    </dgm:pt>
    <dgm:pt modelId="{2C6227F8-25C2-4FCB-B338-02DA1B17D1B8}" type="sibTrans" cxnId="{7C135F99-7CED-4BA6-AAD8-C432F2F8B957}">
      <dgm:prSet/>
      <dgm:spPr/>
      <dgm:t>
        <a:bodyPr/>
        <a:lstStyle/>
        <a:p>
          <a:endParaRPr lang="fr-FR" sz="4000"/>
        </a:p>
      </dgm:t>
    </dgm:pt>
    <dgm:pt modelId="{8F61ECCC-0945-4290-AA3F-7CCC638DBE5C}" type="pres">
      <dgm:prSet presAssocID="{85F74E9B-1353-4556-BBE7-B64D441EAD2E}" presName="CompostProcess" presStyleCnt="0">
        <dgm:presLayoutVars>
          <dgm:dir/>
          <dgm:resizeHandles val="exact"/>
        </dgm:presLayoutVars>
      </dgm:prSet>
      <dgm:spPr/>
    </dgm:pt>
    <dgm:pt modelId="{BF58967C-4F1F-4C27-9160-EC6F1B688701}" type="pres">
      <dgm:prSet presAssocID="{85F74E9B-1353-4556-BBE7-B64D441EAD2E}" presName="arrow" presStyleLbl="bgShp" presStyleIdx="0" presStyleCnt="1" custScaleX="117647" custLinFactNeighborX="-8679" custLinFactNeighborY="-1538"/>
      <dgm:spPr/>
    </dgm:pt>
    <dgm:pt modelId="{425C0098-D4E2-4511-8210-341486473510}" type="pres">
      <dgm:prSet presAssocID="{85F74E9B-1353-4556-BBE7-B64D441EAD2E}" presName="linearProcess" presStyleCnt="0"/>
      <dgm:spPr/>
    </dgm:pt>
    <dgm:pt modelId="{4BE09BD9-9C26-4A0F-8CF5-DFAD41043812}" type="pres">
      <dgm:prSet presAssocID="{3A0BE4A0-4462-43ED-AD7B-3A6ADFB5DB70}" presName="textNode" presStyleLbl="node1" presStyleIdx="0" presStyleCnt="5" custScaleX="260007" custLinFactNeighborX="49817" custLinFactNeighborY="-1923">
        <dgm:presLayoutVars>
          <dgm:bulletEnabled val="1"/>
        </dgm:presLayoutVars>
      </dgm:prSet>
      <dgm:spPr/>
    </dgm:pt>
    <dgm:pt modelId="{D2BDE0CE-6B5F-4D1B-BFFD-72111C8AB347}" type="pres">
      <dgm:prSet presAssocID="{DDE4AB56-6113-41D2-89CB-D7C75DBD029D}" presName="sibTrans" presStyleCnt="0"/>
      <dgm:spPr/>
    </dgm:pt>
    <dgm:pt modelId="{CE913A79-EA7A-4D0D-A65A-0F2AFA795782}" type="pres">
      <dgm:prSet presAssocID="{6186FF80-4386-453B-AC3D-DE58C7D9E9CD}" presName="textNode" presStyleLbl="node1" presStyleIdx="1" presStyleCnt="5" custFlipHor="1" custScaleX="197564" custLinFactX="20496" custLinFactNeighborX="100000" custLinFactNeighborY="-1367">
        <dgm:presLayoutVars>
          <dgm:bulletEnabled val="1"/>
        </dgm:presLayoutVars>
      </dgm:prSet>
      <dgm:spPr/>
    </dgm:pt>
    <dgm:pt modelId="{4064CE5C-316A-41F2-A51C-638501255509}" type="pres">
      <dgm:prSet presAssocID="{82E1DA3E-7B13-41CA-99CF-FE3570DFBC56}" presName="sibTrans" presStyleCnt="0"/>
      <dgm:spPr/>
    </dgm:pt>
    <dgm:pt modelId="{FFE06502-51E5-4BC0-A0F3-73B74F922334}" type="pres">
      <dgm:prSet presAssocID="{703732C7-39DD-4759-9095-624D00B7F735}" presName="textNode" presStyleLbl="node1" presStyleIdx="2" presStyleCnt="5" custFlipHor="1" custScaleX="234183" custScaleY="69232" custLinFactX="37017" custLinFactNeighborX="100000" custLinFactNeighborY="-17307">
        <dgm:presLayoutVars>
          <dgm:bulletEnabled val="1"/>
        </dgm:presLayoutVars>
      </dgm:prSet>
      <dgm:spPr/>
    </dgm:pt>
    <dgm:pt modelId="{A22BC53A-7757-44A8-AD99-43BBF1FE2829}" type="pres">
      <dgm:prSet presAssocID="{E87C8774-B993-44EB-AAE4-F6C3D03C8E16}" presName="sibTrans" presStyleCnt="0"/>
      <dgm:spPr/>
    </dgm:pt>
    <dgm:pt modelId="{A462C4F2-16C6-4AD6-A5C6-62D24824EBDC}" type="pres">
      <dgm:prSet presAssocID="{A8F8274F-6F55-4A93-A04C-BB4090FE2471}" presName="textNode" presStyleLbl="node1" presStyleIdx="3" presStyleCnt="5" custFlipHor="1" custScaleX="233905" custScaleY="23078" custLinFactX="-163833" custLinFactNeighborX="-200000" custLinFactNeighborY="36539">
        <dgm:presLayoutVars>
          <dgm:bulletEnabled val="1"/>
        </dgm:presLayoutVars>
      </dgm:prSet>
      <dgm:spPr/>
    </dgm:pt>
    <dgm:pt modelId="{6ED7868B-C7DE-478D-A268-034D7A960057}" type="pres">
      <dgm:prSet presAssocID="{1E2AD9D7-B8AF-4A23-B44F-6AB126DD7949}" presName="sibTrans" presStyleCnt="0"/>
      <dgm:spPr/>
    </dgm:pt>
    <dgm:pt modelId="{DC69ABD0-B628-4296-B314-D9783A31F181}" type="pres">
      <dgm:prSet presAssocID="{57A53E80-7D35-4F3F-9ED8-CD88A168E2B1}" presName="textNode" presStyleLbl="node1" presStyleIdx="4" presStyleCnt="5" custFlipHor="1" custScaleX="227032" custLinFactX="-142100" custLinFactNeighborX="-200000" custLinFactNeighborY="-1923">
        <dgm:presLayoutVars>
          <dgm:bulletEnabled val="1"/>
        </dgm:presLayoutVars>
      </dgm:prSet>
      <dgm:spPr/>
    </dgm:pt>
  </dgm:ptLst>
  <dgm:cxnLst>
    <dgm:cxn modelId="{C4B47021-567B-4259-B3CA-CD14E07CCBB8}" type="presOf" srcId="{703732C7-39DD-4759-9095-624D00B7F735}" destId="{FFE06502-51E5-4BC0-A0F3-73B74F922334}" srcOrd="0" destOrd="0" presId="urn:microsoft.com/office/officeart/2005/8/layout/hProcess9"/>
    <dgm:cxn modelId="{C9B01722-69B6-43D0-9E43-519FC3AA6383}" type="presOf" srcId="{6186FF80-4386-453B-AC3D-DE58C7D9E9CD}" destId="{CE913A79-EA7A-4D0D-A65A-0F2AFA795782}" srcOrd="0" destOrd="0" presId="urn:microsoft.com/office/officeart/2005/8/layout/hProcess9"/>
    <dgm:cxn modelId="{5DD7903F-107D-4875-A548-B57C0915B5DB}" srcId="{85F74E9B-1353-4556-BBE7-B64D441EAD2E}" destId="{703732C7-39DD-4759-9095-624D00B7F735}" srcOrd="2" destOrd="0" parTransId="{09884D06-6BE9-4641-A70E-63CB27DABFFC}" sibTransId="{E87C8774-B993-44EB-AAE4-F6C3D03C8E16}"/>
    <dgm:cxn modelId="{09DF7641-D341-4DF2-935B-EB4CD3779995}" srcId="{85F74E9B-1353-4556-BBE7-B64D441EAD2E}" destId="{6186FF80-4386-453B-AC3D-DE58C7D9E9CD}" srcOrd="1" destOrd="0" parTransId="{B21DBD94-B49B-4701-8987-01E07C6853E7}" sibTransId="{82E1DA3E-7B13-41CA-99CF-FE3570DFBC56}"/>
    <dgm:cxn modelId="{4BD62C47-3FAA-472B-B8A3-DFCCEE02A95B}" type="presOf" srcId="{3A0BE4A0-4462-43ED-AD7B-3A6ADFB5DB70}" destId="{4BE09BD9-9C26-4A0F-8CF5-DFAD41043812}" srcOrd="0" destOrd="0" presId="urn:microsoft.com/office/officeart/2005/8/layout/hProcess9"/>
    <dgm:cxn modelId="{A4FA4293-859C-44A4-B698-174708B74F74}" type="presOf" srcId="{85F74E9B-1353-4556-BBE7-B64D441EAD2E}" destId="{8F61ECCC-0945-4290-AA3F-7CCC638DBE5C}" srcOrd="0" destOrd="0" presId="urn:microsoft.com/office/officeart/2005/8/layout/hProcess9"/>
    <dgm:cxn modelId="{7C135F99-7CED-4BA6-AAD8-C432F2F8B957}" srcId="{85F74E9B-1353-4556-BBE7-B64D441EAD2E}" destId="{57A53E80-7D35-4F3F-9ED8-CD88A168E2B1}" srcOrd="4" destOrd="0" parTransId="{D2A08507-2293-4B87-99B5-38B333A21CCF}" sibTransId="{2C6227F8-25C2-4FCB-B338-02DA1B17D1B8}"/>
    <dgm:cxn modelId="{06B4D9A3-F6E0-4FF3-9008-EA3F2FFA3F6A}" srcId="{85F74E9B-1353-4556-BBE7-B64D441EAD2E}" destId="{3A0BE4A0-4462-43ED-AD7B-3A6ADFB5DB70}" srcOrd="0" destOrd="0" parTransId="{B1EC8507-48A5-474C-91B9-759A51542472}" sibTransId="{DDE4AB56-6113-41D2-89CB-D7C75DBD029D}"/>
    <dgm:cxn modelId="{14DEF0A8-862B-47F3-BF3E-074267806774}" srcId="{85F74E9B-1353-4556-BBE7-B64D441EAD2E}" destId="{A8F8274F-6F55-4A93-A04C-BB4090FE2471}" srcOrd="3" destOrd="0" parTransId="{E0898E6D-68AD-47F9-89AC-690844A11897}" sibTransId="{1E2AD9D7-B8AF-4A23-B44F-6AB126DD7949}"/>
    <dgm:cxn modelId="{DE4593B4-3184-4E52-B449-EADF69D61161}" type="presOf" srcId="{A8F8274F-6F55-4A93-A04C-BB4090FE2471}" destId="{A462C4F2-16C6-4AD6-A5C6-62D24824EBDC}" srcOrd="0" destOrd="0" presId="urn:microsoft.com/office/officeart/2005/8/layout/hProcess9"/>
    <dgm:cxn modelId="{D18AF3F3-6458-4E29-BD52-BA21E10D2A54}" type="presOf" srcId="{57A53E80-7D35-4F3F-9ED8-CD88A168E2B1}" destId="{DC69ABD0-B628-4296-B314-D9783A31F181}" srcOrd="0" destOrd="0" presId="urn:microsoft.com/office/officeart/2005/8/layout/hProcess9"/>
    <dgm:cxn modelId="{14495639-6D2C-4366-9D15-3B92C48EA7CC}" type="presParOf" srcId="{8F61ECCC-0945-4290-AA3F-7CCC638DBE5C}" destId="{BF58967C-4F1F-4C27-9160-EC6F1B688701}" srcOrd="0" destOrd="0" presId="urn:microsoft.com/office/officeart/2005/8/layout/hProcess9"/>
    <dgm:cxn modelId="{9D6D1534-FE7B-4823-840B-2CE3C1D2CC08}" type="presParOf" srcId="{8F61ECCC-0945-4290-AA3F-7CCC638DBE5C}" destId="{425C0098-D4E2-4511-8210-341486473510}" srcOrd="1" destOrd="0" presId="urn:microsoft.com/office/officeart/2005/8/layout/hProcess9"/>
    <dgm:cxn modelId="{96F5E3E0-73EE-4A9E-8852-85FE35BD1456}" type="presParOf" srcId="{425C0098-D4E2-4511-8210-341486473510}" destId="{4BE09BD9-9C26-4A0F-8CF5-DFAD41043812}" srcOrd="0" destOrd="0" presId="urn:microsoft.com/office/officeart/2005/8/layout/hProcess9"/>
    <dgm:cxn modelId="{AFCDF731-22F4-4B79-833B-45F0FA893EDB}" type="presParOf" srcId="{425C0098-D4E2-4511-8210-341486473510}" destId="{D2BDE0CE-6B5F-4D1B-BFFD-72111C8AB347}" srcOrd="1" destOrd="0" presId="urn:microsoft.com/office/officeart/2005/8/layout/hProcess9"/>
    <dgm:cxn modelId="{887B8285-9A16-42DF-968F-4E3C10E30E60}" type="presParOf" srcId="{425C0098-D4E2-4511-8210-341486473510}" destId="{CE913A79-EA7A-4D0D-A65A-0F2AFA795782}" srcOrd="2" destOrd="0" presId="urn:microsoft.com/office/officeart/2005/8/layout/hProcess9"/>
    <dgm:cxn modelId="{ECE83C25-E52E-41ED-88E9-C956CD9EA718}" type="presParOf" srcId="{425C0098-D4E2-4511-8210-341486473510}" destId="{4064CE5C-316A-41F2-A51C-638501255509}" srcOrd="3" destOrd="0" presId="urn:microsoft.com/office/officeart/2005/8/layout/hProcess9"/>
    <dgm:cxn modelId="{F29028AD-D91F-4CB1-A956-E98F09DDF50B}" type="presParOf" srcId="{425C0098-D4E2-4511-8210-341486473510}" destId="{FFE06502-51E5-4BC0-A0F3-73B74F922334}" srcOrd="4" destOrd="0" presId="urn:microsoft.com/office/officeart/2005/8/layout/hProcess9"/>
    <dgm:cxn modelId="{65CF8500-9217-4A7C-A6AC-A10CB66520BE}" type="presParOf" srcId="{425C0098-D4E2-4511-8210-341486473510}" destId="{A22BC53A-7757-44A8-AD99-43BBF1FE2829}" srcOrd="5" destOrd="0" presId="urn:microsoft.com/office/officeart/2005/8/layout/hProcess9"/>
    <dgm:cxn modelId="{B66E0C6F-362D-4662-83D5-CAFAC37365E4}" type="presParOf" srcId="{425C0098-D4E2-4511-8210-341486473510}" destId="{A462C4F2-16C6-4AD6-A5C6-62D24824EBDC}" srcOrd="6" destOrd="0" presId="urn:microsoft.com/office/officeart/2005/8/layout/hProcess9"/>
    <dgm:cxn modelId="{07371959-86AD-457C-AA00-F87161928DCB}" type="presParOf" srcId="{425C0098-D4E2-4511-8210-341486473510}" destId="{6ED7868B-C7DE-478D-A268-034D7A960057}" srcOrd="7" destOrd="0" presId="urn:microsoft.com/office/officeart/2005/8/layout/hProcess9"/>
    <dgm:cxn modelId="{8F08A02E-C704-4619-9F3B-49EED5627433}" type="presParOf" srcId="{425C0098-D4E2-4511-8210-341486473510}" destId="{DC69ABD0-B628-4296-B314-D9783A31F1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8967C-4F1F-4C27-9160-EC6F1B688701}">
      <dsp:nvSpPr>
        <dsp:cNvPr id="0" name=""/>
        <dsp:cNvSpPr/>
      </dsp:nvSpPr>
      <dsp:spPr>
        <a:xfrm>
          <a:off x="0" y="0"/>
          <a:ext cx="8788418" cy="419898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09BD9-9C26-4A0F-8CF5-DFAD41043812}">
      <dsp:nvSpPr>
        <dsp:cNvPr id="0" name=""/>
        <dsp:cNvSpPr/>
      </dsp:nvSpPr>
      <dsp:spPr>
        <a:xfrm>
          <a:off x="66481" y="1227397"/>
          <a:ext cx="1871109" cy="1679594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Etat des lieux et Diagnostic</a:t>
          </a:r>
        </a:p>
      </dsp:txBody>
      <dsp:txXfrm>
        <a:off x="148472" y="1309388"/>
        <a:ext cx="1707127" cy="1515612"/>
      </dsp:txXfrm>
    </dsp:sp>
    <dsp:sp modelId="{CE913A79-EA7A-4D0D-A65A-0F2AFA795782}">
      <dsp:nvSpPr>
        <dsp:cNvPr id="0" name=""/>
        <dsp:cNvSpPr/>
      </dsp:nvSpPr>
      <dsp:spPr>
        <a:xfrm flipH="1">
          <a:off x="2265216" y="1236736"/>
          <a:ext cx="1421745" cy="1679594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Scenarios et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Choix de la stratégie</a:t>
          </a:r>
        </a:p>
      </dsp:txBody>
      <dsp:txXfrm>
        <a:off x="2334620" y="1306140"/>
        <a:ext cx="1282937" cy="1540786"/>
      </dsp:txXfrm>
    </dsp:sp>
    <dsp:sp modelId="{FFE06502-51E5-4BC0-A0F3-73B74F922334}">
      <dsp:nvSpPr>
        <dsp:cNvPr id="0" name=""/>
        <dsp:cNvSpPr/>
      </dsp:nvSpPr>
      <dsp:spPr>
        <a:xfrm flipH="1">
          <a:off x="3925793" y="1227397"/>
          <a:ext cx="1685269" cy="1162817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Rédaction PAGD et du Règlement</a:t>
          </a:r>
        </a:p>
      </dsp:txBody>
      <dsp:txXfrm>
        <a:off x="3982557" y="1284161"/>
        <a:ext cx="1571741" cy="1049289"/>
      </dsp:txXfrm>
    </dsp:sp>
    <dsp:sp modelId="{A462C4F2-16C6-4AD6-A5C6-62D24824EBDC}">
      <dsp:nvSpPr>
        <dsp:cNvPr id="0" name=""/>
        <dsp:cNvSpPr/>
      </dsp:nvSpPr>
      <dsp:spPr>
        <a:xfrm flipH="1">
          <a:off x="3925790" y="2519392"/>
          <a:ext cx="1683269" cy="387616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Evaluation environnementale</a:t>
          </a:r>
        </a:p>
      </dsp:txBody>
      <dsp:txXfrm>
        <a:off x="3944712" y="2538314"/>
        <a:ext cx="1645425" cy="349772"/>
      </dsp:txXfrm>
    </dsp:sp>
    <dsp:sp modelId="{DC69ABD0-B628-4296-B314-D9783A31F181}">
      <dsp:nvSpPr>
        <dsp:cNvPr id="0" name=""/>
        <dsp:cNvSpPr/>
      </dsp:nvSpPr>
      <dsp:spPr>
        <a:xfrm flipH="1">
          <a:off x="5885398" y="1227397"/>
          <a:ext cx="1633808" cy="1679594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Suivi et modification des documents SAGE</a:t>
          </a:r>
        </a:p>
      </dsp:txBody>
      <dsp:txXfrm>
        <a:off x="5965154" y="1307153"/>
        <a:ext cx="1474296" cy="152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098-6291-44CC-BA9F-6EEA0F70B92E}" type="datetimeFigureOut">
              <a:rPr lang="fr-FR" smtClean="0"/>
              <a:t>20/06/2018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186-3AA9-491F-A442-D953A844F2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7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028C-FF80-44E6-8F23-E9E2B41D8881}" type="datetimeFigureOut">
              <a:rPr lang="fr-FR" smtClean="0"/>
              <a:t>20/06/2018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50F6-80C9-4411-A692-B117F4BB22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91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57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37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71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65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1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220346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0" y="1916832"/>
            <a:ext cx="46800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1800"/>
              </a:spcBef>
              <a:buNone/>
              <a:defRPr sz="1600" b="0">
                <a:solidFill>
                  <a:schemeClr val="bg2"/>
                </a:solidFill>
              </a:defRPr>
            </a:lvl3pPr>
            <a:lvl4pPr marL="0" indent="0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sz="1600" b="1"/>
            </a:lvl4pPr>
            <a:lvl5pPr marL="0" indent="0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60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0" y="2164372"/>
            <a:ext cx="1741108" cy="1488465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1616" y="4140000"/>
            <a:ext cx="1423788" cy="522989"/>
            <a:chOff x="3739207" y="4883449"/>
            <a:chExt cx="1423788" cy="522989"/>
          </a:xfrm>
        </p:grpSpPr>
        <p:sp>
          <p:nvSpPr>
            <p:cNvPr id="10" name="ZoneTexte 9"/>
            <p:cNvSpPr txBox="1"/>
            <p:nvPr userDrawn="1"/>
          </p:nvSpPr>
          <p:spPr>
            <a:xfrm>
              <a:off x="3925286" y="4883449"/>
              <a:ext cx="105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2"/>
                  </a:solidFill>
                </a:rPr>
                <a:t>www.sce.fr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3739207" y="5129439"/>
              <a:ext cx="1423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0" dirty="0"/>
                <a:t>GROUPE</a:t>
              </a:r>
              <a:r>
                <a:rPr lang="fr-FR" sz="1200" b="0" baseline="0" dirty="0"/>
                <a:t> KERAN</a:t>
              </a:r>
              <a:endParaRPr lang="fr-FR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_Avec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  <p:sp>
        <p:nvSpPr>
          <p:cNvPr id="11" name="Espace réservé pour une image  12"/>
          <p:cNvSpPr>
            <a:spLocks noGrp="1"/>
          </p:cNvSpPr>
          <p:nvPr>
            <p:ph type="pic" sz="quarter" idx="14" hasCustomPrompt="1"/>
          </p:nvPr>
        </p:nvSpPr>
        <p:spPr>
          <a:xfrm>
            <a:off x="5004048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2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3207879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47959" y="5069792"/>
            <a:ext cx="0" cy="149400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05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CE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1899270"/>
            <a:ext cx="9144000" cy="2376265"/>
            <a:chOff x="0" y="1899270"/>
            <a:chExt cx="9144000" cy="23762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99270"/>
              <a:ext cx="9143622" cy="23762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89" r="22624" b="11496"/>
            <a:stretch/>
          </p:blipFill>
          <p:spPr bwMode="auto">
            <a:xfrm>
              <a:off x="6253784" y="1899270"/>
              <a:ext cx="2890216" cy="2376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90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00" y="3098171"/>
            <a:ext cx="5580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72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60000"/>
            <a:ext cx="4600872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123808" y="212920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3808" y="305522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2123808" y="398124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2123808" y="490726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0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5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620000"/>
            <a:ext cx="7920000" cy="39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36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86275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23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0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3751176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788024" y="16288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4788024" y="37800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rgbClr val="FF7D0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2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77" y="0"/>
            <a:ext cx="9143622" cy="900000"/>
            <a:chOff x="377" y="0"/>
            <a:chExt cx="9143622" cy="90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77" y="0"/>
              <a:ext cx="9143622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4" r="5338" b="23535"/>
            <a:stretch/>
          </p:blipFill>
          <p:spPr>
            <a:xfrm>
              <a:off x="6096199" y="0"/>
              <a:ext cx="3047423" cy="900000"/>
            </a:xfrm>
            <a:prstGeom prst="rect">
              <a:avLst/>
            </a:prstGeom>
          </p:spPr>
        </p:pic>
      </p:grp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7716" y="6467752"/>
            <a:ext cx="28956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582" y="6467752"/>
            <a:ext cx="216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-SC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itre 29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5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72" r:id="rId4"/>
    <p:sldLayoutId id="2147483650" r:id="rId5"/>
    <p:sldLayoutId id="214748367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fr-FR" sz="1800" b="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itchFamily="34" charset="0"/>
        <a:buNone/>
        <a:defRPr lang="fr-FR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80000" algn="l" defTabSz="914400" rtl="0" eaLnBrk="1" latinLnBrk="0" hangingPunct="1">
        <a:spcBef>
          <a:spcPts val="300"/>
        </a:spcBef>
        <a:buClr>
          <a:schemeClr val="bg2"/>
        </a:buClr>
        <a:buSzPct val="80000"/>
        <a:buFont typeface="Wingdings 3" pitchFamily="18" charset="2"/>
        <a:buChar char="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14000" indent="-144000" algn="l" defTabSz="914400" rtl="0" eaLnBrk="1" latinLnBrk="0" hangingPunct="1">
        <a:spcBef>
          <a:spcPts val="200"/>
        </a:spcBef>
        <a:buClr>
          <a:schemeClr val="bg2"/>
        </a:buClr>
        <a:buFont typeface="Wingdings" pitchFamily="2" charset="2"/>
        <a:buChar char="§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Elaboration du Schéma d’Aménagement et de Gestion des Eaux du Bassin versant de la Brèche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Commission thématique "Qualité des eaux superficielles et souterraines"</a:t>
            </a:r>
          </a:p>
          <a:p>
            <a:r>
              <a:rPr lang="fr-FR" b="1" dirty="0"/>
              <a:t>Le 28/06/2018 – 9h30</a:t>
            </a:r>
            <a:endParaRPr lang="fr-FR" dirty="0"/>
          </a:p>
        </p:txBody>
      </p:sp>
      <p:pic>
        <p:nvPicPr>
          <p:cNvPr id="9" name="Espace réservé pour une image  8" descr="C:\Users\jje\AppData\Local\Microsoft\Windows\INetCache\Content.Word\LOGO_SMBVB.JPG">
            <a:extLst>
              <a:ext uri="{FF2B5EF4-FFF2-40B4-BE49-F238E27FC236}">
                <a16:creationId xmlns:a16="http://schemas.microsoft.com/office/drawing/2014/main" id="{E35F8AAE-792C-4AB2-9DDB-28F48C6F9AB0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50" y="5257323"/>
            <a:ext cx="2452510" cy="13771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C5EC09-7550-4601-BA72-AF908F1A2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97" y="5257323"/>
            <a:ext cx="2153305" cy="11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86" y="1119683"/>
            <a:ext cx="3938778" cy="4890864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/>
              <a:t>Bassin versant de la Brèche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66 communes, dont 52 en totalité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490 km²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90 000 habitants, (densité 115 hab./km²), 22 communes ont une population &gt; 1000 hab.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Deux rivières principales : la Brèche (affluent de l’Oise), 45 km, et son affluent le plus long, l’Arré (15 km).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Description du territoire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1B03913-4F11-449A-84C7-F90ECF5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FE0C452-91C0-48D9-A60B-C08584B7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5ACD93-9B99-4A19-B44A-B1074DDEF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CE7CCD7-7D01-404F-BBCD-68F7AD4D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69" y="1212243"/>
            <a:ext cx="3689674" cy="2090842"/>
          </a:xfrm>
        </p:spPr>
        <p:txBody>
          <a:bodyPr/>
          <a:lstStyle/>
          <a:p>
            <a:r>
              <a:rPr lang="fr-FR" dirty="0"/>
              <a:t>Territoire à dominante agricole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75% de surfaces agricoles et 16% de forêts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C86E975-670E-4297-A333-3677A6C0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238FEDA-DBB5-4AE8-A742-469D0AA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Description du territoire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D1F344-CE56-4E03-A143-EED4FB7B3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F016A3-DDA8-47D3-B84C-D6D6A536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4" y="1899331"/>
            <a:ext cx="31146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795" y="1643056"/>
            <a:ext cx="6506468" cy="4397829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/>
              <a:t>Pour les Eaux de surface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Etat chimique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: normes de qualité environnementales fixées par des directives européennes pour 41 substances dites “prioritaires” ou “dangereuses”.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Etat écologique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: éléments de qualité biologique, physico-chimique et hydromorphologique.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/>
              <a:t>Pour les Eaux souterraines :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Etat chimique :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normes et valeurs seuils pour les concentrations en polluants dues aux activités humaines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Etat quantitatif :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bon lorsque les prélèvements ne dépassent pas la capacité de renouvellement de la ressource disponible.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Qualité des eaux</a:t>
            </a:r>
          </a:p>
        </p:txBody>
      </p:sp>
      <p:pic>
        <p:nvPicPr>
          <p:cNvPr id="6" name="Image 5" descr="Le bon état des eaux de surfa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55" y="1778844"/>
            <a:ext cx="2135542" cy="20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Le bon état des eaux souterrain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76" y="4172663"/>
            <a:ext cx="2114955" cy="18338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61031" y="862234"/>
            <a:ext cx="8854382" cy="909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fr-FR"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fr-FR" sz="14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fr-FR"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18000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0" indent="-144000" algn="l" defTabSz="914400" rtl="0" eaLnBrk="1" latinLnBrk="0" hangingPunct="1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/>
              <a:t>La </a:t>
            </a:r>
            <a:r>
              <a:rPr lang="fr-FR" sz="2000" b="1" dirty="0"/>
              <a:t>Directive Cadre sur l’Eau </a:t>
            </a:r>
            <a:r>
              <a:rPr lang="fr-FR" sz="2000" dirty="0"/>
              <a:t>(DCE) fixe des objectifs pour atteindre le bon état des eaux.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02BA7A9C-E3FA-4EB2-8C7D-0F07CF4D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2A8B2C03-FADA-49AE-8295-6E35D0C2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50085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CDF3931-8FA6-4241-BE1B-E76EBD13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73" y="0"/>
            <a:ext cx="4849526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030" y="963223"/>
            <a:ext cx="3812480" cy="97008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/>
              <a:t>5 masses d'eau cours d'eau :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582189" cy="648000"/>
          </a:xfrm>
        </p:spPr>
        <p:txBody>
          <a:bodyPr/>
          <a:lstStyle/>
          <a:p>
            <a:r>
              <a:rPr lang="fr-FR" b="1" dirty="0"/>
              <a:t>Qualité des eaux superficielles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AD0C7-88AA-4F8C-B5A1-CFCED1F2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7C6CBD2-5F12-4B81-B339-10AB89FB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A5740DF-D525-403B-BE4C-34BE9296C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12063"/>
              </p:ext>
            </p:extLst>
          </p:nvPr>
        </p:nvGraphicFramePr>
        <p:xfrm>
          <a:off x="154142" y="4098913"/>
          <a:ext cx="4247210" cy="21779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563589">
                  <a:extLst>
                    <a:ext uri="{9D8B030D-6E8A-4147-A177-3AD203B41FA5}">
                      <a16:colId xmlns:a16="http://schemas.microsoft.com/office/drawing/2014/main" val="895110257"/>
                    </a:ext>
                  </a:extLst>
                </a:gridCol>
                <a:gridCol w="904750">
                  <a:extLst>
                    <a:ext uri="{9D8B030D-6E8A-4147-A177-3AD203B41FA5}">
                      <a16:colId xmlns:a16="http://schemas.microsoft.com/office/drawing/2014/main" val="1041770038"/>
                    </a:ext>
                  </a:extLst>
                </a:gridCol>
                <a:gridCol w="778871">
                  <a:extLst>
                    <a:ext uri="{9D8B030D-6E8A-4147-A177-3AD203B41FA5}">
                      <a16:colId xmlns:a16="http://schemas.microsoft.com/office/drawing/2014/main" val="3833194056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3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Objectif écologique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Objectif chimique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967359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La Brèche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200" b="0" dirty="0">
                          <a:effectLst/>
                        </a:rPr>
                        <a:t>(de sa source au confluent de l’Arré)</a:t>
                      </a:r>
                      <a:endParaRPr lang="fr-FR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363992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</a:rPr>
                        <a:t>La Brèche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200" b="0" dirty="0">
                          <a:effectLst/>
                        </a:rPr>
                        <a:t>(du confluent de l’Arré au confluent de l’Oise)</a:t>
                      </a:r>
                      <a:endParaRPr lang="fr-FR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796590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</a:rPr>
                        <a:t>L’Arré</a:t>
                      </a:r>
                      <a:r>
                        <a:rPr lang="fr-FR" sz="1300" b="0" dirty="0">
                          <a:effectLst/>
                        </a:rPr>
                        <a:t> </a:t>
                      </a:r>
                      <a:r>
                        <a:rPr lang="fr-FR" sz="1200" b="0" dirty="0">
                          <a:effectLst/>
                        </a:rPr>
                        <a:t>(de sa source au confluent de la Brèche)</a:t>
                      </a:r>
                      <a:endParaRPr lang="fr-FR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898150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Ru de la Garde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2995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Ruisseau la Béronnelle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 2027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349100"/>
                  </a:ext>
                </a:extLst>
              </a:tr>
            </a:tbl>
          </a:graphicData>
        </a:graphic>
      </p:graphicFrame>
      <p:sp>
        <p:nvSpPr>
          <p:cNvPr id="15" name="ZoneTexte 1">
            <a:extLst>
              <a:ext uri="{FF2B5EF4-FFF2-40B4-BE49-F238E27FC236}">
                <a16:creationId xmlns:a16="http://schemas.microsoft.com/office/drawing/2014/main" id="{4D972E0C-9AE9-4203-AA95-103B622CF80D}"/>
              </a:ext>
            </a:extLst>
          </p:cNvPr>
          <p:cNvSpPr txBox="1"/>
          <p:nvPr/>
        </p:nvSpPr>
        <p:spPr>
          <a:xfrm>
            <a:off x="2263650" y="3101653"/>
            <a:ext cx="2210032" cy="878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Mauvais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Ruisseau de la Béronnelle</a:t>
            </a:r>
          </a:p>
        </p:txBody>
      </p:sp>
      <p:sp>
        <p:nvSpPr>
          <p:cNvPr id="16" name="ZoneTexte 1">
            <a:extLst>
              <a:ext uri="{FF2B5EF4-FFF2-40B4-BE49-F238E27FC236}">
                <a16:creationId xmlns:a16="http://schemas.microsoft.com/office/drawing/2014/main" id="{6B3EC8B9-9B98-4748-881A-B4EE86D5062F}"/>
              </a:ext>
            </a:extLst>
          </p:cNvPr>
          <p:cNvSpPr txBox="1"/>
          <p:nvPr/>
        </p:nvSpPr>
        <p:spPr>
          <a:xfrm>
            <a:off x="59604" y="3095224"/>
            <a:ext cx="2182642" cy="9733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Moyen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Brèche aval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(du confluent de l'Arré au confluent de l'Oise)</a:t>
            </a:r>
          </a:p>
          <a:p>
            <a:pPr algn="just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Mauvais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Ru de la Garde et Béronnelle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DABB18-8057-45AF-99FC-957A93D37201}"/>
              </a:ext>
            </a:extLst>
          </p:cNvPr>
          <p:cNvSpPr txBox="1"/>
          <p:nvPr/>
        </p:nvSpPr>
        <p:spPr>
          <a:xfrm>
            <a:off x="1319691" y="1336822"/>
            <a:ext cx="238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Etat DCE 2011-2013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D22C94D-52A2-4B24-8F4E-2580ACE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24" y="1532191"/>
            <a:ext cx="2341067" cy="21642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A32F414-FC3E-4E8C-876D-543AA1D7B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7" y="1584011"/>
            <a:ext cx="2353260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EE76B88F-300C-4B72-96D4-62BF1FBE20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fr-FR" sz="1600" dirty="0"/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DC97F2F-08F8-4AD2-8FFC-B2D0ABA4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81620-0443-4C42-A328-28DEB13D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744000" cy="648000"/>
          </a:xfrm>
        </p:spPr>
        <p:txBody>
          <a:bodyPr/>
          <a:lstStyle/>
          <a:p>
            <a:r>
              <a:rPr lang="fr-FR" b="1" dirty="0"/>
              <a:t>Qualité des eaux superficielles – bilan de l'oxygène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226D34D-F55B-498B-AA3A-ACCBC8D01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01911"/>
              </p:ext>
            </p:extLst>
          </p:nvPr>
        </p:nvGraphicFramePr>
        <p:xfrm>
          <a:off x="0" y="944701"/>
          <a:ext cx="443961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874">
                  <a:extLst>
                    <a:ext uri="{9D8B030D-6E8A-4147-A177-3AD203B41FA5}">
                      <a16:colId xmlns:a16="http://schemas.microsoft.com/office/drawing/2014/main" val="1170748198"/>
                    </a:ext>
                  </a:extLst>
                </a:gridCol>
                <a:gridCol w="556728">
                  <a:extLst>
                    <a:ext uri="{9D8B030D-6E8A-4147-A177-3AD203B41FA5}">
                      <a16:colId xmlns:a16="http://schemas.microsoft.com/office/drawing/2014/main" val="896996783"/>
                    </a:ext>
                  </a:extLst>
                </a:gridCol>
                <a:gridCol w="395868">
                  <a:extLst>
                    <a:ext uri="{9D8B030D-6E8A-4147-A177-3AD203B41FA5}">
                      <a16:colId xmlns:a16="http://schemas.microsoft.com/office/drawing/2014/main" val="1791393437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3307228961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777941419"/>
                    </a:ext>
                  </a:extLst>
                </a:gridCol>
                <a:gridCol w="691418">
                  <a:extLst>
                    <a:ext uri="{9D8B030D-6E8A-4147-A177-3AD203B41FA5}">
                      <a16:colId xmlns:a16="http://schemas.microsoft.com/office/drawing/2014/main" val="4112953435"/>
                    </a:ext>
                  </a:extLst>
                </a:gridCol>
              </a:tblGrid>
              <a:tr h="216273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Paramètres par élément de qualité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Limite des classes d’état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92053"/>
                  </a:ext>
                </a:extLst>
              </a:tr>
              <a:tr h="2310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Très bon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bon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moyen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médiocre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mauvais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62727"/>
                  </a:ext>
                </a:extLst>
              </a:tr>
              <a:tr h="142207">
                <a:tc gridSpan="6">
                  <a:txBody>
                    <a:bodyPr/>
                    <a:lstStyle/>
                    <a:p>
                      <a:r>
                        <a:rPr lang="fr-FR" sz="1000" b="1" dirty="0"/>
                        <a:t>Bilan de l’oxygène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81322"/>
                  </a:ext>
                </a:extLst>
              </a:tr>
              <a:tr h="216273">
                <a:tc>
                  <a:txBody>
                    <a:bodyPr/>
                    <a:lstStyle/>
                    <a:p>
                      <a:r>
                        <a:rPr lang="fr-FR" sz="1000" dirty="0"/>
                        <a:t>Oxygène dissous (mgO</a:t>
                      </a:r>
                      <a:r>
                        <a:rPr lang="fr-FR" sz="1000" baseline="-25000" dirty="0"/>
                        <a:t>2</a:t>
                      </a:r>
                      <a:r>
                        <a:rPr lang="fr-FR" sz="1000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&lt;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03912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r>
                        <a:rPr lang="fr-FR" sz="1000" dirty="0"/>
                        <a:t>Taux de saturation en oxygène dissous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&lt;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96505"/>
                  </a:ext>
                </a:extLst>
              </a:tr>
              <a:tr h="216273">
                <a:tc>
                  <a:txBody>
                    <a:bodyPr/>
                    <a:lstStyle/>
                    <a:p>
                      <a:r>
                        <a:rPr lang="fr-FR" sz="1000" dirty="0"/>
                        <a:t>DBO</a:t>
                      </a:r>
                      <a:r>
                        <a:rPr lang="fr-FR" sz="1000" baseline="-25000" dirty="0"/>
                        <a:t>5 </a:t>
                      </a:r>
                      <a:r>
                        <a:rPr lang="fr-FR" sz="1000" dirty="0"/>
                        <a:t>(mgO</a:t>
                      </a:r>
                      <a:r>
                        <a:rPr lang="fr-FR" sz="1000" baseline="-25000" dirty="0"/>
                        <a:t>2</a:t>
                      </a:r>
                      <a:r>
                        <a:rPr lang="fr-FR" sz="1000" dirty="0"/>
                        <a:t>/l)</a:t>
                      </a:r>
                      <a:endParaRPr lang="fr-FR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3</a:t>
                      </a:r>
                      <a:endParaRPr lang="fr-FR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6</a:t>
                      </a:r>
                      <a:endParaRPr lang="fr-FR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&gt;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29049"/>
                  </a:ext>
                </a:extLst>
              </a:tr>
              <a:tr h="216273">
                <a:tc>
                  <a:txBody>
                    <a:bodyPr/>
                    <a:lstStyle/>
                    <a:p>
                      <a:r>
                        <a:rPr lang="fr-FR" sz="1000" dirty="0"/>
                        <a:t>Carbone organique dissous (mg C/l)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00" dirty="0"/>
                        <a:t>&gt;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86425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C53E1A2-B466-409F-B2DC-E9E3799C6A91}"/>
              </a:ext>
            </a:extLst>
          </p:cNvPr>
          <p:cNvSpPr txBox="1"/>
          <p:nvPr/>
        </p:nvSpPr>
        <p:spPr>
          <a:xfrm>
            <a:off x="245246" y="3335232"/>
            <a:ext cx="4103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Oxygène dissous et taux de saturation en oxygène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: qualité globalement dégradée sur la Béronnelle ainsi que sur le ru de la Garde. </a:t>
            </a:r>
          </a:p>
          <a:p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DBO5 et COD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: globalement conforme au bon état DCE, excepté Béronnelle et ponctuellement la Brèche à Rantigny</a:t>
            </a:r>
          </a:p>
        </p:txBody>
      </p:sp>
    </p:spTree>
    <p:extLst>
      <p:ext uri="{BB962C8B-B14F-4D97-AF65-F5344CB8AC3E}">
        <p14:creationId xmlns:p14="http://schemas.microsoft.com/office/powerpoint/2010/main" val="338346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Qualité des eaux superficielles - nutriments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B16417F-00B0-4E7E-B360-624C9FBB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C8296D4-63B2-48B3-B190-4C39DBA2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B70BF0-D8F7-488C-B252-25BFDADCEF01}"/>
              </a:ext>
            </a:extLst>
          </p:cNvPr>
          <p:cNvSpPr txBox="1"/>
          <p:nvPr/>
        </p:nvSpPr>
        <p:spPr>
          <a:xfrm>
            <a:off x="154581" y="5474614"/>
            <a:ext cx="837981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Altérations régulières sur la Béronnelle et le Ru de la Garde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Analyse annuelle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Ponctuelles dégradations de l'Arré et la Brèche sur le paramètre nitrites et ammonium, plus rarement sur le phosphore total et les orthophosphates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B2738B-F07E-475D-9784-EF3D4F936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209"/>
            <a:ext cx="3073599" cy="4346557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A89AC3EB-24D9-4155-9251-2ADE3CF4B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6" y="946916"/>
            <a:ext cx="3073599" cy="4346558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FF1B6E-2DC8-4EEE-897F-2EF341724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7" y="952144"/>
            <a:ext cx="3197993" cy="45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48A530F-CA57-49FA-BA74-706D881F842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49" y="-7436"/>
            <a:ext cx="4854784" cy="6865436"/>
          </a:xfr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B357137E-2EAC-4A04-BA78-379D8F90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7F0497A-5974-4E9F-ABF0-D599AE43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689397" cy="648000"/>
          </a:xfrm>
        </p:spPr>
        <p:txBody>
          <a:bodyPr/>
          <a:lstStyle/>
          <a:p>
            <a:r>
              <a:rPr lang="fr-FR" b="1" dirty="0"/>
              <a:t>Qualité des eaux superficielles - nitrates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4AB1198-9A4C-4451-8AEC-306DBB91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69" y="2755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30F487D-05C6-44F2-BC4E-704BF567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69" y="54698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ABA2E44-74B8-4432-A4D2-8B8E79806D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805" y="775271"/>
            <a:ext cx="4357157" cy="5632311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fr-FR" altLang="fr-FR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Bon état au sens DCE </a:t>
            </a:r>
            <a:r>
              <a:rPr lang="fr-FR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(excepté sur le ru de la Garde en 2016)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fr-FR" altLang="fr-FR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Analyse avec les seuils du SEQ-Eau plus discriminante : </a:t>
            </a:r>
            <a:endParaRPr lang="fr-FR" altLang="fr-FR" dirty="0">
              <a:solidFill>
                <a:schemeClr val="bg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fr-FR" alt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Swis721 Lt BT" panose="020B0403020202020204" pitchFamily="34" charset="0"/>
              </a:rPr>
              <a:t>Béronnelle</a:t>
            </a:r>
            <a:r>
              <a:rPr lang="fr-FR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Swis721 Lt BT" panose="020B0403020202020204" pitchFamily="34" charset="0"/>
              </a:rPr>
              <a:t> : état bon-moyen (centiles 90 autour des 20 mg/l)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fr-FR" alt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Swis721 Lt BT" panose="020B0403020202020204" pitchFamily="34" charset="0"/>
              </a:rPr>
              <a:t>Qualité médiocre des autres cours d’eau </a:t>
            </a:r>
            <a:r>
              <a:rPr lang="fr-FR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Swis721 Lt BT" panose="020B0403020202020204" pitchFamily="34" charset="0"/>
              </a:rPr>
              <a:t>(centiles 90 entre 30 et 40 mg/l/). Valeur &gt;  50 mg/l sur le ru de la Garde en 2016</a:t>
            </a: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endParaRPr lang="fr-FR" altLang="fr-FR" sz="11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Disposition D2-12 du SDAGE 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fr-FR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 masses d’eau superficielles dont la teneur en nitrates dépasse 18 mg/L en percentile 90 sont considérées comme subissant ou susceptibles de subir une eutrophisation des eaux douces superficielles et contribuent aussi à l’eutrophisation ou à la menace d’eutrophisation des eaux des estuaires, des eaux côtières et marines. 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89DC9E8-4E27-4CD0-9E1A-193B55590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8459A2C-2AB0-4325-BB8A-336F0B46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25AE90-D663-4A06-ABE6-0396B8DC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CEEE84CA-0B62-4053-BF66-158EA27D7368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49711269"/>
              </p:ext>
            </p:extLst>
          </p:nvPr>
        </p:nvGraphicFramePr>
        <p:xfrm>
          <a:off x="145219" y="3479176"/>
          <a:ext cx="4027328" cy="236759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013664">
                  <a:extLst>
                    <a:ext uri="{9D8B030D-6E8A-4147-A177-3AD203B41FA5}">
                      <a16:colId xmlns:a16="http://schemas.microsoft.com/office/drawing/2014/main" val="829094237"/>
                    </a:ext>
                  </a:extLst>
                </a:gridCol>
                <a:gridCol w="2013664">
                  <a:extLst>
                    <a:ext uri="{9D8B030D-6E8A-4147-A177-3AD203B41FA5}">
                      <a16:colId xmlns:a16="http://schemas.microsoft.com/office/drawing/2014/main" val="1534541385"/>
                    </a:ext>
                  </a:extLst>
                </a:gridCol>
              </a:tblGrid>
              <a:tr h="2270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Substances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Usages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960488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Acétochlore</a:t>
                      </a:r>
                      <a:endParaRPr lang="fr-FR" sz="11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Agricole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717700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Captafol*</a:t>
                      </a:r>
                      <a:endParaRPr lang="fr-FR" sz="11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014864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effectLst/>
                        </a:rPr>
                        <a:t>Mécoprop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Agricole et non agricole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955125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u="none" dirty="0">
                          <a:effectLst/>
                        </a:rPr>
                        <a:t>Thiafluamide</a:t>
                      </a:r>
                      <a:endParaRPr lang="fr-FR" sz="1100" b="0" u="non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360388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Glufosinate-ammonium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Agricole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704529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Dichlorprop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778632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effectLst/>
                        </a:rPr>
                        <a:t>2,4-MCPB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9124734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effectLst/>
                        </a:rPr>
                        <a:t>Propyzamide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167902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2,4,5-T</a:t>
                      </a:r>
                      <a:endParaRPr lang="fr-FR" sz="11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8440664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effectLst/>
                        </a:rPr>
                        <a:t>Isoxaben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295694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2,6-Dichlorobenzamide</a:t>
                      </a:r>
                      <a:endParaRPr lang="fr-FR" sz="11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Agricole et non agricole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115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632967" cy="648000"/>
          </a:xfrm>
        </p:spPr>
        <p:txBody>
          <a:bodyPr/>
          <a:lstStyle/>
          <a:p>
            <a:r>
              <a:rPr lang="fr-FR" b="1" dirty="0"/>
              <a:t>Qualité des eaux superficielles – polluants spécifiques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55B5035-1DB8-4C8D-A8C5-D1532FE7E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4458"/>
              </p:ext>
            </p:extLst>
          </p:nvPr>
        </p:nvGraphicFramePr>
        <p:xfrm>
          <a:off x="145219" y="1556973"/>
          <a:ext cx="4092548" cy="14946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451">
                  <a:extLst>
                    <a:ext uri="{9D8B030D-6E8A-4147-A177-3AD203B41FA5}">
                      <a16:colId xmlns:a16="http://schemas.microsoft.com/office/drawing/2014/main" val="3093092742"/>
                    </a:ext>
                  </a:extLst>
                </a:gridCol>
                <a:gridCol w="2039097">
                  <a:extLst>
                    <a:ext uri="{9D8B030D-6E8A-4147-A177-3AD203B41FA5}">
                      <a16:colId xmlns:a16="http://schemas.microsoft.com/office/drawing/2014/main" val="3371517007"/>
                    </a:ext>
                  </a:extLst>
                </a:gridCol>
              </a:tblGrid>
              <a:tr h="308480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Stations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Polluants spécifiques déclassants 2011-2016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586511156"/>
                  </a:ext>
                </a:extLst>
              </a:tr>
              <a:tr h="28475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L'Arré à Valescourt 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Zinc ; cuivre ; Aminotriazole diflufénicanil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236269418"/>
                  </a:ext>
                </a:extLst>
              </a:tr>
              <a:tr h="1423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L'Arré à Airion 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Chlortoluron ; diflufénicanil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186583624"/>
                  </a:ext>
                </a:extLst>
              </a:tr>
              <a:tr h="28475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ru de la garde à Clermont 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Zinc ; cuivre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3756430415"/>
                  </a:ext>
                </a:extLst>
              </a:tr>
              <a:tr h="3412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La Béronnelle à Liancourt 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Zinc ; arsenic ; cuivre ; aminotriazole diflufénicanil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3617798736"/>
                  </a:ext>
                </a:extLst>
              </a:tr>
            </a:tbl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2A40342-CCB1-438D-895D-9BDE7A9D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3" y="957850"/>
            <a:ext cx="5226227" cy="3600000"/>
          </a:xfrm>
        </p:spPr>
        <p:txBody>
          <a:bodyPr/>
          <a:lstStyle/>
          <a:p>
            <a:r>
              <a:rPr lang="fr-FR" sz="1600" dirty="0"/>
              <a:t>Suivi de la qualité sur les polluants spécifiques : </a:t>
            </a:r>
          </a:p>
          <a:p>
            <a:pPr lvl="1"/>
            <a:r>
              <a:rPr lang="fr-FR" dirty="0"/>
              <a:t>Molécules identifiées :</a:t>
            </a:r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sz="400" dirty="0"/>
          </a:p>
          <a:p>
            <a:pPr lvl="1"/>
            <a:r>
              <a:rPr lang="fr-FR" sz="1600" dirty="0">
                <a:solidFill>
                  <a:schemeClr val="bg2"/>
                </a:solidFill>
              </a:rPr>
              <a:t>Pesticides : </a:t>
            </a:r>
            <a:r>
              <a:rPr lang="fr-FR" dirty="0"/>
              <a:t>Substances détectées &gt; 0,1 µg/l de 2008 à 2017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De 2013 à 2017 : seules 2 substances &gt; 0,1 µg/l : </a:t>
            </a:r>
          </a:p>
          <a:p>
            <a:pPr lvl="1"/>
            <a:r>
              <a:rPr lang="fr-FR" sz="1200" dirty="0"/>
              <a:t>Propyzamide et </a:t>
            </a:r>
            <a:r>
              <a:rPr lang="fr-FR" sz="1200" dirty="0" err="1"/>
              <a:t>thiafluamide</a:t>
            </a:r>
            <a:endParaRPr lang="fr-FR" sz="1200" dirty="0"/>
          </a:p>
          <a:p>
            <a:pPr lvl="1"/>
            <a:r>
              <a:rPr lang="fr-FR" dirty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5196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8459A2C-2AB0-4325-BB8A-336F0B46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25AE90-D663-4A06-ABE6-0396B8DC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689674" cy="648000"/>
          </a:xfrm>
        </p:spPr>
        <p:txBody>
          <a:bodyPr/>
          <a:lstStyle/>
          <a:p>
            <a:r>
              <a:rPr lang="fr-FR" b="1" dirty="0"/>
              <a:t>Qualité des eaux superficielles - biologique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2125A-D52B-4594-865F-51E2C6F792D7}"/>
              </a:ext>
            </a:extLst>
          </p:cNvPr>
          <p:cNvSpPr/>
          <p:nvPr/>
        </p:nvSpPr>
        <p:spPr>
          <a:xfrm>
            <a:off x="203404" y="1112941"/>
            <a:ext cx="39899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IBMR et IBD : flore aquatique (macrophytes et phytobenthos)</a:t>
            </a: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IPR : ichtyofaune</a:t>
            </a: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IBG : peuplement d'invertébrés constituant une image de la qualité globale du milieu (eau et habitat) 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2A40342-CCB1-438D-895D-9BDE7A9D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89" y="2919502"/>
            <a:ext cx="3989900" cy="1219744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Etat biologique dégradé sur :</a:t>
            </a:r>
          </a:p>
          <a:p>
            <a:pPr marL="285750" lvl="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l’Arré à Valescourt en 2013 et 2016</a:t>
            </a:r>
          </a:p>
          <a:p>
            <a:pPr marL="285750" lvl="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ru de la Garde en 2016</a:t>
            </a:r>
          </a:p>
          <a:p>
            <a:pPr marL="285750" lvl="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Brèche à Rantigny en 2012, 2013 et 2015.</a:t>
            </a:r>
          </a:p>
          <a:p>
            <a:pPr marL="285750" lvl="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fontAlgn="base">
              <a:spcAft>
                <a:spcPts val="600"/>
              </a:spcAft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EBACC292-E2BC-4F43-B0BF-5350B0260FB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</p:spPr>
      </p:pic>
    </p:spTree>
    <p:extLst>
      <p:ext uri="{BB962C8B-B14F-4D97-AF65-F5344CB8AC3E}">
        <p14:creationId xmlns:p14="http://schemas.microsoft.com/office/powerpoint/2010/main" val="242471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0A2862-9F75-4F21-AEBC-312CB714BC1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 anchorCtr="0"/>
          <a:lstStyle/>
          <a:p>
            <a:r>
              <a:rPr lang="fr-FR" sz="1800" dirty="0">
                <a:solidFill>
                  <a:schemeClr val="bg2"/>
                </a:solidFill>
              </a:rPr>
              <a:t>L’hydromorphologie des cours d’eau a un impact direct sur la qualité de l’eau </a:t>
            </a:r>
            <a:r>
              <a:rPr lang="fr-FR" sz="1800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fr-FR" sz="1800" dirty="0">
                <a:solidFill>
                  <a:schemeClr val="bg2"/>
                </a:solidFill>
              </a:rPr>
              <a:t>Aspects évoqués dans la commission Milieux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5FAAEA-3DCC-429A-A30C-C1C333E1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28/06/2018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05277F-6492-46F5-9E93-610A8AC2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1772B-A436-451C-85AE-E38A6B71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19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82CB418-6560-4B89-B236-BDDF60F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des eaux superficielles - hydromorphologie</a:t>
            </a:r>
          </a:p>
        </p:txBody>
      </p:sp>
    </p:spTree>
    <p:extLst>
      <p:ext uri="{BB962C8B-B14F-4D97-AF65-F5344CB8AC3E}">
        <p14:creationId xmlns:p14="http://schemas.microsoft.com/office/powerpoint/2010/main" val="7912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7716" y="1871846"/>
            <a:ext cx="4600872" cy="432048"/>
          </a:xfrm>
        </p:spPr>
        <p:txBody>
          <a:bodyPr/>
          <a:lstStyle/>
          <a:p>
            <a:r>
              <a:rPr lang="fr-FR" dirty="0"/>
              <a:t>Objectif et rôle de la commission                                                     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>
          <a:xfrm>
            <a:off x="998048" y="1669800"/>
            <a:ext cx="720000" cy="7200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5"/>
          </p:nvPr>
        </p:nvSpPr>
        <p:spPr>
          <a:xfrm>
            <a:off x="998048" y="2595820"/>
            <a:ext cx="720000" cy="72000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6"/>
          </p:nvPr>
        </p:nvSpPr>
        <p:spPr>
          <a:xfrm>
            <a:off x="998048" y="3521840"/>
            <a:ext cx="720000" cy="72000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7"/>
          </p:nvPr>
        </p:nvSpPr>
        <p:spPr>
          <a:xfrm>
            <a:off x="998048" y="4447860"/>
            <a:ext cx="720000" cy="720000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1273300" y="2480364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273300" y="3415750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273300" y="4346819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B3456AE-265F-429F-B36B-6DFBF8434F14}"/>
              </a:ext>
            </a:extLst>
          </p:cNvPr>
          <p:cNvSpPr txBox="1">
            <a:spLocks/>
          </p:cNvSpPr>
          <p:nvPr/>
        </p:nvSpPr>
        <p:spPr>
          <a:xfrm>
            <a:off x="1790056" y="2763959"/>
            <a:ext cx="460087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Contexte et objectifs du SAGE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5DA9CF4-5394-4EB2-AFDF-AD426F410D7D}"/>
              </a:ext>
            </a:extLst>
          </p:cNvPr>
          <p:cNvSpPr txBox="1">
            <a:spLocks/>
          </p:cNvSpPr>
          <p:nvPr/>
        </p:nvSpPr>
        <p:spPr>
          <a:xfrm>
            <a:off x="1805999" y="3695028"/>
            <a:ext cx="6185605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Présentation des premiers éléments de l'état des lieux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CFBB97F-562D-48F9-B485-8CB059836B5C}"/>
              </a:ext>
            </a:extLst>
          </p:cNvPr>
          <p:cNvSpPr txBox="1">
            <a:spLocks/>
          </p:cNvSpPr>
          <p:nvPr/>
        </p:nvSpPr>
        <p:spPr>
          <a:xfrm>
            <a:off x="1806000" y="4626096"/>
            <a:ext cx="460087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0"/>
              </a:spcBef>
              <a:buFont typeface="Arial" pitchFamily="34" charset="0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Echanges et discussion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11220099-A2D1-45E2-9D30-FCBB4FF9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0CA8F62D-838F-44C1-9835-0FC2E4D440EB}"/>
              </a:ext>
            </a:extLst>
          </p:cNvPr>
          <p:cNvSpPr txBox="1">
            <a:spLocks/>
          </p:cNvSpPr>
          <p:nvPr/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28/06/2018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44C8C-60FD-4387-BFA1-E9181811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336573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689674" cy="648000"/>
          </a:xfrm>
        </p:spPr>
        <p:txBody>
          <a:bodyPr/>
          <a:lstStyle/>
          <a:p>
            <a:r>
              <a:rPr lang="fr-FR" b="1" dirty="0"/>
              <a:t>Qualité des eaux souterraines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621A80E-80B0-4400-AE90-186FF8C2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225AA4E-1EF0-4DF7-B063-1BBBE411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A5016CE-BE3D-4DAF-833A-7D98EAEF8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37790"/>
              </p:ext>
            </p:extLst>
          </p:nvPr>
        </p:nvGraphicFramePr>
        <p:xfrm>
          <a:off x="126556" y="1907572"/>
          <a:ext cx="4167918" cy="21101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16856">
                  <a:extLst>
                    <a:ext uri="{9D8B030D-6E8A-4147-A177-3AD203B41FA5}">
                      <a16:colId xmlns:a16="http://schemas.microsoft.com/office/drawing/2014/main" val="2390911044"/>
                    </a:ext>
                  </a:extLst>
                </a:gridCol>
                <a:gridCol w="806308">
                  <a:extLst>
                    <a:ext uri="{9D8B030D-6E8A-4147-A177-3AD203B41FA5}">
                      <a16:colId xmlns:a16="http://schemas.microsoft.com/office/drawing/2014/main" val="2554375523"/>
                    </a:ext>
                  </a:extLst>
                </a:gridCol>
                <a:gridCol w="1079065">
                  <a:extLst>
                    <a:ext uri="{9D8B030D-6E8A-4147-A177-3AD203B41FA5}">
                      <a16:colId xmlns:a16="http://schemas.microsoft.com/office/drawing/2014/main" val="3137972242"/>
                    </a:ext>
                  </a:extLst>
                </a:gridCol>
                <a:gridCol w="752076">
                  <a:extLst>
                    <a:ext uri="{9D8B030D-6E8A-4147-A177-3AD203B41FA5}">
                      <a16:colId xmlns:a16="http://schemas.microsoft.com/office/drawing/2014/main" val="4158259505"/>
                    </a:ext>
                  </a:extLst>
                </a:gridCol>
                <a:gridCol w="513613">
                  <a:extLst>
                    <a:ext uri="{9D8B030D-6E8A-4147-A177-3AD203B41FA5}">
                      <a16:colId xmlns:a16="http://schemas.microsoft.com/office/drawing/2014/main" val="1037947104"/>
                    </a:ext>
                  </a:extLst>
                </a:gridCol>
              </a:tblGrid>
              <a:tr h="4781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 de la masse d’eau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Numéro masse d’eau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Etat hydraulique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Surface totale de la nappe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% dans le BV 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891311765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Eocène du Valois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FRHG104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Majoritairement captive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2 959 km²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3%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00796279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Craie Picarde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FRHG205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Majoritairement libre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2 540 km²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19%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282791929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Alluvions de l’Oise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FRHG002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Libre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276 km²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2%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56944759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DA0C4DA-5214-438A-B269-B5C83E12A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9CCE64B-F3A0-4352-975C-5B732A206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225AA4E-1EF0-4DF7-B063-1BBBE411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621A80E-80B0-4400-AE90-186FF8C2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403529" cy="648000"/>
          </a:xfrm>
        </p:spPr>
        <p:txBody>
          <a:bodyPr/>
          <a:lstStyle/>
          <a:p>
            <a:r>
              <a:rPr lang="fr-FR" b="1" dirty="0"/>
              <a:t>Qualité des eaux souterraines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DD7B91C-E712-4DF5-A1E4-C8D3E259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84422"/>
              </p:ext>
            </p:extLst>
          </p:nvPr>
        </p:nvGraphicFramePr>
        <p:xfrm>
          <a:off x="133576" y="4712739"/>
          <a:ext cx="4263636" cy="20212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14388">
                  <a:extLst>
                    <a:ext uri="{9D8B030D-6E8A-4147-A177-3AD203B41FA5}">
                      <a16:colId xmlns:a16="http://schemas.microsoft.com/office/drawing/2014/main" val="17570246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92376062"/>
                    </a:ext>
                  </a:extLst>
                </a:gridCol>
                <a:gridCol w="1190323">
                  <a:extLst>
                    <a:ext uri="{9D8B030D-6E8A-4147-A177-3AD203B41FA5}">
                      <a16:colId xmlns:a16="http://schemas.microsoft.com/office/drawing/2014/main" val="3200245962"/>
                    </a:ext>
                  </a:extLst>
                </a:gridCol>
                <a:gridCol w="1244525">
                  <a:extLst>
                    <a:ext uri="{9D8B030D-6E8A-4147-A177-3AD203B41FA5}">
                      <a16:colId xmlns:a16="http://schemas.microsoft.com/office/drawing/2014/main" val="3867250860"/>
                    </a:ext>
                  </a:extLst>
                </a:gridCol>
              </a:tblGrid>
              <a:tr h="602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Substances</a:t>
                      </a:r>
                      <a:endParaRPr lang="fr-F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Usages</a:t>
                      </a:r>
                      <a:endParaRPr lang="fr-F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Concentrations max mesurées (années de dépassement)</a:t>
                      </a:r>
                      <a:endParaRPr lang="fr-F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Qualitomètres concernés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41866"/>
                  </a:ext>
                </a:extLst>
              </a:tr>
              <a:tr h="692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Atrazine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(interdiction d'utilisation depuis 2004)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Agricole (désherbant maïs)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0,27 (1997)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0,28 (1998)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0,44 (1999)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0,15 (2001)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00807X0021/P à Nourard-le-Franc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04223"/>
                  </a:ext>
                </a:extLst>
              </a:tr>
              <a:tr h="459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Glyphosate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Tous secteurs (désherbant)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0,368 (2009)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0,149 (2016)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01034X0005/F à Avrechy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69316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D8F02F5-A34B-43BA-856D-FF38B711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52AA797-21E0-44B7-8AE9-5F5FC7E9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FA43110-F591-48A1-ABE5-D257AD197019}"/>
              </a:ext>
            </a:extLst>
          </p:cNvPr>
          <p:cNvGrpSpPr/>
          <p:nvPr/>
        </p:nvGrpSpPr>
        <p:grpSpPr>
          <a:xfrm>
            <a:off x="60646" y="2083991"/>
            <a:ext cx="4491835" cy="1890408"/>
            <a:chOff x="0" y="0"/>
            <a:chExt cx="6065520" cy="25527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FCA9BE8-6868-4F1C-B2CA-229BA678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15025" cy="2552700"/>
            </a:xfrm>
            <a:prstGeom prst="rect">
              <a:avLst/>
            </a:prstGeom>
          </p:spPr>
        </p:pic>
        <p:sp>
          <p:nvSpPr>
            <p:cNvPr id="17" name="Zone de texte 240">
              <a:extLst>
                <a:ext uri="{FF2B5EF4-FFF2-40B4-BE49-F238E27FC236}">
                  <a16:creationId xmlns:a16="http://schemas.microsoft.com/office/drawing/2014/main" id="{DD001EBF-FEDF-4793-BA21-4A4C018A2761}"/>
                </a:ext>
              </a:extLst>
            </p:cNvPr>
            <p:cNvSpPr txBox="1">
              <a:spLocks/>
            </p:cNvSpPr>
            <p:nvPr/>
          </p:nvSpPr>
          <p:spPr>
            <a:xfrm>
              <a:off x="5038725" y="163830"/>
              <a:ext cx="1026795" cy="13544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Mauvais état</a:t>
              </a:r>
              <a:endParaRPr lang="fr-FR" sz="1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Bon état</a:t>
              </a:r>
              <a:endParaRPr lang="fr-FR" sz="1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84717D8-B152-4F5C-8ED8-FDB3C85D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4" y="991945"/>
            <a:ext cx="5615785" cy="3634602"/>
          </a:xfrm>
        </p:spPr>
        <p:txBody>
          <a:bodyPr/>
          <a:lstStyle/>
          <a:p>
            <a:r>
              <a:rPr lang="fr-FR" dirty="0"/>
              <a:t>27 qualitomètres pour la masse d’eau « Craie Picarde » </a:t>
            </a:r>
          </a:p>
          <a:p>
            <a:pPr lvl="0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Nitrates </a:t>
            </a:r>
          </a:p>
          <a:p>
            <a:pPr lvl="0"/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6 avec des concentrations moyennes annuelles </a:t>
            </a:r>
            <a:r>
              <a:rPr lang="fr-F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&gt; 50 mg/l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  <a:endParaRPr lang="fr-FR" dirty="0"/>
          </a:p>
          <a:p>
            <a:endParaRPr lang="fr-FR" dirty="0"/>
          </a:p>
          <a:p>
            <a:endParaRPr lang="fr-FR" sz="1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Pesticides</a:t>
            </a:r>
          </a:p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1996-2017 : 2 substances détectées à des concentrations &gt; 0,1 µg/l </a:t>
            </a:r>
          </a:p>
        </p:txBody>
      </p:sp>
    </p:spTree>
    <p:extLst>
      <p:ext uri="{BB962C8B-B14F-4D97-AF65-F5344CB8AC3E}">
        <p14:creationId xmlns:p14="http://schemas.microsoft.com/office/powerpoint/2010/main" val="418313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2D5BB8-E78B-4B81-8405-62356E53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28/06/2018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8D044F-F207-493F-AACF-8EE84F02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FE42DA-7A39-47E2-B79D-D7741A64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22</a:t>
            </a:fld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81EBFD0-E17E-463E-9F6C-E669F5B9F64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0"/>
            <a:ext cx="4849091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2BBC349F-76DA-4CD1-B1F2-F3E9F5E3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26000"/>
            <a:ext cx="3744000" cy="648000"/>
          </a:xfrm>
        </p:spPr>
        <p:txBody>
          <a:bodyPr/>
          <a:lstStyle/>
          <a:p>
            <a:r>
              <a:rPr lang="fr-FR" dirty="0"/>
              <a:t>Urbanisation et aménagement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413D7E6-DE7F-4EEE-87A4-046AFB253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" y="721500"/>
            <a:ext cx="4339328" cy="6136500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A9EDA4-93ED-4A47-93E4-E3E2225667EA}"/>
              </a:ext>
            </a:extLst>
          </p:cNvPr>
          <p:cNvSpPr txBox="1"/>
          <p:nvPr/>
        </p:nvSpPr>
        <p:spPr>
          <a:xfrm>
            <a:off x="3250886" y="2472096"/>
            <a:ext cx="2312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41 communes dotées d'un PLU, 3 d'une carte communale et 19 en procédure d'élaboration d'un PLU</a:t>
            </a:r>
          </a:p>
        </p:txBody>
      </p:sp>
    </p:spTree>
    <p:extLst>
      <p:ext uri="{BB962C8B-B14F-4D97-AF65-F5344CB8AC3E}">
        <p14:creationId xmlns:p14="http://schemas.microsoft.com/office/powerpoint/2010/main" val="209225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502" y="1181589"/>
            <a:ext cx="3854466" cy="3960000"/>
          </a:xfrm>
        </p:spPr>
        <p:txBody>
          <a:bodyPr/>
          <a:lstStyle/>
          <a:p>
            <a:r>
              <a:rPr lang="fr-FR" dirty="0"/>
              <a:t>Alimentation en eau potable 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100% des prélèvements en eaux souterraines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 captages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périmètres de protection en place excepté captage de Francastel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/>
              <a:t>Captages prioritaires 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Grenelle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Saint Just en Chaussée,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Conférence environnementale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Clermont, Litz, Wavignies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Démarches BAC en cours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BB87E74-10D6-4FAB-8E46-6EF3E5C9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A070016-2CBB-41EB-95F7-53242D03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</p:spPr>
        <p:txBody>
          <a:bodyPr/>
          <a:lstStyle/>
          <a:p>
            <a:r>
              <a:rPr lang="fr-FR" b="1" dirty="0"/>
              <a:t>Eau potable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AB75D4-7D04-48D8-BDB9-F5835F979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68" y="0"/>
            <a:ext cx="4849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4AFFC9-D1C9-4123-A9D3-2F65055CE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7" y="915317"/>
            <a:ext cx="4544183" cy="3960000"/>
          </a:xfrm>
        </p:spPr>
        <p:txBody>
          <a:bodyPr/>
          <a:lstStyle/>
          <a:p>
            <a:pPr algn="just"/>
            <a:r>
              <a:rPr lang="fr-FR" sz="1600" dirty="0"/>
              <a:t>8 STEU (boues activées) sur le territoire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 rejetant à l’extérieur du territoire du SAGE)</a:t>
            </a: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charges maximales entrantes supérieures à la capacité nominale (pour 2016) 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Breuil le sec : 7 467 EH pour 6 000 EH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Breuil le vert : 25 472 EH pour 22 000 EH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Saint Just en Chaussée : 62 294 EH pour 14 000 EH</a:t>
            </a:r>
          </a:p>
          <a:p>
            <a:pPr algn="just"/>
            <a:endParaRPr lang="fr-FR" sz="1600" dirty="0"/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Breuil le sec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projet de transfert des eaux vers la station de Breuil le Vert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En attente de données sur la collecte et le transfert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Mauvais branchements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Réseaux : surverses en temps de pluie</a:t>
            </a:r>
          </a:p>
          <a:p>
            <a:pPr algn="just"/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0B3F35E-7844-4534-B448-1C0309E4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6C7F152-B907-4B1E-A34A-A8A7490E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79B56C-4F50-47CB-AE93-9F6AB65A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Assainissement collectif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D2C818-D8DB-480C-B26B-DEC315215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61503"/>
              </p:ext>
            </p:extLst>
          </p:nvPr>
        </p:nvGraphicFramePr>
        <p:xfrm>
          <a:off x="98920" y="1584262"/>
          <a:ext cx="4267451" cy="12658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26713">
                  <a:extLst>
                    <a:ext uri="{9D8B030D-6E8A-4147-A177-3AD203B41FA5}">
                      <a16:colId xmlns:a16="http://schemas.microsoft.com/office/drawing/2014/main" val="268705905"/>
                    </a:ext>
                  </a:extLst>
                </a:gridCol>
                <a:gridCol w="1289431">
                  <a:extLst>
                    <a:ext uri="{9D8B030D-6E8A-4147-A177-3AD203B41FA5}">
                      <a16:colId xmlns:a16="http://schemas.microsoft.com/office/drawing/2014/main" val="4100845665"/>
                    </a:ext>
                  </a:extLst>
                </a:gridCol>
                <a:gridCol w="1251307">
                  <a:extLst>
                    <a:ext uri="{9D8B030D-6E8A-4147-A177-3AD203B41FA5}">
                      <a16:colId xmlns:a16="http://schemas.microsoft.com/office/drawing/2014/main" val="1052728733"/>
                    </a:ext>
                  </a:extLst>
                </a:gridCol>
              </a:tblGrid>
              <a:tr h="1640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Nom de la steu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Milieu récepteur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Capacité nominale (EH)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/>
                </a:tc>
                <a:extLst>
                  <a:ext uri="{0D108BD9-81ED-4DB2-BD59-A6C34878D82A}">
                    <a16:rowId xmlns:a16="http://schemas.microsoft.com/office/drawing/2014/main" val="1234986078"/>
                  </a:ext>
                </a:extLst>
              </a:tr>
              <a:tr h="16406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Airion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Arré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4 200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0615"/>
                  </a:ext>
                </a:extLst>
              </a:tr>
              <a:tr h="1053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Saint-Just-en-Chaussée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Arré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14 000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85466"/>
                  </a:ext>
                </a:extLst>
              </a:tr>
              <a:tr h="16406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Breuil le sec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Béronnelle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6 000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4577"/>
                  </a:ext>
                </a:extLst>
              </a:tr>
              <a:tr h="16406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Breuil le vert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Brèche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22 000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64892"/>
                  </a:ext>
                </a:extLst>
              </a:tr>
              <a:tr h="16406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Froissy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Sol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1 600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95120"/>
                  </a:ext>
                </a:extLst>
              </a:tr>
              <a:tr h="1053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Mogneville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Brèche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27 000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4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4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175" y="848475"/>
            <a:ext cx="8329650" cy="3960000"/>
          </a:xfrm>
        </p:spPr>
        <p:txBody>
          <a:bodyPr/>
          <a:lstStyle/>
          <a:p>
            <a:pPr algn="just"/>
            <a:r>
              <a:rPr lang="fr-FR" dirty="0"/>
              <a:t>Règlementation :</a:t>
            </a:r>
            <a:r>
              <a:rPr lang="fr-FR" sz="2400" dirty="0"/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En cas de non-conformité : travaux prescrits par le document établi à l’issue du contrôle pour éliminer les dangers pour la santé des personnes et les risques avérés de pollution de l'environnement, dans un délai de 4 ans suivant sa notification.</a:t>
            </a:r>
          </a:p>
          <a:p>
            <a:pPr algn="just"/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Délai &lt; 4 ans peut être fixé par le maire (arrêté du 27 avril 2012)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possibilité de délimitation des zones à enjeu sanitaire ou environnementale </a:t>
            </a:r>
          </a:p>
          <a:p>
            <a:pPr algn="just"/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En cas de vente : travaux de mise en conformité à réaliser sous 1 an.</a:t>
            </a:r>
          </a:p>
          <a:p>
            <a:pPr algn="just"/>
            <a:endParaRPr lang="fr-FR" sz="2000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*</a:t>
            </a:r>
            <a:r>
              <a:rPr lang="fr-FR" sz="1200" b="1" dirty="0"/>
              <a:t>l’indicateur n'aura une réelle signification que lorsque l'ensemble des habitations relevant du SPANC aura été contrôlé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fr-FR" sz="2000" dirty="0">
              <a:solidFill>
                <a:srgbClr val="FF0000"/>
              </a:solidFill>
            </a:endParaRPr>
          </a:p>
          <a:p>
            <a:pPr algn="just"/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0B3F35E-7844-4534-B448-1C0309E4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6C7F152-B907-4B1E-A34A-A8A7490E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79B56C-4F50-47CB-AE93-9F6AB65A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Assainissement non collectif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9FFAC6-1BE8-4048-997D-394C2EA5F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49432"/>
              </p:ext>
            </p:extLst>
          </p:nvPr>
        </p:nvGraphicFramePr>
        <p:xfrm>
          <a:off x="407175" y="3857425"/>
          <a:ext cx="7886700" cy="17068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205155">
                  <a:extLst>
                    <a:ext uri="{9D8B030D-6E8A-4147-A177-3AD203B41FA5}">
                      <a16:colId xmlns:a16="http://schemas.microsoft.com/office/drawing/2014/main" val="2117444913"/>
                    </a:ext>
                  </a:extLst>
                </a:gridCol>
                <a:gridCol w="4681545">
                  <a:extLst>
                    <a:ext uri="{9D8B030D-6E8A-4147-A177-3AD203B41FA5}">
                      <a16:colId xmlns:a16="http://schemas.microsoft.com/office/drawing/2014/main" val="3244561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Communautés de communes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Taux de conformité* (année de calcul de l’indicateur)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8014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ACSO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87,5% (2017)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2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CC du Beauvaisis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92,7% (2016)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0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CC de l’Oise picarde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80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CC de la Plaine d’Estrées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2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CC du Clermontois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38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CC du Liancourtois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94,6 % (2016)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25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CC du plateau picard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47,8% (2015)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4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6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50615E-49E6-46D3-8C59-A861A3D7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28/06/2018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4309EE-3991-4C56-9102-53B11494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E3660-F021-44F6-A6F2-A693FE1A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26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36B018-2199-4EC7-8D93-AD6498E2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Agriculture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7C1CD8-025B-4F20-A86A-530FECC21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C265AB0-5454-4AE5-86AA-AA8725C2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60" y="991661"/>
            <a:ext cx="4083414" cy="534588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Surfaces agricoles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37 000 hectares au RPG 2016 dont 62% de céréales et 13% de légumes et fruits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Perte de 30% de la surface total en 20 ans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/>
              <a:t>Programmes agricoles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MAEC "Eau" sur 7 bassins d’alimentations de captage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(Avrechy, Labruyère, Saint Just en Chaussée, Ferrières, Breteuil, Reuil, Essuiles)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MAEC "biodiversité"  sur l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communes du territoire "Plaine versant Sud"</a:t>
            </a:r>
            <a:r>
              <a:rPr lang="fr-FR" sz="1600" dirty="0"/>
              <a:t> 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En 2016, 9 exploitations avaient souscrit des MAE Territorialisées et 22 des MAE Climatiques. A actualiser avec la chambre </a:t>
            </a:r>
          </a:p>
          <a:p>
            <a:endParaRPr lang="fr-FR" sz="1600" b="1" dirty="0"/>
          </a:p>
          <a:p>
            <a:r>
              <a:rPr lang="fr-FR" sz="1600" b="1" dirty="0"/>
              <a:t>Département de l’Oise classé en intégralité en zone vulnérable nitrates depuis 2007.</a:t>
            </a:r>
            <a:endParaRPr lang="fr-FR" sz="1600" dirty="0"/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553841" cy="648000"/>
          </a:xfrm>
        </p:spPr>
        <p:txBody>
          <a:bodyPr/>
          <a:lstStyle/>
          <a:p>
            <a:r>
              <a:rPr lang="fr-FR" b="1" dirty="0"/>
              <a:t>ICPE et carrières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23C121B-C630-4C9E-B661-0F04111A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5F18FF3-57C4-4762-ADE0-A955219B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679296-7A19-476D-9BFD-3CF8EDBB9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57" y="0"/>
            <a:ext cx="4849526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553" y="968760"/>
            <a:ext cx="4147504" cy="5889240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600" dirty="0"/>
              <a:t>423 ICPE recensées sur le territoire du SAGE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en enregistrement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 en autorisation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ICPE classées SEVESO III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station industrielle (Lactel à Clermont)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600" dirty="0"/>
              <a:t>Une carrière en activité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BERNARD VIOLET (Nogent-sur-Oise), depuis 1986. Calcaire à ciel ouvert, volume autorisé de 10 000 tonnes.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62114CB-5D4C-4A11-B68D-7ACE6CCE2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9897"/>
              </p:ext>
            </p:extLst>
          </p:nvPr>
        </p:nvGraphicFramePr>
        <p:xfrm>
          <a:off x="126641" y="2501914"/>
          <a:ext cx="4032000" cy="243268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74181">
                  <a:extLst>
                    <a:ext uri="{9D8B030D-6E8A-4147-A177-3AD203B41FA5}">
                      <a16:colId xmlns:a16="http://schemas.microsoft.com/office/drawing/2014/main" val="2163989182"/>
                    </a:ext>
                  </a:extLst>
                </a:gridCol>
                <a:gridCol w="820507">
                  <a:extLst>
                    <a:ext uri="{9D8B030D-6E8A-4147-A177-3AD203B41FA5}">
                      <a16:colId xmlns:a16="http://schemas.microsoft.com/office/drawing/2014/main" val="2000146205"/>
                    </a:ext>
                  </a:extLst>
                </a:gridCol>
                <a:gridCol w="1337312">
                  <a:extLst>
                    <a:ext uri="{9D8B030D-6E8A-4147-A177-3AD203B41FA5}">
                      <a16:colId xmlns:a16="http://schemas.microsoft.com/office/drawing/2014/main" val="3251971672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Nom Usuel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Régime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Commune d'exploitation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7919901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BASF France </a:t>
                      </a:r>
                      <a:r>
                        <a:rPr lang="fr-FR" sz="1100" b="0" dirty="0">
                          <a:effectLst/>
                        </a:rPr>
                        <a:t>(ex Coatings)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Haut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BREUIL LE SEC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71664912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FLINT Group France SAS </a:t>
                      </a:r>
                      <a:r>
                        <a:rPr lang="fr-FR" sz="1100" b="0" dirty="0">
                          <a:effectLst/>
                        </a:rPr>
                        <a:t>(ex BASF SI)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Bas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3950199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WELDOM </a:t>
                      </a:r>
                      <a:r>
                        <a:rPr lang="fr-FR" sz="1100" b="0" dirty="0">
                          <a:effectLst/>
                        </a:rPr>
                        <a:t>(ex DOMAXELL)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Haut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4326682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ADDIVANT </a:t>
                      </a:r>
                      <a:r>
                        <a:rPr lang="fr-FR" sz="1100" b="0" dirty="0">
                          <a:effectLst/>
                        </a:rPr>
                        <a:t>(ex CHEMTURA)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Haut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CATENOY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5286024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ARKEMA </a:t>
                      </a:r>
                      <a:r>
                        <a:rPr lang="fr-FR" sz="1100" b="0" dirty="0">
                          <a:effectLst/>
                        </a:rPr>
                        <a:t>(ex CRAY VALLEY)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Haut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VILLERS ST PAUL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41953389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CHEMOURS FRANCE SAS </a:t>
                      </a:r>
                      <a:r>
                        <a:rPr lang="fr-FR" sz="1100" b="0" dirty="0">
                          <a:effectLst/>
                        </a:rPr>
                        <a:t>(ex DuPontDeNemours)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Seuil Bas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62230064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DOW France</a:t>
                      </a:r>
                      <a:r>
                        <a:rPr lang="en-AU" sz="1100" b="0" dirty="0">
                          <a:effectLst/>
                        </a:rPr>
                        <a:t> (ex ROHM AND HAAS)</a:t>
                      </a:r>
                      <a:endParaRPr lang="fr-FR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94150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4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1682104"/>
          </a:xfrm>
        </p:spPr>
        <p:txBody>
          <a:bodyPr/>
          <a:lstStyle/>
          <a:p>
            <a:r>
              <a:rPr lang="fr-FR" sz="3200" dirty="0"/>
              <a:t>Echange : partager, discuter, corriger ou compléter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6A6C529-1A9A-4236-8D56-753BD439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DC8EF42-C810-4ADC-B301-B9BF06E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</p:spTree>
    <p:extLst>
      <p:ext uri="{BB962C8B-B14F-4D97-AF65-F5344CB8AC3E}">
        <p14:creationId xmlns:p14="http://schemas.microsoft.com/office/powerpoint/2010/main" val="366582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4600" y="1878904"/>
            <a:ext cx="3704700" cy="3345828"/>
          </a:xfrm>
        </p:spPr>
        <p:txBody>
          <a:bodyPr/>
          <a:lstStyle/>
          <a:p>
            <a:r>
              <a:rPr lang="fr-FR" dirty="0"/>
              <a:t>Adèles SALLES</a:t>
            </a:r>
          </a:p>
          <a:p>
            <a:pPr lvl="1"/>
            <a:r>
              <a:rPr lang="fr-FR" dirty="0"/>
              <a:t>Chef de projet</a:t>
            </a:r>
          </a:p>
          <a:p>
            <a:pPr lvl="2"/>
            <a:r>
              <a:rPr lang="fr-FR" dirty="0"/>
              <a:t>adele.salles@sce.fr</a:t>
            </a:r>
          </a:p>
          <a:p>
            <a:pPr lvl="4">
              <a:spcBef>
                <a:spcPts val="1800"/>
              </a:spcBef>
            </a:pPr>
            <a:r>
              <a:rPr lang="fr-FR" sz="1600" b="1" dirty="0"/>
              <a:t>SCE</a:t>
            </a:r>
            <a:r>
              <a:rPr lang="fr-FR" dirty="0"/>
              <a:t> - Agence Caen</a:t>
            </a:r>
          </a:p>
          <a:p>
            <a:r>
              <a:rPr lang="fr-FR" sz="1400" b="0" dirty="0">
                <a:solidFill>
                  <a:schemeClr val="tx1"/>
                </a:solidFill>
              </a:rPr>
              <a:t>13 rue Charles Sauria</a:t>
            </a:r>
          </a:p>
          <a:p>
            <a:r>
              <a:rPr lang="fr-FR" sz="1400" b="0" dirty="0">
                <a:solidFill>
                  <a:schemeClr val="tx1"/>
                </a:solidFill>
              </a:rPr>
              <a:t>14 123 Ifs</a:t>
            </a:r>
          </a:p>
          <a:p>
            <a:r>
              <a:rPr lang="fr-FR" sz="1400" b="0" dirty="0">
                <a:solidFill>
                  <a:schemeClr val="tx1"/>
                </a:solidFill>
              </a:rPr>
              <a:t>Tél. 02.31.34.24.25 - Fax 02.31.83.25.24 </a:t>
            </a:r>
            <a:endParaRPr lang="fr-FR" dirty="0"/>
          </a:p>
          <a:p>
            <a:pPr lvl="4"/>
            <a:endParaRPr lang="fr-FR" sz="16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contacts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94800" y="1624732"/>
            <a:ext cx="35142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fr-FR"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lang="fr-FR"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lang="fr-FR"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lang="fr-F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MARREC</a:t>
            </a:r>
          </a:p>
          <a:p>
            <a:pPr lvl="1"/>
            <a:r>
              <a:rPr lang="fr-FR" dirty="0"/>
              <a:t>Directeur </a:t>
            </a:r>
          </a:p>
          <a:p>
            <a:pPr lvl="2"/>
            <a:r>
              <a:rPr lang="fr-FR" dirty="0"/>
              <a:t>jacques.marrec@sce.fr</a:t>
            </a:r>
          </a:p>
          <a:p>
            <a:pPr lvl="3"/>
            <a:r>
              <a:rPr lang="fr-FR" dirty="0"/>
              <a:t>SCE </a:t>
            </a:r>
          </a:p>
          <a:p>
            <a:pPr lvl="4"/>
            <a:r>
              <a:rPr lang="fr-FR" dirty="0"/>
              <a:t>4 rue Viviani CS 26220</a:t>
            </a:r>
          </a:p>
          <a:p>
            <a:pPr lvl="4"/>
            <a:r>
              <a:rPr lang="fr-FR" dirty="0"/>
              <a:t>44262 Nantes Cedex 2</a:t>
            </a:r>
          </a:p>
          <a:p>
            <a:pPr lvl="4"/>
            <a:r>
              <a:rPr lang="fr-FR" dirty="0"/>
              <a:t>Tel : +33 (0)2 51 17 29 29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B5BD309-C7E3-478D-8DCB-DE860922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7C8A6E97-B746-423A-BE69-DDB1BB92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</p:spTree>
    <p:extLst>
      <p:ext uri="{BB962C8B-B14F-4D97-AF65-F5344CB8AC3E}">
        <p14:creationId xmlns:p14="http://schemas.microsoft.com/office/powerpoint/2010/main" val="362707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et rôle de la commission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CD147-B3EE-42AD-9904-C032182B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8F3BFC84-5BED-4855-9EE5-1158E622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136625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7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124744"/>
            <a:ext cx="7920000" cy="3312368"/>
          </a:xfrm>
        </p:spPr>
        <p:txBody>
          <a:bodyPr/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Objectif de la réunion :   </a:t>
            </a: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1"/>
                </a:solidFill>
              </a:rPr>
              <a:t>Partager</a:t>
            </a:r>
            <a:r>
              <a:rPr lang="fr-FR" sz="2000" dirty="0">
                <a:solidFill>
                  <a:schemeClr val="tx1"/>
                </a:solidFill>
              </a:rPr>
              <a:t> une même vision du territoire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1"/>
                </a:solidFill>
              </a:rPr>
              <a:t>Discuter, corriger et compléter </a:t>
            </a:r>
            <a:r>
              <a:rPr lang="fr-FR" sz="2000" dirty="0">
                <a:solidFill>
                  <a:schemeClr val="tx1"/>
                </a:solidFill>
              </a:rPr>
              <a:t>les informations concernant les ressources en eau, les milieux aquatiques et les usages liés à l’eau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 et rôle de la commission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4B0ADCAB-54A7-4156-8866-6F00D6E4100B}"/>
              </a:ext>
            </a:extLst>
          </p:cNvPr>
          <p:cNvSpPr/>
          <p:nvPr/>
        </p:nvSpPr>
        <p:spPr>
          <a:xfrm flipH="1">
            <a:off x="921144" y="4653136"/>
            <a:ext cx="7035523" cy="11134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 defTabSz="852338">
              <a:spcBef>
                <a:spcPct val="30000"/>
              </a:spcBef>
              <a:tabLst>
                <a:tab pos="442835" algn="l"/>
                <a:tab pos="1076135" algn="l"/>
              </a:tabLst>
              <a:defRPr/>
            </a:pPr>
            <a:r>
              <a:rPr lang="fr-FR" b="1" kern="0" dirty="0">
                <a:solidFill>
                  <a:schemeClr val="bg2"/>
                </a:solidFill>
              </a:rPr>
              <a:t>Commissions = </a:t>
            </a:r>
          </a:p>
          <a:p>
            <a:pPr algn="ctr" defTabSz="852338">
              <a:spcBef>
                <a:spcPct val="30000"/>
              </a:spcBef>
              <a:tabLst>
                <a:tab pos="442835" algn="l"/>
                <a:tab pos="1076135" algn="l"/>
              </a:tabLst>
              <a:defRPr/>
            </a:pPr>
            <a:r>
              <a:rPr lang="fr-FR" b="1" kern="0" dirty="0">
                <a:solidFill>
                  <a:schemeClr val="bg2"/>
                </a:solidFill>
              </a:rPr>
              <a:t>Lieu d’échange et de concertation élargie autour de l’élaboration du SAGE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4AA1E16-7D1F-4548-B192-03E73796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472E5B98-BE40-48FC-B729-DB2EF2CC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</p:spTree>
    <p:extLst>
      <p:ext uri="{BB962C8B-B14F-4D97-AF65-F5344CB8AC3E}">
        <p14:creationId xmlns:p14="http://schemas.microsoft.com/office/powerpoint/2010/main" val="16441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objectifs du SAGE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CD147-B3EE-42AD-9904-C032182B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8F3BFC84-5BED-4855-9EE5-1158E622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255628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592561"/>
            <a:ext cx="8143664" cy="216024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1"/>
                </a:solidFill>
              </a:rPr>
              <a:t>Ce qui est concerné </a:t>
            </a:r>
            <a:r>
              <a:rPr lang="fr-FR" sz="2000" dirty="0">
                <a:solidFill>
                  <a:schemeClr val="tx1"/>
                </a:solidFill>
              </a:rPr>
              <a:t>: milieux physiques, aquatiques et naturels, usages des ressources en eau et activités susceptibles d’avoir un impact sur ces ressources et milieux aquatiques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1"/>
                </a:solidFill>
              </a:rPr>
              <a:t>A partir de données</a:t>
            </a:r>
            <a:r>
              <a:rPr lang="fr-FR" sz="2000" dirty="0">
                <a:solidFill>
                  <a:schemeClr val="tx1"/>
                </a:solidFill>
              </a:rPr>
              <a:t> (existantes et disponibles) les plus homogènes possibles à l’échelle de tout le territoire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Qu'est-ce qu'un état initial de SAGE ?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D3ECF-E1FB-4341-B8C8-7A13608587B8}"/>
              </a:ext>
            </a:extLst>
          </p:cNvPr>
          <p:cNvSpPr/>
          <p:nvPr/>
        </p:nvSpPr>
        <p:spPr>
          <a:xfrm>
            <a:off x="604800" y="1175449"/>
            <a:ext cx="79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Le SAGE :  </a:t>
            </a:r>
            <a:r>
              <a:rPr lang="fr-FR" sz="2000" b="1" u="sng" dirty="0"/>
              <a:t>outil de planification </a:t>
            </a:r>
            <a:r>
              <a:rPr lang="fr-FR" sz="2000" b="1" dirty="0"/>
              <a:t>stratégique de la gestion de l’eau à l’échelle d’un bassin hydrographique</a:t>
            </a:r>
          </a:p>
          <a:p>
            <a:pPr algn="ctr"/>
            <a:r>
              <a:rPr lang="fr-FR" sz="2000" b="1" dirty="0"/>
              <a:t>cohérent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62C10EB-20BA-4F56-BDC7-0DE788F966E0}"/>
              </a:ext>
            </a:extLst>
          </p:cNvPr>
          <p:cNvSpPr/>
          <p:nvPr/>
        </p:nvSpPr>
        <p:spPr>
          <a:xfrm>
            <a:off x="1013411" y="4893365"/>
            <a:ext cx="7102778" cy="129614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chemeClr val="bg2"/>
                </a:solidFill>
              </a:rPr>
              <a:t>Produire un document organisant la connaissance du territoire en vue de réaliser un diagnostic (détermination et hiérarchisation des enjeux) et un atlas  cartographique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BC92FBDC-433A-4B10-8F46-7FDF09DB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05CC1560-7816-48CF-91D7-7E6D3CC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</p:spTree>
    <p:extLst>
      <p:ext uri="{BB962C8B-B14F-4D97-AF65-F5344CB8AC3E}">
        <p14:creationId xmlns:p14="http://schemas.microsoft.com/office/powerpoint/2010/main" val="156024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étapes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52104034"/>
              </p:ext>
            </p:extLst>
          </p:nvPr>
        </p:nvGraphicFramePr>
        <p:xfrm>
          <a:off x="187625" y="121087"/>
          <a:ext cx="8788423" cy="419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548882" y="3374158"/>
            <a:ext cx="4506686" cy="1767010"/>
          </a:xfrm>
        </p:spPr>
        <p:txBody>
          <a:bodyPr/>
          <a:lstStyle/>
          <a:p>
            <a:pPr algn="just"/>
            <a:r>
              <a:rPr lang="fr-FR" sz="1600" dirty="0"/>
              <a:t>Objectifs de l’Etat des lieux et du Diagnostic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sz="1200" b="1" dirty="0"/>
              <a:t>Constituer la base du projet de SAGE </a:t>
            </a:r>
            <a:r>
              <a:rPr lang="fr-FR" sz="1200" dirty="0"/>
              <a:t>actualisé et argumenter solidement les priorités du projet,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sz="1200" b="1" dirty="0"/>
              <a:t>Valoriser l’expérience acquise </a:t>
            </a:r>
            <a:r>
              <a:rPr lang="fr-FR" sz="1200" dirty="0"/>
              <a:t>dans le cadre des actions et programmes déjà portés dans le bassin,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sz="1200" b="1" dirty="0"/>
              <a:t>Impliquer les acteurs </a:t>
            </a:r>
            <a:r>
              <a:rPr lang="fr-FR" sz="1200" dirty="0"/>
              <a:t>du bassin dans l’élaboration du socle du projet.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581047" y="2849840"/>
            <a:ext cx="865198" cy="1143661"/>
          </a:xfrm>
          <a:custGeom>
            <a:avLst/>
            <a:gdLst>
              <a:gd name="connsiteX0" fmla="*/ 14830 w 1836010"/>
              <a:gd name="connsiteY0" fmla="*/ 0 h 621331"/>
              <a:gd name="connsiteX1" fmla="*/ 83410 w 1836010"/>
              <a:gd name="connsiteY1" fmla="*/ 487680 h 621331"/>
              <a:gd name="connsiteX2" fmla="*/ 654910 w 1836010"/>
              <a:gd name="connsiteY2" fmla="*/ 609600 h 621331"/>
              <a:gd name="connsiteX3" fmla="*/ 1836010 w 1836010"/>
              <a:gd name="connsiteY3" fmla="*/ 609600 h 62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10" h="621331">
                <a:moveTo>
                  <a:pt x="14830" y="0"/>
                </a:moveTo>
                <a:cubicBezTo>
                  <a:pt x="-4220" y="193040"/>
                  <a:pt x="-23270" y="386080"/>
                  <a:pt x="83410" y="487680"/>
                </a:cubicBezTo>
                <a:cubicBezTo>
                  <a:pt x="190090" y="589280"/>
                  <a:pt x="362810" y="589280"/>
                  <a:pt x="654910" y="609600"/>
                </a:cubicBezTo>
                <a:cubicBezTo>
                  <a:pt x="947010" y="629920"/>
                  <a:pt x="1391510" y="619760"/>
                  <a:pt x="1836010" y="609600"/>
                </a:cubicBezTo>
              </a:path>
            </a:pathLst>
          </a:custGeom>
          <a:noFill/>
          <a:ln w="762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 flipH="1">
            <a:off x="914158" y="5113483"/>
            <a:ext cx="7035523" cy="111349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 defTabSz="852338">
              <a:spcBef>
                <a:spcPct val="30000"/>
              </a:spcBef>
              <a:tabLst>
                <a:tab pos="442835" algn="l"/>
                <a:tab pos="1076135" algn="l"/>
              </a:tabLst>
              <a:defRPr/>
            </a:pPr>
            <a:r>
              <a:rPr lang="fr-FR" b="1" kern="0" dirty="0">
                <a:solidFill>
                  <a:schemeClr val="bg1"/>
                </a:solidFill>
              </a:rPr>
              <a:t>Commissions = </a:t>
            </a:r>
          </a:p>
          <a:p>
            <a:pPr algn="ctr" defTabSz="852338">
              <a:spcBef>
                <a:spcPct val="30000"/>
              </a:spcBef>
              <a:tabLst>
                <a:tab pos="442835" algn="l"/>
                <a:tab pos="1076135" algn="l"/>
              </a:tabLst>
              <a:defRPr/>
            </a:pPr>
            <a:r>
              <a:rPr lang="fr-FR" b="1" kern="0" dirty="0">
                <a:solidFill>
                  <a:schemeClr val="bg1"/>
                </a:solidFill>
              </a:rPr>
              <a:t>Lieu d’échange et de concertation élargie autour de l’élaboration du SAGE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578DD7A1-92D3-4B86-8BCA-3272F848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D6ACC0E4-9092-48D8-98C6-8C91B7AF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205647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 et diagnostic</a:t>
            </a:r>
          </a:p>
        </p:txBody>
      </p:sp>
      <p:sp>
        <p:nvSpPr>
          <p:cNvPr id="20" name="Espace réservé du pied de page 11">
            <a:extLst>
              <a:ext uri="{FF2B5EF4-FFF2-40B4-BE49-F238E27FC236}">
                <a16:creationId xmlns:a16="http://schemas.microsoft.com/office/drawing/2014/main" id="{68724FF0-7020-4B71-A68D-F9BBD66B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716" y="6467752"/>
            <a:ext cx="2895600" cy="180000"/>
          </a:xfrm>
        </p:spPr>
        <p:txBody>
          <a:bodyPr/>
          <a:lstStyle/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21" name="Espace réservé de la date 7">
            <a:extLst>
              <a:ext uri="{FF2B5EF4-FFF2-40B4-BE49-F238E27FC236}">
                <a16:creationId xmlns:a16="http://schemas.microsoft.com/office/drawing/2014/main" id="{77C22D78-368C-40C4-8937-2E1BD7F0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/>
          <a:p>
            <a:r>
              <a:rPr lang="fr-FR" dirty="0"/>
              <a:t>28/06/2018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C8D098-70B1-44C1-A42E-FBEB871B8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83" t="5719" b="51758"/>
          <a:stretch/>
        </p:blipFill>
        <p:spPr>
          <a:xfrm>
            <a:off x="4450975" y="4988554"/>
            <a:ext cx="3789647" cy="92347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2FD8EA4-DA08-4934-B51E-D0C92BED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9" r="59113" b="51758"/>
          <a:stretch/>
        </p:blipFill>
        <p:spPr>
          <a:xfrm>
            <a:off x="79940" y="4988555"/>
            <a:ext cx="3777685" cy="92347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5FF4561-B840-46BE-892A-67C5D872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09" r="66099" b="4763"/>
          <a:stretch/>
        </p:blipFill>
        <p:spPr>
          <a:xfrm>
            <a:off x="79940" y="5952869"/>
            <a:ext cx="3132226" cy="474042"/>
          </a:xfrm>
          <a:prstGeom prst="rect">
            <a:avLst/>
          </a:prstGeom>
        </p:spPr>
      </p:pic>
      <p:pic>
        <p:nvPicPr>
          <p:cNvPr id="15" name="Image 14" descr="Capture d’écran">
            <a:extLst>
              <a:ext uri="{FF2B5EF4-FFF2-40B4-BE49-F238E27FC236}">
                <a16:creationId xmlns:a16="http://schemas.microsoft.com/office/drawing/2014/main" id="{DFB37984-7F36-481D-A3AA-86D63D574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5684"/>
          <a:stretch/>
        </p:blipFill>
        <p:spPr>
          <a:xfrm>
            <a:off x="79940" y="544160"/>
            <a:ext cx="6965483" cy="2107705"/>
          </a:xfrm>
          <a:prstGeom prst="rect">
            <a:avLst/>
          </a:prstGeom>
        </p:spPr>
      </p:pic>
      <p:pic>
        <p:nvPicPr>
          <p:cNvPr id="23" name="Image 22" descr="Capture d’écran">
            <a:extLst>
              <a:ext uri="{FF2B5EF4-FFF2-40B4-BE49-F238E27FC236}">
                <a16:creationId xmlns:a16="http://schemas.microsoft.com/office/drawing/2014/main" id="{EACE21F0-9870-4B95-8A23-0FB66AB48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3"/>
          <a:stretch/>
        </p:blipFill>
        <p:spPr>
          <a:xfrm>
            <a:off x="79940" y="2666929"/>
            <a:ext cx="6965619" cy="23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582" y="2776685"/>
            <a:ext cx="5580000" cy="900000"/>
          </a:xfrm>
        </p:spPr>
        <p:txBody>
          <a:bodyPr/>
          <a:lstStyle/>
          <a:p>
            <a:r>
              <a:rPr lang="fr-FR" sz="3200" dirty="0"/>
              <a:t>Présentation synthétique </a:t>
            </a:r>
            <a:br>
              <a:rPr lang="fr-FR" sz="3200" dirty="0"/>
            </a:br>
            <a:r>
              <a:rPr lang="fr-FR" sz="3200" dirty="0"/>
              <a:t>des premiers éléments </a:t>
            </a:r>
            <a:br>
              <a:rPr lang="fr-FR" sz="3200" dirty="0"/>
            </a:br>
            <a:r>
              <a:rPr lang="fr-FR" sz="3200" dirty="0"/>
              <a:t>d’état des lieux 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F46F3E0-C2A1-401C-8E15-12B287A7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Etat des lieux du SAGE Brèche – Commission Qualité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02EE99E-9AE9-467B-BB6E-A9967342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04" y="6467752"/>
            <a:ext cx="612000" cy="1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3882404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1d5565ef5cd1345195c543eabcad38f7bee8"/>
</p:tagLst>
</file>

<file path=ppt/theme/theme1.xml><?xml version="1.0" encoding="utf-8"?>
<a:theme xmlns:a="http://schemas.openxmlformats.org/drawingml/2006/main" name="SCE-Modele-Presentation-SCE">
  <a:themeElements>
    <a:clrScheme name="SCE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43E2B"/>
      </a:accent2>
      <a:accent3>
        <a:srgbClr val="000000"/>
      </a:accent3>
      <a:accent4>
        <a:srgbClr val="FFFFFF"/>
      </a:accent4>
      <a:accent5>
        <a:srgbClr val="8685BB"/>
      </a:accent5>
      <a:accent6>
        <a:srgbClr val="FF7D0B"/>
      </a:accent6>
      <a:hlink>
        <a:srgbClr val="897879"/>
      </a:hlink>
      <a:folHlink>
        <a:srgbClr val="943E2B"/>
      </a:folHlink>
    </a:clrScheme>
    <a:fontScheme name="S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E-Modele-Presentation-v7-Optim.potx" id="{F19A0D51-F769-4F97-8F0E-11F8A8C93AA3}" vid="{5F449F62-ADB9-48FD-93B3-22F7729489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68A5BA57AC42AE0BECA516F1D701" ma:contentTypeVersion="1" ma:contentTypeDescription="Crée un document." ma:contentTypeScope="" ma:versionID="6615cca32ad79d6a653c0dfc9f42e04e">
  <xsd:schema xmlns:xsd="http://www.w3.org/2001/XMLSchema" xmlns:xs="http://www.w3.org/2001/XMLSchema" xmlns:p="http://schemas.microsoft.com/office/2006/metadata/properties" xmlns:ns2="7efe8eb2-9497-43e7-82d3-c1ea6d30d71c" targetNamespace="http://schemas.microsoft.com/office/2006/metadata/properties" ma:root="true" ma:fieldsID="e67a7b6288f1e8fe452d852ea6a73b59" ns2:_="">
    <xsd:import namespace="7efe8eb2-9497-43e7-82d3-c1ea6d30d71c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8eb2-9497-43e7-82d3-c1ea6d30d71c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efe8eb2-9497-43e7-82d3-c1ea6d30d71c" xsi:nil="true"/>
  </documentManagement>
</p:properties>
</file>

<file path=customXml/itemProps1.xml><?xml version="1.0" encoding="utf-8"?>
<ds:datastoreItem xmlns:ds="http://schemas.openxmlformats.org/officeDocument/2006/customXml" ds:itemID="{1946799B-396C-4ECA-A43F-8084C238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8CFE1-37A5-4BDF-A4A1-4D45CBE09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E3650-555C-489F-AD42-54F6433D29CB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7efe8eb2-9497-43e7-82d3-c1ea6d30d71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SCE-Modele-Presentation-SCE</Template>
  <TotalTime>6220</TotalTime>
  <Words>1917</Words>
  <Application>Microsoft Office PowerPoint</Application>
  <PresentationFormat>Affichage à l'écran (4:3)</PresentationFormat>
  <Paragraphs>505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Swis721 Lt BT</vt:lpstr>
      <vt:lpstr>Times New Roman</vt:lpstr>
      <vt:lpstr>Wingdings</vt:lpstr>
      <vt:lpstr>Wingdings 3</vt:lpstr>
      <vt:lpstr>SCE-Modele-Presentation-SCE</vt:lpstr>
      <vt:lpstr>Elaboration du Schéma d’Aménagement et de Gestion des Eaux du Bassin versant de la Brèche</vt:lpstr>
      <vt:lpstr>Sommaire</vt:lpstr>
      <vt:lpstr>Objectif et rôle de la commission</vt:lpstr>
      <vt:lpstr>Objectif et rôle de la commission</vt:lpstr>
      <vt:lpstr>Contexte et objectifs du SAGE</vt:lpstr>
      <vt:lpstr>Qu'est-ce qu'un état initial de SAGE ?</vt:lpstr>
      <vt:lpstr>Principales étapes</vt:lpstr>
      <vt:lpstr>Etat des lieux et diagnostic</vt:lpstr>
      <vt:lpstr>Présentation synthétique  des premiers éléments  d’état des lieux </vt:lpstr>
      <vt:lpstr>Description du territoire</vt:lpstr>
      <vt:lpstr>Description du territoire</vt:lpstr>
      <vt:lpstr>Qualité des eaux</vt:lpstr>
      <vt:lpstr>Qualité des eaux superficielles</vt:lpstr>
      <vt:lpstr>Qualité des eaux superficielles – bilan de l'oxygène</vt:lpstr>
      <vt:lpstr>Qualité des eaux superficielles - nutriments</vt:lpstr>
      <vt:lpstr>Qualité des eaux superficielles - nitrates</vt:lpstr>
      <vt:lpstr>Qualité des eaux superficielles – polluants spécifiques</vt:lpstr>
      <vt:lpstr>Qualité des eaux superficielles - biologique</vt:lpstr>
      <vt:lpstr>Qualité des eaux superficielles - hydromorphologie</vt:lpstr>
      <vt:lpstr>Qualité des eaux souterraines</vt:lpstr>
      <vt:lpstr>Qualité des eaux souterraines</vt:lpstr>
      <vt:lpstr>Urbanisation et aménagement</vt:lpstr>
      <vt:lpstr>Eau potable</vt:lpstr>
      <vt:lpstr>Assainissement collectif</vt:lpstr>
      <vt:lpstr>Assainissement non collectif</vt:lpstr>
      <vt:lpstr>Agriculture</vt:lpstr>
      <vt:lpstr>ICPE et carrières</vt:lpstr>
      <vt:lpstr>Echange : partager, discuter, corriger ou compléter</vt:lpstr>
      <vt:lpstr>Vos contacts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 la présentation – Arial 28 pt gras</dc:title>
  <dc:creator>ENV - Julie JELTSCH</dc:creator>
  <cp:lastModifiedBy>ENV - Adele SALLES</cp:lastModifiedBy>
  <cp:revision>473</cp:revision>
  <cp:lastPrinted>2016-04-20T15:08:49Z</cp:lastPrinted>
  <dcterms:created xsi:type="dcterms:W3CDTF">2016-04-06T07:56:21Z</dcterms:created>
  <dcterms:modified xsi:type="dcterms:W3CDTF">2018-06-20T15:38:22Z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0x010100353768A5BA57AC42AE0BECA516F1D701</vt:lpwstr>
  </property>
</Properties>
</file>