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888" r:id="rId5"/>
    <p:sldId id="889" r:id="rId6"/>
    <p:sldId id="890" r:id="rId7"/>
    <p:sldId id="859" r:id="rId8"/>
    <p:sldId id="872" r:id="rId9"/>
    <p:sldId id="879" r:id="rId10"/>
    <p:sldId id="893" r:id="rId11"/>
    <p:sldId id="887" r:id="rId12"/>
    <p:sldId id="892" r:id="rId13"/>
    <p:sldId id="895" r:id="rId14"/>
    <p:sldId id="881" r:id="rId15"/>
    <p:sldId id="894" r:id="rId16"/>
    <p:sldId id="274" r:id="rId17"/>
  </p:sldIdLst>
  <p:sldSz cx="9144000" cy="6858000" type="screen4x3"/>
  <p:notesSz cx="6805613" cy="9939338"/>
  <p:custDataLst>
    <p:tags r:id="rId2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V - Adele SALLES" initials="E-AS" lastIdx="8" clrIdx="0">
    <p:extLst>
      <p:ext uri="{19B8F6BF-5375-455C-9EA6-DF929625EA0E}">
        <p15:presenceInfo xmlns:p15="http://schemas.microsoft.com/office/powerpoint/2012/main" userId="S-1-5-21-370288937-713164276-1541874228-49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0B"/>
    <a:srgbClr val="1297B2"/>
    <a:srgbClr val="EB690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326" autoAdjust="0"/>
  </p:normalViewPr>
  <p:slideViewPr>
    <p:cSldViewPr>
      <p:cViewPr varScale="1">
        <p:scale>
          <a:sx n="86" d="100"/>
          <a:sy n="86" d="100"/>
        </p:scale>
        <p:origin x="13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38"/>
    </p:cViewPr>
  </p:sorterViewPr>
  <p:notesViewPr>
    <p:cSldViewPr showGuides="1">
      <p:cViewPr varScale="1">
        <p:scale>
          <a:sx n="120" d="100"/>
          <a:sy n="120" d="100"/>
        </p:scale>
        <p:origin x="-5010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38098-6291-44CC-BA9F-6EEA0F70B92E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80186-3AA9-491F-A442-D953A844F2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78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B028C-FF80-44E6-8F23-E9E2B41D8881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1188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50F6-80C9-4411-A692-B117F4BB2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95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21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0AD5C-BD64-4E8F-BC34-824E0230A881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56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93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11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C50F6-80C9-4411-A692-B117F4BB229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02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C50F6-80C9-4411-A692-B117F4BB229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38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>
            <a:off x="377" y="0"/>
            <a:ext cx="9143623" cy="4784400"/>
            <a:chOff x="377" y="0"/>
            <a:chExt cx="9143623" cy="4784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377" y="0"/>
              <a:ext cx="9143622" cy="478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03" r="13232"/>
            <a:stretch/>
          </p:blipFill>
          <p:spPr>
            <a:xfrm>
              <a:off x="4521987" y="0"/>
              <a:ext cx="4622013" cy="2729470"/>
            </a:xfrm>
            <a:prstGeom prst="rect">
              <a:avLst/>
            </a:prstGeom>
          </p:spPr>
        </p:pic>
      </p:grpSp>
      <p:pic>
        <p:nvPicPr>
          <p:cNvPr id="9" name="Image 8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90" y="5069792"/>
            <a:ext cx="1758684" cy="15034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5650" y="2520000"/>
            <a:ext cx="7560000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650" y="3713998"/>
            <a:ext cx="7560000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18492" y="5074443"/>
            <a:ext cx="1969547" cy="1494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insérer le logo client</a:t>
            </a:r>
          </a:p>
        </p:txBody>
      </p:sp>
    </p:spTree>
    <p:extLst>
      <p:ext uri="{BB962C8B-B14F-4D97-AF65-F5344CB8AC3E}">
        <p14:creationId xmlns:p14="http://schemas.microsoft.com/office/powerpoint/2010/main" val="2203468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Interloc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0" y="1916832"/>
            <a:ext cx="4680000" cy="36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spcBef>
                <a:spcPts val="1800"/>
              </a:spcBef>
              <a:buNone/>
              <a:defRPr sz="1600" b="0">
                <a:solidFill>
                  <a:schemeClr val="bg2"/>
                </a:solidFill>
              </a:defRPr>
            </a:lvl3pPr>
            <a:lvl4pPr marL="0" indent="0">
              <a:spcBef>
                <a:spcPts val="18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sz="1600" b="1"/>
            </a:lvl4pPr>
            <a:lvl5pPr marL="0" indent="0">
              <a:spcBef>
                <a:spcPts val="200"/>
              </a:spcBef>
              <a:buClr>
                <a:schemeClr val="tx2"/>
              </a:buClr>
              <a:buFont typeface="Wingdings" pitchFamily="2" charset="2"/>
              <a:buNone/>
              <a:tabLst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4605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42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-S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90" y="2164372"/>
            <a:ext cx="1741108" cy="1488465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3771616" y="4140000"/>
            <a:ext cx="1423788" cy="522989"/>
            <a:chOff x="3739207" y="4883449"/>
            <a:chExt cx="1423788" cy="522989"/>
          </a:xfrm>
        </p:grpSpPr>
        <p:sp>
          <p:nvSpPr>
            <p:cNvPr id="10" name="ZoneTexte 9"/>
            <p:cNvSpPr txBox="1"/>
            <p:nvPr userDrawn="1"/>
          </p:nvSpPr>
          <p:spPr>
            <a:xfrm>
              <a:off x="3925286" y="4883449"/>
              <a:ext cx="1051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2"/>
                  </a:solidFill>
                </a:rPr>
                <a:t>www.sce.fr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3739207" y="5129439"/>
              <a:ext cx="1423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0" dirty="0"/>
                <a:t>GROUPE</a:t>
              </a:r>
              <a:r>
                <a:rPr lang="fr-FR" sz="1200" b="0" baseline="0" dirty="0"/>
                <a:t> KERAN</a:t>
              </a:r>
              <a:endParaRPr lang="fr-FR" sz="12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5462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_ref-compl_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871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Freeform 8"/>
          <p:cNvSpPr>
            <a:spLocks noEditPoints="1"/>
          </p:cNvSpPr>
          <p:nvPr userDrawn="1"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4800" y="1196752"/>
            <a:ext cx="3744000" cy="3312000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r">
              <a:spcBef>
                <a:spcPts val="0"/>
              </a:spcBef>
              <a:buNone/>
              <a:defRPr sz="1200" b="0">
                <a:solidFill>
                  <a:schemeClr val="bg2"/>
                </a:solidFill>
              </a:defRPr>
            </a:lvl1pPr>
            <a:lvl2pPr marL="0" indent="0" algn="r">
              <a:spcBef>
                <a:spcPts val="300"/>
              </a:spcBef>
              <a:buNone/>
              <a:defRPr sz="1200" b="1">
                <a:solidFill>
                  <a:schemeClr val="tx1"/>
                </a:solidFill>
              </a:defRPr>
            </a:lvl2pPr>
            <a:lvl3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solidFill>
                  <a:schemeClr val="tx1"/>
                </a:solidFill>
              </a:defRPr>
            </a:lvl3pPr>
            <a:lvl4pPr marL="270000" indent="-180000" algn="r">
              <a:spcBef>
                <a:spcPts val="3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Intervenants</a:t>
            </a:r>
          </a:p>
          <a:p>
            <a:pPr lvl="1"/>
            <a:r>
              <a:rPr lang="fr-FR" dirty="0"/>
              <a:t>Noms sociétés </a:t>
            </a:r>
            <a:r>
              <a:rPr lang="fr-FR" dirty="0" err="1"/>
              <a:t>Keran</a:t>
            </a:r>
            <a:endParaRPr lang="fr-FR" dirty="0"/>
          </a:p>
          <a:p>
            <a:pPr lvl="0"/>
            <a:r>
              <a:rPr lang="fr-FR" dirty="0"/>
              <a:t>Client / Bénéficiaire</a:t>
            </a:r>
          </a:p>
          <a:p>
            <a:pPr lvl="2"/>
            <a:r>
              <a:rPr lang="fr-FR" dirty="0"/>
              <a:t>Noms clients / bénéficiaires</a:t>
            </a:r>
          </a:p>
          <a:p>
            <a:pPr lvl="0"/>
            <a:r>
              <a:rPr lang="fr-FR" dirty="0"/>
              <a:t>Partenaires</a:t>
            </a:r>
          </a:p>
          <a:p>
            <a:pPr lvl="2"/>
            <a:r>
              <a:rPr lang="fr-FR" dirty="0"/>
              <a:t>Noms partenaires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Missions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02034" y="4744310"/>
            <a:ext cx="3753942" cy="1126800"/>
          </a:xfrm>
          <a:prstGeom prst="rect">
            <a:avLst/>
          </a:prstGeom>
          <a:solidFill>
            <a:srgbClr val="917B7C">
              <a:alpha val="60000"/>
            </a:srgbClr>
          </a:solidFill>
        </p:spPr>
        <p:txBody>
          <a:bodyPr anchor="ctr">
            <a:noAutofit/>
          </a:bodyPr>
          <a:lstStyle>
            <a:lvl1pPr marL="0" indent="0" algn="r">
              <a:spcBef>
                <a:spcPts val="300"/>
              </a:spcBef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spcBef>
                <a:spcPts val="300"/>
              </a:spcBef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r">
              <a:spcBef>
                <a:spcPts val="300"/>
              </a:spcBef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70000" indent="-180000" algn="r">
              <a:spcBef>
                <a:spcPts val="300"/>
              </a:spcBef>
              <a:buClr>
                <a:srgbClr val="FF7D0B"/>
              </a:buClr>
              <a:buSzPct val="80000"/>
              <a:buFont typeface="Wingdings 3" pitchFamily="18" charset="2"/>
              <a:buChar char="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Chiffre, info clé</a:t>
            </a:r>
          </a:p>
          <a:p>
            <a:pPr lvl="0"/>
            <a:r>
              <a:rPr lang="fr-FR" dirty="0"/>
              <a:t>Chiffre, info clé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332656"/>
            <a:ext cx="3751176" cy="711240"/>
          </a:xfrm>
          <a:prstGeom prst="rect">
            <a:avLst/>
          </a:prstGeom>
        </p:spPr>
        <p:txBody>
          <a:bodyPr r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400" b="1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15/11/2018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garde_Avec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377" y="0"/>
            <a:ext cx="9143623" cy="4784400"/>
            <a:chOff x="377" y="0"/>
            <a:chExt cx="9143623" cy="4784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377" y="0"/>
              <a:ext cx="9143622" cy="478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03" r="13232"/>
            <a:stretch/>
          </p:blipFill>
          <p:spPr>
            <a:xfrm>
              <a:off x="4521987" y="0"/>
              <a:ext cx="4622013" cy="2729470"/>
            </a:xfrm>
            <a:prstGeom prst="rect">
              <a:avLst/>
            </a:prstGeom>
          </p:spPr>
        </p:pic>
      </p:grpSp>
      <p:pic>
        <p:nvPicPr>
          <p:cNvPr id="9" name="Image 8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90" y="5069792"/>
            <a:ext cx="1758684" cy="15034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5650" y="2520000"/>
            <a:ext cx="7560000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650" y="3713998"/>
            <a:ext cx="7560000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18492" y="5074443"/>
            <a:ext cx="1969547" cy="1494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insérer le logo client</a:t>
            </a:r>
          </a:p>
        </p:txBody>
      </p:sp>
      <p:sp>
        <p:nvSpPr>
          <p:cNvPr id="11" name="Espace réservé pour une image  12"/>
          <p:cNvSpPr>
            <a:spLocks noGrp="1"/>
          </p:cNvSpPr>
          <p:nvPr>
            <p:ph type="pic" sz="quarter" idx="14" hasCustomPrompt="1"/>
          </p:nvPr>
        </p:nvSpPr>
        <p:spPr>
          <a:xfrm>
            <a:off x="5004048" y="5359435"/>
            <a:ext cx="1620000" cy="1209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le logo partenaire 2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>
          <a:xfrm>
            <a:off x="3207879" y="5359435"/>
            <a:ext cx="1620000" cy="1209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le logo partenaire 1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947959" y="5069792"/>
            <a:ext cx="0" cy="149400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05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CE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0" y="1899270"/>
            <a:ext cx="9144000" cy="2376265"/>
            <a:chOff x="0" y="1899270"/>
            <a:chExt cx="9144000" cy="2376265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899270"/>
              <a:ext cx="9143622" cy="23762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" name="Image 19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5189" r="22624" b="11496"/>
            <a:stretch/>
          </p:blipFill>
          <p:spPr bwMode="auto">
            <a:xfrm>
              <a:off x="6253784" y="1899270"/>
              <a:ext cx="2890216" cy="23762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2106125"/>
            <a:ext cx="5580000" cy="90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00" y="3098171"/>
            <a:ext cx="5580000" cy="90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Freeform 8"/>
          <p:cNvSpPr>
            <a:spLocks noEditPoints="1"/>
          </p:cNvSpPr>
          <p:nvPr userDrawn="1"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3" y="5915372"/>
            <a:ext cx="805069" cy="688250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>
          <a:xfrm rot="5400000">
            <a:off x="1578276" y="6557752"/>
            <a:ext cx="180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6729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2160000"/>
            <a:ext cx="4600872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0"/>
              </a:spcBef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3000"/>
              </a:spcBef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000"/>
              </a:spcBef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>
              <a:spcBef>
                <a:spcPts val="30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3000"/>
              </a:spcBef>
              <a:buClr>
                <a:schemeClr val="bg2"/>
              </a:buClr>
              <a:buFont typeface="Wingdings" pitchFamily="2" charset="2"/>
              <a:buNone/>
              <a:tabLst/>
              <a:defRPr lang="fr-FR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123808" y="212920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2123808" y="305522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6" hasCustomPrompt="1"/>
          </p:nvPr>
        </p:nvSpPr>
        <p:spPr>
          <a:xfrm>
            <a:off x="2123808" y="398124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7" hasCustomPrompt="1"/>
          </p:nvPr>
        </p:nvSpPr>
        <p:spPr>
          <a:xfrm>
            <a:off x="2123808" y="490726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3101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7920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655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1 colonne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1620000"/>
            <a:ext cx="7920000" cy="39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1365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4786275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9234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604800" y="2160000"/>
            <a:ext cx="7920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b="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6044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300"/>
              </a:spcBef>
              <a:buNone/>
              <a:defRPr sz="1200" b="0">
                <a:solidFill>
                  <a:schemeClr val="bg2"/>
                </a:solidFill>
              </a:defRPr>
            </a:lvl1pPr>
            <a:lvl2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2pPr>
            <a:lvl3pPr marL="0" indent="0" algn="r">
              <a:spcBef>
                <a:spcPts val="300"/>
              </a:spcBef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3pPr>
            <a:lvl4pPr marL="270000" indent="-180000" algn="r">
              <a:spcBef>
                <a:spcPts val="3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3751176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4788024" y="1628800"/>
            <a:ext cx="3736776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6"/>
          </p:nvPr>
        </p:nvSpPr>
        <p:spPr>
          <a:xfrm>
            <a:off x="4788024" y="3780000"/>
            <a:ext cx="3736776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rgbClr val="FF7D0B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3724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377" y="0"/>
            <a:ext cx="9143622" cy="900000"/>
            <a:chOff x="377" y="0"/>
            <a:chExt cx="9143622" cy="900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77" y="0"/>
              <a:ext cx="9143622" cy="90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54" r="5338" b="23535"/>
            <a:stretch/>
          </p:blipFill>
          <p:spPr>
            <a:xfrm>
              <a:off x="6096199" y="0"/>
              <a:ext cx="3047423" cy="900000"/>
            </a:xfrm>
            <a:prstGeom prst="rect">
              <a:avLst/>
            </a:prstGeom>
          </p:spPr>
        </p:pic>
      </p:grp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0904" y="6467752"/>
            <a:ext cx="612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15/11/2018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87716" y="6467752"/>
            <a:ext cx="28956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Diagnostic - commission thématique "milieux naturels"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582" y="6467752"/>
            <a:ext cx="216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logo-SCE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3" y="5915372"/>
            <a:ext cx="805069" cy="688250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 rot="5400000">
            <a:off x="1578276" y="6557752"/>
            <a:ext cx="180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itre 29"/>
          <p:cNvSpPr>
            <a:spLocks noGrp="1"/>
          </p:cNvSpPr>
          <p:nvPr>
            <p:ph type="title"/>
          </p:nvPr>
        </p:nvSpPr>
        <p:spPr>
          <a:xfrm>
            <a:off x="604800" y="126000"/>
            <a:ext cx="558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515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  <p:sldLayoutId id="2147483672" r:id="rId4"/>
    <p:sldLayoutId id="2147483650" r:id="rId5"/>
    <p:sldLayoutId id="2147483671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80" r:id="rId13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lang="fr-FR" sz="1800" b="0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1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buFont typeface="Arial" pitchFamily="34" charset="0"/>
        <a:buNone/>
        <a:defRPr lang="fr-FR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180000" algn="l" defTabSz="914400" rtl="0" eaLnBrk="1" latinLnBrk="0" hangingPunct="1">
        <a:spcBef>
          <a:spcPts val="300"/>
        </a:spcBef>
        <a:buClr>
          <a:schemeClr val="bg2"/>
        </a:buClr>
        <a:buSzPct val="80000"/>
        <a:buFont typeface="Wingdings 3" pitchFamily="18" charset="2"/>
        <a:buChar char=""/>
        <a:defRPr lang="fr-FR" sz="1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414000" indent="-144000" algn="l" defTabSz="914400" rtl="0" eaLnBrk="1" latinLnBrk="0" hangingPunct="1">
        <a:spcBef>
          <a:spcPts val="200"/>
        </a:spcBef>
        <a:buClr>
          <a:schemeClr val="bg2"/>
        </a:buClr>
        <a:buFont typeface="Wingdings" pitchFamily="2" charset="2"/>
        <a:buChar char="§"/>
        <a:defRPr lang="fr-FR" sz="1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583507" y="2238034"/>
            <a:ext cx="7560000" cy="1260000"/>
          </a:xfrm>
        </p:spPr>
        <p:txBody>
          <a:bodyPr>
            <a:normAutofit/>
          </a:bodyPr>
          <a:lstStyle/>
          <a:p>
            <a:r>
              <a:rPr lang="fr-FR" dirty="0"/>
              <a:t>SAGE de la Brèche</a:t>
            </a:r>
          </a:p>
        </p:txBody>
      </p:sp>
      <p:sp>
        <p:nvSpPr>
          <p:cNvPr id="15" name="Sous-titre 14"/>
          <p:cNvSpPr>
            <a:spLocks noGrp="1"/>
          </p:cNvSpPr>
          <p:nvPr>
            <p:ph type="subTitle" idx="1"/>
          </p:nvPr>
        </p:nvSpPr>
        <p:spPr>
          <a:xfrm>
            <a:off x="603894" y="3451911"/>
            <a:ext cx="7560000" cy="720000"/>
          </a:xfrm>
        </p:spPr>
        <p:txBody>
          <a:bodyPr/>
          <a:lstStyle/>
          <a:p>
            <a:r>
              <a:rPr lang="fr-FR" i="1" dirty="0"/>
              <a:t>15 novembre 2018</a:t>
            </a:r>
          </a:p>
          <a:p>
            <a:r>
              <a:rPr lang="fr-FR" dirty="0"/>
              <a:t>Commissions thématiques </a:t>
            </a:r>
          </a:p>
          <a:p>
            <a:r>
              <a:rPr lang="fr-FR" b="1" dirty="0"/>
              <a:t>Milieux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1C0531D-74DE-43B1-BA92-9F967EC5BC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5" y="5586517"/>
            <a:ext cx="1497330" cy="8064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CD5A18-38BD-4C67-A7EE-20DB1BB61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22745"/>
            <a:ext cx="1858331" cy="1858331"/>
          </a:xfrm>
          <a:prstGeom prst="rect">
            <a:avLst/>
          </a:prstGeom>
        </p:spPr>
      </p:pic>
      <p:pic>
        <p:nvPicPr>
          <p:cNvPr id="12" name="Image 11" descr="C:\Users\jje\AppData\Local\Microsoft\Windows\INetCache\Content.Word\LOGO_SMBVB.JPG">
            <a:extLst>
              <a:ext uri="{FF2B5EF4-FFF2-40B4-BE49-F238E27FC236}">
                <a16:creationId xmlns:a16="http://schemas.microsoft.com/office/drawing/2014/main" id="{2E5A0F87-17AA-4BD6-B18E-4D069C5FE8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7" y="5395700"/>
            <a:ext cx="2124075" cy="1188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50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DC41A707-BD95-4645-AC28-A1AF42E6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566" y="-1"/>
            <a:ext cx="5057444" cy="6858000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088EE1-4CF7-4071-965A-49066A3F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B94AAC-4BD7-4259-9FFB-DA4E0AD3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10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4DF931B4-5EE8-4A64-A626-12D90BBD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126000"/>
            <a:ext cx="3031096" cy="648000"/>
          </a:xfrm>
        </p:spPr>
        <p:txBody>
          <a:bodyPr/>
          <a:lstStyle/>
          <a:p>
            <a:r>
              <a:rPr lang="fr-FR" dirty="0"/>
              <a:t>Hiérarchisation des zones humides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188E88-AA33-49F7-8386-4B1B399B8E7B}"/>
              </a:ext>
            </a:extLst>
          </p:cNvPr>
          <p:cNvSpPr txBox="1"/>
          <p:nvPr/>
        </p:nvSpPr>
        <p:spPr>
          <a:xfrm>
            <a:off x="4355976" y="2204864"/>
            <a:ext cx="1224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Intérêt écologique</a:t>
            </a:r>
            <a:endParaRPr lang="fr-FR" sz="1200" dirty="0"/>
          </a:p>
          <a:p>
            <a:pPr algn="r"/>
            <a:endParaRPr lang="fr-FR" sz="1200" dirty="0"/>
          </a:p>
          <a:p>
            <a:pPr algn="r"/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Non significatif</a:t>
            </a:r>
          </a:p>
          <a:p>
            <a:pPr algn="r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Faible</a:t>
            </a:r>
          </a:p>
          <a:p>
            <a:pPr algn="r"/>
            <a:endParaRPr lang="fr-FR" sz="1200" dirty="0"/>
          </a:p>
          <a:p>
            <a:pPr algn="r"/>
            <a:endParaRPr lang="fr-FR" sz="1200" dirty="0"/>
          </a:p>
          <a:p>
            <a:pPr algn="r"/>
            <a:endParaRPr lang="fr-FR" sz="1200" dirty="0"/>
          </a:p>
          <a:p>
            <a:pPr algn="r"/>
            <a:endParaRPr lang="fr-FR" sz="1200" dirty="0"/>
          </a:p>
          <a:p>
            <a:pPr algn="r"/>
            <a:r>
              <a:rPr lang="fr-FR" dirty="0">
                <a:solidFill>
                  <a:srgbClr val="0070C0"/>
                </a:solidFill>
              </a:rPr>
              <a:t>Fort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28732DD-6679-4168-8A8B-04E6E38FAEE9}"/>
              </a:ext>
            </a:extLst>
          </p:cNvPr>
          <p:cNvSpPr txBox="1"/>
          <p:nvPr/>
        </p:nvSpPr>
        <p:spPr>
          <a:xfrm>
            <a:off x="231197" y="2348880"/>
            <a:ext cx="3354016" cy="240065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Enjeux : </a:t>
            </a:r>
          </a:p>
          <a:p>
            <a:pPr algn="just">
              <a:spcAft>
                <a:spcPts val="0"/>
              </a:spcAft>
            </a:pP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just">
              <a:spcAft>
                <a:spcPts val="600"/>
              </a:spcAft>
              <a:buFontTx/>
              <a:buChar char="-"/>
            </a:pPr>
            <a:r>
              <a:rPr lang="fr-FR" sz="1200" dirty="0"/>
              <a:t>La protection des zones humides </a:t>
            </a:r>
          </a:p>
          <a:p>
            <a:pPr marL="171450" indent="-171450" algn="just">
              <a:spcAft>
                <a:spcPts val="600"/>
              </a:spcAft>
              <a:buFontTx/>
              <a:buChar char="-"/>
            </a:pPr>
            <a:r>
              <a:rPr lang="fr-FR" sz="1200" dirty="0"/>
              <a:t>La promotion d’une gestion adaptée voire d’une restauration de ces zones au regard de leurs fonctionnalités </a:t>
            </a:r>
            <a:r>
              <a:rPr lang="fr-FR" sz="1200" dirty="0">
                <a:sym typeface="Wingdings" panose="05000000000000000000" pitchFamily="2" charset="2"/>
              </a:rPr>
              <a:t> </a:t>
            </a:r>
            <a:r>
              <a:rPr lang="fr-FR" sz="1200" dirty="0"/>
              <a:t>priorités d’actions à définir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fr-FR" sz="1200" dirty="0"/>
              <a:t>La maîtrise de la progression des espèces invasives </a:t>
            </a:r>
            <a:r>
              <a:rPr lang="fr-FR" sz="1200" dirty="0">
                <a:sym typeface="Wingdings" panose="05000000000000000000" pitchFamily="2" charset="2"/>
              </a:rPr>
              <a:t> </a:t>
            </a:r>
            <a:r>
              <a:rPr lang="fr-FR" sz="1200" dirty="0"/>
              <a:t>diagnostic précis à effectuer pour établir un plan de gestion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fr-FR" sz="12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27ACAB1-232A-4209-9874-7BEDC2E74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52" y="2752451"/>
            <a:ext cx="362096" cy="13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1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4C5F4C-BD2E-47EE-9F43-B1B4BEBB066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627784" y="4725144"/>
            <a:ext cx="3753942" cy="1126800"/>
          </a:xfrm>
        </p:spPr>
        <p:txBody>
          <a:bodyPr/>
          <a:lstStyle/>
          <a:p>
            <a:pPr algn="ctr"/>
            <a:r>
              <a:rPr lang="fr-FR" dirty="0"/>
              <a:t>Enjeu d’organisation de la maitrise d’ouvrage sur la mission de la maitrise des ruissellements.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1712BF28-CFA2-499B-89CF-6CFD44D8F2E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68119" y="101957"/>
            <a:ext cx="5672033" cy="542403"/>
          </a:xfrm>
        </p:spPr>
        <p:txBody>
          <a:bodyPr/>
          <a:lstStyle/>
          <a:p>
            <a:pPr algn="l"/>
            <a:r>
              <a:rPr lang="fr-FR" sz="1800" b="0" dirty="0">
                <a:solidFill>
                  <a:schemeClr val="bg1"/>
                </a:solidFill>
              </a:rPr>
              <a:t>Compétences : Grand cycle de l’eau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D2720DC-70DA-407A-AF9C-D0F9E14D7B5C}"/>
              </a:ext>
            </a:extLst>
          </p:cNvPr>
          <p:cNvSpPr txBox="1"/>
          <p:nvPr/>
        </p:nvSpPr>
        <p:spPr>
          <a:xfrm>
            <a:off x="74245" y="1854758"/>
            <a:ext cx="8180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SMBVB</a:t>
            </a:r>
          </a:p>
          <a:p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PPRE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5128B83-45E8-4EBD-AD0E-E53791B350F4}"/>
              </a:ext>
            </a:extLst>
          </p:cNvPr>
          <p:cNvSpPr txBox="1"/>
          <p:nvPr/>
        </p:nvSpPr>
        <p:spPr>
          <a:xfrm>
            <a:off x="1691680" y="1274460"/>
            <a:ext cx="676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Code de l’environnement L211-7 – Missions du grand cycle de l’eau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2770F38-0E86-4AB3-B0AF-A154AF7F18F3}"/>
              </a:ext>
            </a:extLst>
          </p:cNvPr>
          <p:cNvSpPr txBox="1"/>
          <p:nvPr/>
        </p:nvSpPr>
        <p:spPr>
          <a:xfrm>
            <a:off x="483284" y="335445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667A367-CC0F-4E47-908F-7007FB790FAB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892323" y="2100789"/>
            <a:ext cx="709603" cy="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70888FB-DF9F-444C-9131-687D3744A57B}"/>
              </a:ext>
            </a:extLst>
          </p:cNvPr>
          <p:cNvCxnSpPr>
            <a:cxnSpLocks/>
          </p:cNvCxnSpPr>
          <p:nvPr/>
        </p:nvCxnSpPr>
        <p:spPr>
          <a:xfrm flipH="1">
            <a:off x="898415" y="3557599"/>
            <a:ext cx="6974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BFEEA91-736C-45E1-9CD2-893AD709B16D}"/>
              </a:ext>
            </a:extLst>
          </p:cNvPr>
          <p:cNvSpPr txBox="1"/>
          <p:nvPr/>
        </p:nvSpPr>
        <p:spPr>
          <a:xfrm>
            <a:off x="856007" y="1819394"/>
            <a:ext cx="1046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GEMA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AED707A-22D1-4F3A-838B-0D71656887BA}"/>
              </a:ext>
            </a:extLst>
          </p:cNvPr>
          <p:cNvSpPr txBox="1"/>
          <p:nvPr/>
        </p:nvSpPr>
        <p:spPr>
          <a:xfrm>
            <a:off x="1623570" y="1819394"/>
            <a:ext cx="703077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1° </a:t>
            </a:r>
            <a:r>
              <a:rPr lang="fr-FR" sz="1400" dirty="0"/>
              <a:t>L'aménagement d'un bassin ou d'une fraction de bassin hydrographique ;</a:t>
            </a:r>
          </a:p>
          <a:p>
            <a:r>
              <a:rPr lang="fr-FR" sz="1600" b="1" dirty="0">
                <a:solidFill>
                  <a:schemeClr val="accent1"/>
                </a:solidFill>
              </a:rPr>
              <a:t>2° </a:t>
            </a:r>
            <a:r>
              <a:rPr lang="fr-FR" sz="1400" dirty="0"/>
              <a:t>L'entretien et l'aménagement d'un cours d'eau, canal, lac ou plan d'eau, y compris les accès à ce cours d'eau, à ce canal, à ce lac ou à ce plan d'eau ;</a:t>
            </a:r>
          </a:p>
          <a:p>
            <a:r>
              <a:rPr lang="fr-FR" sz="1600" b="1" dirty="0">
                <a:solidFill>
                  <a:schemeClr val="accent1"/>
                </a:solidFill>
              </a:rPr>
              <a:t>8° </a:t>
            </a:r>
            <a:r>
              <a:rPr lang="fr-FR" sz="1400" dirty="0"/>
              <a:t>La protection et la restauration des sites, des écosystèmes aquatiques et des zones humides ainsi que des formations boisées riveraines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600" b="1" dirty="0">
                <a:solidFill>
                  <a:schemeClr val="accent1"/>
                </a:solidFill>
              </a:rPr>
              <a:t>4° </a:t>
            </a:r>
            <a:r>
              <a:rPr lang="fr-FR" sz="1400" dirty="0"/>
              <a:t>La maîtrise des eaux pluviales et de ruissellement ou la lutte contre l'érosion des sols ;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C00FB8F-1256-460F-ABD2-D7BF84A55D37}"/>
              </a:ext>
            </a:extLst>
          </p:cNvPr>
          <p:cNvSpPr txBox="1"/>
          <p:nvPr/>
        </p:nvSpPr>
        <p:spPr>
          <a:xfrm>
            <a:off x="928742" y="3276014"/>
            <a:ext cx="104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Hors GEMA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A409DD-2733-4D8D-A24B-0F60F2F1E61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dirty="0"/>
              <a:t>15/11/2018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23A76E-60B7-4C97-B2C2-668733B0D27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Diagnostic - commission thématique "enjeu qualitatif"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DC7E30-99A2-405D-AE6C-9F24D19E84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3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CF706E84-ED7F-445F-8568-AEDAED6FD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636485"/>
              </p:ext>
            </p:extLst>
          </p:nvPr>
        </p:nvGraphicFramePr>
        <p:xfrm>
          <a:off x="323528" y="980728"/>
          <a:ext cx="8640961" cy="4896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171">
                  <a:extLst>
                    <a:ext uri="{9D8B030D-6E8A-4147-A177-3AD203B41FA5}">
                      <a16:colId xmlns:a16="http://schemas.microsoft.com/office/drawing/2014/main" val="2839205916"/>
                    </a:ext>
                  </a:extLst>
                </a:gridCol>
                <a:gridCol w="1723293">
                  <a:extLst>
                    <a:ext uri="{9D8B030D-6E8A-4147-A177-3AD203B41FA5}">
                      <a16:colId xmlns:a16="http://schemas.microsoft.com/office/drawing/2014/main" val="172667631"/>
                    </a:ext>
                  </a:extLst>
                </a:gridCol>
                <a:gridCol w="4464497">
                  <a:extLst>
                    <a:ext uri="{9D8B030D-6E8A-4147-A177-3AD203B41FA5}">
                      <a16:colId xmlns:a16="http://schemas.microsoft.com/office/drawing/2014/main" val="723247574"/>
                    </a:ext>
                  </a:extLst>
                </a:gridCol>
              </a:tblGrid>
              <a:tr h="93673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Enjeux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Hiérarchisation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Perspectives</a:t>
                      </a:r>
                    </a:p>
                  </a:txBody>
                  <a:tcPr marL="91439" marR="91439" marT="46143" marB="46143" anchor="ctr"/>
                </a:tc>
                <a:extLst>
                  <a:ext uri="{0D108BD9-81ED-4DB2-BD59-A6C34878D82A}">
                    <a16:rowId xmlns:a16="http://schemas.microsoft.com/office/drawing/2014/main" val="3838770934"/>
                  </a:ext>
                </a:extLst>
              </a:tr>
              <a:tr h="1319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1" dirty="0"/>
                        <a:t>Qualité des milieux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FORT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Restauration hydromorphologique et de la continuité écologique</a:t>
                      </a:r>
                    </a:p>
                    <a:p>
                      <a:endParaRPr lang="fr-FR" sz="1200" dirty="0"/>
                    </a:p>
                    <a:p>
                      <a:r>
                        <a:rPr lang="fr-FR" sz="1200" dirty="0">
                          <a:sym typeface="Wingdings" panose="05000000000000000000" pitchFamily="2" charset="2"/>
                        </a:rPr>
                        <a:t>Développement de zones tampons pour l</a:t>
                      </a:r>
                      <a:r>
                        <a:rPr lang="fr-FR" sz="1200" dirty="0"/>
                        <a:t>imiter le colmatage des cours d’eau par la limitation des transferts de particules fines</a:t>
                      </a:r>
                    </a:p>
                  </a:txBody>
                  <a:tcPr marL="91439" marR="91439" marT="46143" marB="46143" anchor="ctr"/>
                </a:tc>
                <a:extLst>
                  <a:ext uri="{0D108BD9-81ED-4DB2-BD59-A6C34878D82A}">
                    <a16:rowId xmlns:a16="http://schemas.microsoft.com/office/drawing/2014/main" val="1812683869"/>
                  </a:ext>
                </a:extLst>
              </a:tr>
              <a:tr h="1319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1" dirty="0"/>
                        <a:t>Zones humides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FORT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Protection, restauration des zones humides</a:t>
                      </a:r>
                    </a:p>
                    <a:p>
                      <a:r>
                        <a:rPr lang="fr-FR" sz="1200" dirty="0"/>
                        <a:t>Maitrise du développement des foyers d’espèces invasives</a:t>
                      </a:r>
                    </a:p>
                  </a:txBody>
                  <a:tcPr marL="91439" marR="91439" marT="46143" marB="46143" anchor="ctr"/>
                </a:tc>
                <a:extLst>
                  <a:ext uri="{0D108BD9-81ED-4DB2-BD59-A6C34878D82A}">
                    <a16:rowId xmlns:a16="http://schemas.microsoft.com/office/drawing/2014/main" val="2851121427"/>
                  </a:ext>
                </a:extLst>
              </a:tr>
              <a:tr h="1319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1" dirty="0"/>
                        <a:t>Organisation</a:t>
                      </a:r>
                      <a:r>
                        <a:rPr lang="fr-FR" sz="1400" b="1" baseline="0" dirty="0"/>
                        <a:t> des maîtrises d’ouvrage</a:t>
                      </a:r>
                      <a:endParaRPr lang="fr-FR" sz="1400" b="1" dirty="0"/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MOYEN</a:t>
                      </a:r>
                    </a:p>
                  </a:txBody>
                  <a:tcPr marL="91439" marR="91439" marT="46143" marB="46143" anchor="ctr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Portage de la mission de maitrise des ruissellements </a:t>
                      </a:r>
                    </a:p>
                  </a:txBody>
                  <a:tcPr marL="91439" marR="91439" marT="46143" marB="46143" anchor="ctr"/>
                </a:tc>
                <a:extLst>
                  <a:ext uri="{0D108BD9-81ED-4DB2-BD59-A6C34878D82A}">
                    <a16:rowId xmlns:a16="http://schemas.microsoft.com/office/drawing/2014/main" val="2990494418"/>
                  </a:ext>
                </a:extLst>
              </a:tr>
            </a:tbl>
          </a:graphicData>
        </a:graphic>
      </p:graphicFrame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B20E21-B494-4914-A096-76C31362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9F8124-9392-4C75-8CEA-E717A1CE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3B9008-1FB3-4F77-A2B1-FD01A282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12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8267092-414C-46D3-BAEB-E21C5092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des enjeux</a:t>
            </a:r>
          </a:p>
        </p:txBody>
      </p:sp>
    </p:spTree>
    <p:extLst>
      <p:ext uri="{BB962C8B-B14F-4D97-AF65-F5344CB8AC3E}">
        <p14:creationId xmlns:p14="http://schemas.microsoft.com/office/powerpoint/2010/main" val="314541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47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E043E3-5927-4ED6-B621-819814BE49D2}"/>
              </a:ext>
            </a:extLst>
          </p:cNvPr>
          <p:cNvSpPr txBox="1"/>
          <p:nvPr/>
        </p:nvSpPr>
        <p:spPr>
          <a:xfrm rot="1843841">
            <a:off x="2541981" y="380388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Brèche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DEB8C9-D0F9-4AF8-A411-DAA5A0084968}"/>
              </a:ext>
            </a:extLst>
          </p:cNvPr>
          <p:cNvSpPr txBox="1"/>
          <p:nvPr/>
        </p:nvSpPr>
        <p:spPr>
          <a:xfrm rot="17078432">
            <a:off x="2643776" y="212017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Arré</a:t>
            </a:r>
          </a:p>
        </p:txBody>
      </p:sp>
      <p:sp>
        <p:nvSpPr>
          <p:cNvPr id="9" name="Espace réservé du contenu 12">
            <a:extLst>
              <a:ext uri="{FF2B5EF4-FFF2-40B4-BE49-F238E27FC236}">
                <a16:creationId xmlns:a16="http://schemas.microsoft.com/office/drawing/2014/main" id="{3B3B1EBD-9291-4448-AA11-ECDE73CA4202}"/>
              </a:ext>
            </a:extLst>
          </p:cNvPr>
          <p:cNvSpPr txBox="1">
            <a:spLocks/>
          </p:cNvSpPr>
          <p:nvPr/>
        </p:nvSpPr>
        <p:spPr>
          <a:xfrm>
            <a:off x="5796136" y="1628800"/>
            <a:ext cx="2952328" cy="3384376"/>
          </a:xfrm>
          <a:prstGeom prst="rect">
            <a:avLst/>
          </a:prstGeom>
          <a:solidFill>
            <a:srgbClr val="917B7C">
              <a:alpha val="60000"/>
            </a:srgbClr>
          </a:solidFill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lang="fr-FR"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lang="fr-FR"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lang="fr-FR" sz="1200" b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70000" indent="-180000" algn="r" defTabSz="914400" rtl="0" eaLnBrk="1" latinLnBrk="0" hangingPunct="1">
              <a:spcBef>
                <a:spcPts val="300"/>
              </a:spcBef>
              <a:buClr>
                <a:srgbClr val="FF7D0B"/>
              </a:buClr>
              <a:buSzPct val="80000"/>
              <a:buFont typeface="Wingdings 3" pitchFamily="18" charset="2"/>
              <a:buChar char=""/>
              <a:defRPr lang="fr-FR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4000" indent="-144000" algn="r" defTabSz="914400" rtl="0" eaLnBrk="1" latinLnBrk="0" hangingPunct="1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lang="fr-FR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accent1"/>
                </a:solidFill>
              </a:rPr>
              <a:t>SAGE de la Brèche</a:t>
            </a:r>
          </a:p>
          <a:p>
            <a:r>
              <a:rPr lang="fr-FR" b="0"/>
              <a:t>490 km</a:t>
            </a:r>
            <a:r>
              <a:rPr lang="fr-FR" b="0" baseline="30000"/>
              <a:t>2</a:t>
            </a:r>
            <a:r>
              <a:rPr lang="fr-FR" b="0"/>
              <a:t> </a:t>
            </a:r>
          </a:p>
          <a:p>
            <a:r>
              <a:rPr lang="fr-FR" b="0"/>
              <a:t>66 communes – 90 000 habitants</a:t>
            </a:r>
          </a:p>
          <a:p>
            <a:pPr algn="ctr"/>
            <a:r>
              <a:rPr lang="fr-FR" sz="120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1200">
                <a:solidFill>
                  <a:schemeClr val="accent1">
                    <a:lumMod val="75000"/>
                  </a:schemeClr>
                </a:solidFill>
              </a:rPr>
              <a:t>Cours d’eau</a:t>
            </a:r>
          </a:p>
          <a:p>
            <a:r>
              <a:rPr lang="fr-FR" b="0"/>
              <a:t> 2 principaux : Brèche et Arré</a:t>
            </a:r>
          </a:p>
          <a:p>
            <a:r>
              <a:rPr lang="fr-FR" b="0"/>
              <a:t>155 km de linéaires</a:t>
            </a:r>
          </a:p>
          <a:p>
            <a:endParaRPr lang="fr-FR" sz="12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1200">
                <a:solidFill>
                  <a:schemeClr val="accent1">
                    <a:lumMod val="75000"/>
                  </a:schemeClr>
                </a:solidFill>
              </a:rPr>
              <a:t>Masse d’eau souterraine </a:t>
            </a:r>
          </a:p>
          <a:p>
            <a:r>
              <a:rPr lang="fr-FR" b="0"/>
              <a:t>Majoritairement, nappe de la craie picarde</a:t>
            </a:r>
            <a:endParaRPr lang="fr-FR" b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8A280B-6E8D-4B97-8595-ABAD9D3DC6C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15/11/2018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E04216-0513-4439-8398-0939F23C1F1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9FCB78-2D23-4C91-9D30-9ACC7F02B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9051" r="3970" b="3066"/>
          <a:stretch/>
        </p:blipFill>
        <p:spPr>
          <a:xfrm>
            <a:off x="-19040" y="-1"/>
            <a:ext cx="5095096" cy="68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4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B090029-E71F-44DB-8437-63D29C63376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C287F137-E63F-407A-9D3A-9AFC0B9C0CA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3261" y="2492896"/>
          <a:ext cx="5383611" cy="3774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Slide" r:id="rId4" imgW="3107434" imgH="2328596" progId="PowerPoint.Slide.12">
                  <p:embed/>
                </p:oleObj>
              </mc:Choice>
              <mc:Fallback>
                <p:oleObj name="Slide" r:id="rId4" imgW="3107434" imgH="2328596" progId="PowerPoint.Slide.12">
                  <p:embed/>
                  <p:pic>
                    <p:nvPicPr>
                      <p:cNvPr id="9" name="Object 1">
                        <a:extLst>
                          <a:ext uri="{FF2B5EF4-FFF2-40B4-BE49-F238E27FC236}">
                            <a16:creationId xmlns:a16="http://schemas.microsoft.com/office/drawing/2014/main" id="{C287F137-E63F-407A-9D3A-9AFC0B9C0C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4731" r="11049" b="2104"/>
                      <a:stretch>
                        <a:fillRect/>
                      </a:stretch>
                    </p:blipFill>
                    <p:spPr bwMode="auto">
                      <a:xfrm>
                        <a:off x="203261" y="2492896"/>
                        <a:ext cx="5383611" cy="3774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contenu 12">
            <a:extLst>
              <a:ext uri="{FF2B5EF4-FFF2-40B4-BE49-F238E27FC236}">
                <a16:creationId xmlns:a16="http://schemas.microsoft.com/office/drawing/2014/main" id="{D43B8443-E0F3-4ED6-8018-DB480F92DDF6}"/>
              </a:ext>
            </a:extLst>
          </p:cNvPr>
          <p:cNvSpPr txBox="1">
            <a:spLocks/>
          </p:cNvSpPr>
          <p:nvPr/>
        </p:nvSpPr>
        <p:spPr>
          <a:xfrm>
            <a:off x="5436096" y="3485558"/>
            <a:ext cx="3340890" cy="1977139"/>
          </a:xfrm>
          <a:prstGeom prst="rect">
            <a:avLst/>
          </a:prstGeom>
          <a:solidFill>
            <a:srgbClr val="917B7C">
              <a:alpha val="6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200" b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70000" indent="-180000" algn="r" defTabSz="914400" rtl="0" eaLnBrk="1" latinLnBrk="0" hangingPunct="1">
              <a:spcBef>
                <a:spcPts val="300"/>
              </a:spcBef>
              <a:buClr>
                <a:srgbClr val="FF7D0B"/>
              </a:buClr>
              <a:buSzPct val="80000"/>
              <a:buFont typeface="Wingdings 3" pitchFamily="18" charset="2"/>
              <a:buChar char="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14000" indent="-144000" algn="r" defTabSz="914400" rtl="0" eaLnBrk="1" latinLnBrk="0" hangingPunct="1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… pour mettre en relation les données de l’état initial</a:t>
            </a:r>
          </a:p>
          <a:p>
            <a:endParaRPr lang="fr-FR" dirty="0"/>
          </a:p>
          <a:p>
            <a:r>
              <a:rPr lang="fr-FR" dirty="0"/>
              <a:t> … pour définir et prioriser</a:t>
            </a:r>
          </a:p>
          <a:p>
            <a:r>
              <a:rPr lang="fr-FR" dirty="0"/>
              <a:t>les enjeux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018875-CE52-45A4-99E8-FDAA161B897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0047" y="78856"/>
            <a:ext cx="3751176" cy="511316"/>
          </a:xfrm>
        </p:spPr>
        <p:txBody>
          <a:bodyPr/>
          <a:lstStyle/>
          <a:p>
            <a:r>
              <a:rPr lang="fr-FR" sz="2400" b="0" dirty="0">
                <a:solidFill>
                  <a:schemeClr val="bg1"/>
                </a:solidFill>
              </a:rPr>
              <a:t>Un diagnostic de SAGE…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BF4C0AF-EE05-47D0-A169-C45D6C033FAD}"/>
              </a:ext>
            </a:extLst>
          </p:cNvPr>
          <p:cNvPicPr/>
          <p:nvPr/>
        </p:nvPicPr>
        <p:blipFill rotWithShape="1">
          <a:blip r:embed="rId6"/>
          <a:srcRect b="20710"/>
          <a:stretch/>
        </p:blipFill>
        <p:spPr>
          <a:xfrm>
            <a:off x="628511" y="915898"/>
            <a:ext cx="7886978" cy="1601649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449723-1601-482E-A018-FFF6FFDDC95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15/11/2018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0C8873-7385-4C0B-A89D-4F964344E35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0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D725052-EEDF-46D8-814E-EDDFE2DFD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34"/>
          <a:stretch/>
        </p:blipFill>
        <p:spPr>
          <a:xfrm>
            <a:off x="587784" y="-49967"/>
            <a:ext cx="6237875" cy="5413163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B090029-E71F-44DB-8437-63D29C63376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018875-CE52-45A4-99E8-FDAA161B897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-1637463" y="-99392"/>
            <a:ext cx="3751176" cy="347584"/>
          </a:xfrm>
        </p:spPr>
        <p:txBody>
          <a:bodyPr/>
          <a:lstStyle/>
          <a:p>
            <a:r>
              <a:rPr lang="fr-FR" sz="2200" b="0" dirty="0">
                <a:solidFill>
                  <a:srgbClr val="FF7D0B"/>
                </a:solidFill>
              </a:rPr>
              <a:t>Calendrier</a:t>
            </a:r>
            <a:endParaRPr lang="fr-FR" sz="2200" b="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5B6ABEB-0A0D-4666-A02A-826302FE7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74" t="63356" r="24737" b="8001"/>
          <a:stretch/>
        </p:blipFill>
        <p:spPr>
          <a:xfrm>
            <a:off x="7020272" y="1222592"/>
            <a:ext cx="2174924" cy="1846368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97BA1017-B093-42CA-A35C-FEAF422F8400}"/>
              </a:ext>
            </a:extLst>
          </p:cNvPr>
          <p:cNvSpPr/>
          <p:nvPr/>
        </p:nvSpPr>
        <p:spPr>
          <a:xfrm>
            <a:off x="5364088" y="-49968"/>
            <a:ext cx="504056" cy="1750775"/>
          </a:xfrm>
          <a:prstGeom prst="roundRect">
            <a:avLst/>
          </a:prstGeom>
          <a:noFill/>
          <a:ln>
            <a:solidFill>
              <a:srgbClr val="FF7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60" name="Image 2" descr="pencil-156532_960_720[1]">
            <a:extLst>
              <a:ext uri="{FF2B5EF4-FFF2-40B4-BE49-F238E27FC236}">
                <a16:creationId xmlns:a16="http://schemas.microsoft.com/office/drawing/2014/main" id="{C14C1EF3-26D1-4CF6-92AB-3642B6FE4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 7" descr="pencil-156532_960_720[1]">
            <a:extLst>
              <a:ext uri="{FF2B5EF4-FFF2-40B4-BE49-F238E27FC236}">
                <a16:creationId xmlns:a16="http://schemas.microsoft.com/office/drawing/2014/main" id="{8420EDFB-974A-4847-B41A-AD935380B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 8" descr="pencil-156532_960_720[1]">
            <a:extLst>
              <a:ext uri="{FF2B5EF4-FFF2-40B4-BE49-F238E27FC236}">
                <a16:creationId xmlns:a16="http://schemas.microsoft.com/office/drawing/2014/main" id="{70978273-CEF3-44B2-A384-C70145C5E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 11" descr="pencil-156532_960_720[1]">
            <a:extLst>
              <a:ext uri="{FF2B5EF4-FFF2-40B4-BE49-F238E27FC236}">
                <a16:creationId xmlns:a16="http://schemas.microsoft.com/office/drawing/2014/main" id="{8FC4D409-D755-4A75-9623-05DF5E832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D5447D-D4D8-4770-A09D-7C35E016945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15/11/2018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B60ADD-7220-4BB4-9FE5-E5030655AE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BD7587-2F85-489E-80AD-4FFC49D61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7" y="5413163"/>
            <a:ext cx="7020779" cy="14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B090029-E71F-44DB-8437-63D29C63376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018875-CE52-45A4-99E8-FDAA161B897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79512" y="116632"/>
            <a:ext cx="5040561" cy="522600"/>
          </a:xfrm>
        </p:spPr>
        <p:txBody>
          <a:bodyPr/>
          <a:lstStyle/>
          <a:p>
            <a:pPr algn="l"/>
            <a:r>
              <a:rPr lang="fr-FR" sz="2200" b="0" dirty="0">
                <a:solidFill>
                  <a:schemeClr val="bg1"/>
                </a:solidFill>
              </a:rPr>
              <a:t>Etat initial et enjeux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FD9B75-D993-4843-B46A-B39178DEF07E}"/>
              </a:ext>
            </a:extLst>
          </p:cNvPr>
          <p:cNvSpPr txBox="1"/>
          <p:nvPr/>
        </p:nvSpPr>
        <p:spPr>
          <a:xfrm>
            <a:off x="579783" y="1125939"/>
            <a:ext cx="784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600" dirty="0"/>
          </a:p>
          <a:p>
            <a:pPr algn="just"/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Etat initial du SAGE </a:t>
            </a:r>
            <a:r>
              <a:rPr lang="fr-FR" sz="1600" dirty="0"/>
              <a:t>: réalisé en 2018 </a:t>
            </a:r>
            <a:r>
              <a:rPr lang="fr-FR" sz="1600" dirty="0">
                <a:sym typeface="Wingdings" panose="05000000000000000000" pitchFamily="2" charset="2"/>
              </a:rPr>
              <a:t> </a:t>
            </a:r>
            <a:r>
              <a:rPr lang="fr-FR" sz="1600" dirty="0"/>
              <a:t>validation par la CLE en même temps que le diagnostic (10 décembre 2018)</a:t>
            </a:r>
          </a:p>
          <a:p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C6D09EE-5321-403F-8E3A-FBA6FC46F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013272"/>
              </p:ext>
            </p:extLst>
          </p:nvPr>
        </p:nvGraphicFramePr>
        <p:xfrm>
          <a:off x="602890" y="2420888"/>
          <a:ext cx="8013776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904">
                  <a:extLst>
                    <a:ext uri="{9D8B030D-6E8A-4147-A177-3AD203B41FA5}">
                      <a16:colId xmlns:a16="http://schemas.microsoft.com/office/drawing/2014/main" val="2651650123"/>
                    </a:ext>
                  </a:extLst>
                </a:gridCol>
                <a:gridCol w="2869872">
                  <a:extLst>
                    <a:ext uri="{9D8B030D-6E8A-4147-A177-3AD203B41FA5}">
                      <a16:colId xmlns:a16="http://schemas.microsoft.com/office/drawing/2014/main" val="122071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Commission thématique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040890"/>
                  </a:ext>
                </a:extLst>
              </a:tr>
              <a:tr h="214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Qualité des eaux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Aujourd’hui, 15 novembre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73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Milieux naturels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Aujourd’hui, 15 novembre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13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Gestion quantitative</a:t>
                      </a:r>
                      <a:endParaRPr lang="fr-FR" b="1" dirty="0"/>
                    </a:p>
                    <a:p>
                      <a:r>
                        <a:rPr lang="fr-FR" dirty="0"/>
                        <a:t>Risques inondation et ruissellement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Demain, 16 novembre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96691"/>
                  </a:ext>
                </a:extLst>
              </a:tr>
            </a:tbl>
          </a:graphicData>
        </a:graphic>
      </p:graphicFrame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D1D70A5-1C10-4B05-B54B-00638CA2D71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15/11/2018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206B6CE-7C8C-4EA4-A586-4FF38D03561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153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FE04DA-CC1C-4882-BF6E-D1AD9CCA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Milieux aquatiques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34F9F2-9A71-4F36-BB42-F1C669EC7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988"/>
            <a:ext cx="644716" cy="6447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A4A3296-2664-4D4A-B129-7DC593B9E41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412"/>
          <a:stretch/>
        </p:blipFill>
        <p:spPr bwMode="auto">
          <a:xfrm>
            <a:off x="65499" y="979944"/>
            <a:ext cx="4175718" cy="244827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82F2C74-A95F-4091-AA09-7EA4AF137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399373"/>
              </p:ext>
            </p:extLst>
          </p:nvPr>
        </p:nvGraphicFramePr>
        <p:xfrm>
          <a:off x="4303521" y="1008057"/>
          <a:ext cx="4768868" cy="1584447"/>
        </p:xfrm>
        <a:graphic>
          <a:graphicData uri="http://schemas.openxmlformats.org/drawingml/2006/table">
            <a:tbl>
              <a:tblPr firstRow="1" firstCol="1" bandRow="1"/>
              <a:tblGrid>
                <a:gridCol w="1912315">
                  <a:extLst>
                    <a:ext uri="{9D8B030D-6E8A-4147-A177-3AD203B41FA5}">
                      <a16:colId xmlns:a16="http://schemas.microsoft.com/office/drawing/2014/main" val="3616883717"/>
                    </a:ext>
                  </a:extLst>
                </a:gridCol>
                <a:gridCol w="434921">
                  <a:extLst>
                    <a:ext uri="{9D8B030D-6E8A-4147-A177-3AD203B41FA5}">
                      <a16:colId xmlns:a16="http://schemas.microsoft.com/office/drawing/2014/main" val="956325324"/>
                    </a:ext>
                  </a:extLst>
                </a:gridCol>
                <a:gridCol w="434921">
                  <a:extLst>
                    <a:ext uri="{9D8B030D-6E8A-4147-A177-3AD203B41FA5}">
                      <a16:colId xmlns:a16="http://schemas.microsoft.com/office/drawing/2014/main" val="207135659"/>
                    </a:ext>
                  </a:extLst>
                </a:gridCol>
                <a:gridCol w="434921">
                  <a:extLst>
                    <a:ext uri="{9D8B030D-6E8A-4147-A177-3AD203B41FA5}">
                      <a16:colId xmlns:a16="http://schemas.microsoft.com/office/drawing/2014/main" val="1054887195"/>
                    </a:ext>
                  </a:extLst>
                </a:gridCol>
                <a:gridCol w="434921">
                  <a:extLst>
                    <a:ext uri="{9D8B030D-6E8A-4147-A177-3AD203B41FA5}">
                      <a16:colId xmlns:a16="http://schemas.microsoft.com/office/drawing/2014/main" val="3553419113"/>
                    </a:ext>
                  </a:extLst>
                </a:gridCol>
                <a:gridCol w="434921">
                  <a:extLst>
                    <a:ext uri="{9D8B030D-6E8A-4147-A177-3AD203B41FA5}">
                      <a16:colId xmlns:a16="http://schemas.microsoft.com/office/drawing/2014/main" val="1391632306"/>
                    </a:ext>
                  </a:extLst>
                </a:gridCol>
                <a:gridCol w="681948">
                  <a:extLst>
                    <a:ext uri="{9D8B030D-6E8A-4147-A177-3AD203B41FA5}">
                      <a16:colId xmlns:a16="http://schemas.microsoft.com/office/drawing/2014/main" val="4145500490"/>
                    </a:ext>
                  </a:extLst>
                </a:gridCol>
              </a:tblGrid>
              <a:tr h="382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STATION</a:t>
                      </a:r>
                      <a:endParaRPr lang="fr-FR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fr-FR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fr-FR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fr-FR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fr-FR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fr-FR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fr-FR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27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Brèche à Etouy (AMONT)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403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L'Arré à Valescourt (AMONT)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IBG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IBD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69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L'Arré à Airion (AVAL)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252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 ru de la garde à Clermont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IBD ; IBG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680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Béronnelle à Liancourt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918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 Brèche à Rantigny (AVAL)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IBD ; IBG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IBG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IBG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265088"/>
                  </a:ext>
                </a:extLst>
              </a:tr>
            </a:tbl>
          </a:graphicData>
        </a:graphic>
      </p:graphicFrame>
      <p:pic>
        <p:nvPicPr>
          <p:cNvPr id="4098" name="Picture 2" descr="Sailleville, Ã©tÃ© 2018">
            <a:extLst>
              <a:ext uri="{FF2B5EF4-FFF2-40B4-BE49-F238E27FC236}">
                <a16:creationId xmlns:a16="http://schemas.microsoft.com/office/drawing/2014/main" id="{38A6E283-E779-498F-BD94-EA01F3F8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" y="3556077"/>
            <a:ext cx="4175719" cy="27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contenu 6">
            <a:extLst>
              <a:ext uri="{FF2B5EF4-FFF2-40B4-BE49-F238E27FC236}">
                <a16:creationId xmlns:a16="http://schemas.microsoft.com/office/drawing/2014/main" id="{D898A501-023F-40BC-8641-4BCFAB4BE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390" y="3557534"/>
            <a:ext cx="4617090" cy="3362768"/>
          </a:xfrm>
        </p:spPr>
        <p:txBody>
          <a:bodyPr/>
          <a:lstStyle/>
          <a:p>
            <a:r>
              <a:rPr lang="fr-FR" sz="1100" u="sng" dirty="0">
                <a:solidFill>
                  <a:schemeClr val="tx1"/>
                </a:solidFill>
              </a:rPr>
              <a:t>Au titre de l’article L214-17 du code de l’environnement : </a:t>
            </a:r>
            <a:endParaRPr lang="fr-FR" sz="11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liste 1 (pas de nouvelle autorisation pour construire un ouvrage constituant un obstacle à la continuité écologique)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liste 2 (obligation d’assurer, dans un délai de 5 ans, la libre circulation des poissons, et le transport suffisant des sédiments)</a:t>
            </a:r>
          </a:p>
          <a:p>
            <a:pPr algn="ctr"/>
            <a:r>
              <a:rPr lang="fr-FR" sz="12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FR" sz="1200" b="1" dirty="0"/>
              <a:t>La Brèche classée en liste 2</a:t>
            </a:r>
          </a:p>
          <a:p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100" b="1" dirty="0">
                <a:solidFill>
                  <a:schemeClr val="tx1"/>
                </a:solidFill>
              </a:rPr>
              <a:t>Objectif PLAGEPOMI </a:t>
            </a:r>
            <a:r>
              <a:rPr lang="fr-FR" sz="1100" dirty="0">
                <a:solidFill>
                  <a:schemeClr val="tx1"/>
                </a:solidFill>
              </a:rPr>
              <a:t>: taux d’étagement = 30%</a:t>
            </a:r>
          </a:p>
          <a:p>
            <a:endParaRPr lang="fr-FR" sz="1100" dirty="0">
              <a:solidFill>
                <a:schemeClr val="tx1"/>
              </a:solidFill>
            </a:endParaRPr>
          </a:p>
          <a:p>
            <a:r>
              <a:rPr lang="fr-FR" sz="1100" b="1" dirty="0">
                <a:solidFill>
                  <a:schemeClr val="tx1"/>
                </a:solidFill>
              </a:rPr>
              <a:t>Objectif SDAGE </a:t>
            </a:r>
            <a:r>
              <a:rPr lang="fr-FR" sz="1100" dirty="0">
                <a:solidFill>
                  <a:schemeClr val="tx1"/>
                </a:solidFill>
              </a:rPr>
              <a:t>: -  cartographier les espaces de mobilité des cours 	d’eau, les zones humides</a:t>
            </a:r>
          </a:p>
          <a:p>
            <a:pPr marL="1079500"/>
            <a:r>
              <a:rPr lang="fr-FR" sz="1100" dirty="0">
                <a:solidFill>
                  <a:schemeClr val="tx1"/>
                </a:solidFill>
              </a:rPr>
              <a:t> - programme de restauration de la continuité écologique des cours d’eau</a:t>
            </a:r>
          </a:p>
          <a:p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4BEE17-DAE8-45F9-8BBF-56308691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F16FE3-8864-4B82-81A0-8BA9DB10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</p:spTree>
    <p:extLst>
      <p:ext uri="{BB962C8B-B14F-4D97-AF65-F5344CB8AC3E}">
        <p14:creationId xmlns:p14="http://schemas.microsoft.com/office/powerpoint/2010/main" val="151568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Milieux aquatiques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34F9F2-9A71-4F36-BB42-F1C669EC7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988"/>
            <a:ext cx="644716" cy="644716"/>
          </a:xfrm>
          <a:prstGeom prst="rect">
            <a:avLst/>
          </a:prstGeom>
        </p:spPr>
      </p:pic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30E99EA9-42BD-4BC7-8DF6-6DC79AB7A904}"/>
              </a:ext>
            </a:extLst>
          </p:cNvPr>
          <p:cNvSpPr txBox="1">
            <a:spLocks/>
          </p:cNvSpPr>
          <p:nvPr/>
        </p:nvSpPr>
        <p:spPr>
          <a:xfrm>
            <a:off x="611560" y="6453336"/>
            <a:ext cx="216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EEE58E-02FE-4937-9B6C-E0C6ED37801B}" type="slidenum">
              <a:rPr lang="fr-FR" sz="900" smtClean="0">
                <a:solidFill>
                  <a:schemeClr val="bg2"/>
                </a:solidFill>
              </a:rPr>
              <a:pPr/>
              <a:t>7</a:t>
            </a:fld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8893DB-78C5-4767-8DC4-AC43E2C9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004371"/>
            <a:ext cx="5933280" cy="22589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dirty="0"/>
              <a:t>Impacts sur les milieux aquatiques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Homogénéisation des habitats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Colmatage et envasement par mauvaise circulation sédimentaire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Entraves aux migrations piscicoles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CF3467-C947-4A2C-931F-A21924C1A571}"/>
              </a:ext>
            </a:extLst>
          </p:cNvPr>
          <p:cNvSpPr txBox="1"/>
          <p:nvPr/>
        </p:nvSpPr>
        <p:spPr>
          <a:xfrm>
            <a:off x="5292080" y="3426688"/>
            <a:ext cx="3752178" cy="2185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Enjeux : </a:t>
            </a:r>
          </a:p>
          <a:p>
            <a:pPr algn="just">
              <a:spcAft>
                <a:spcPts val="0"/>
              </a:spcAft>
            </a:pP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fr-FR" sz="1200" dirty="0"/>
              <a:t>Restauration de la morphologie des cours d’eau 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fr-FR" sz="1200" dirty="0"/>
              <a:t>Restauration de la continuité écologique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fr-FR" sz="1200" dirty="0"/>
              <a:t>Limiter le colmatage des cours d’eau par la réduction de l’érosion des sols agricoles</a:t>
            </a:r>
          </a:p>
          <a:p>
            <a:pPr marL="171450" indent="-171450" algn="just">
              <a:spcAft>
                <a:spcPts val="600"/>
              </a:spcAft>
              <a:buFontTx/>
              <a:buChar char="-"/>
            </a:pPr>
            <a:endParaRPr lang="fr-FR" sz="1200" dirty="0"/>
          </a:p>
          <a:p>
            <a:pPr algn="ctr">
              <a:spcAft>
                <a:spcPts val="600"/>
              </a:spcAft>
            </a:pPr>
            <a:r>
              <a:rPr lang="fr-FR" sz="1200" b="1" dirty="0">
                <a:sym typeface="Wingdings" panose="05000000000000000000" pitchFamily="2" charset="2"/>
              </a:rPr>
              <a:t> Poursuivre / renforcer les actions engagées par le SMBVB</a:t>
            </a:r>
            <a:endParaRPr lang="fr-FR" sz="1200" b="1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7936E3-5BBE-4B7D-A77A-D2E4388B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CA30E0-91D2-4EE9-B472-A0870395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3E1964E-CDB4-40E6-AE17-FF67D3029CC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854" y="1216090"/>
            <a:ext cx="3384376" cy="210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C1F399-5200-491B-8818-77D7C7009333}"/>
              </a:ext>
            </a:extLst>
          </p:cNvPr>
          <p:cNvSpPr/>
          <p:nvPr/>
        </p:nvSpPr>
        <p:spPr>
          <a:xfrm>
            <a:off x="3768085" y="1221532"/>
            <a:ext cx="52761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2"/>
                </a:solidFill>
              </a:rPr>
              <a:t>Pressions principales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Artificialisation des tracés et des profils en travers (notamment le déplacement, le redressement et le curage des cours d’eau, berge)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Localement, absence de ripisylve 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Ruptures de continuité écologique induites par les ouvrages hydrauliques 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Taux d’étagement élevés, au-delà des objectifs du PLAGEPOMI (sauf Ru de la Garde)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Apports sédimentaires par érosion des sols agricoles</a:t>
            </a:r>
          </a:p>
        </p:txBody>
      </p:sp>
    </p:spTree>
    <p:extLst>
      <p:ext uri="{BB962C8B-B14F-4D97-AF65-F5344CB8AC3E}">
        <p14:creationId xmlns:p14="http://schemas.microsoft.com/office/powerpoint/2010/main" val="174598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E54170-378D-47F9-BC10-636E76A1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8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05BB293-3174-4C88-9D0C-375CD6E5CD6B}"/>
              </a:ext>
            </a:extLst>
          </p:cNvPr>
          <p:cNvSpPr txBox="1">
            <a:spLocks/>
          </p:cNvSpPr>
          <p:nvPr/>
        </p:nvSpPr>
        <p:spPr>
          <a:xfrm>
            <a:off x="604800" y="126000"/>
            <a:ext cx="4759288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Milieux aquatiques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AAD82F9-1180-4D54-889E-D8C5FDB2C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988"/>
            <a:ext cx="549891" cy="6447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9D0B482-7826-4860-AFC4-F5286B04004D}"/>
              </a:ext>
            </a:extLst>
          </p:cNvPr>
          <p:cNvSpPr txBox="1"/>
          <p:nvPr/>
        </p:nvSpPr>
        <p:spPr>
          <a:xfrm>
            <a:off x="2511373" y="1794455"/>
            <a:ext cx="6216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7D0B"/>
                </a:solidFill>
              </a:rPr>
              <a:t>Au regard des projets déjà mis en place, </a:t>
            </a:r>
          </a:p>
          <a:p>
            <a:pPr algn="ctr"/>
            <a:endParaRPr lang="fr-FR" sz="2400" b="1" dirty="0">
              <a:solidFill>
                <a:srgbClr val="FF7D0B"/>
              </a:solidFill>
            </a:endParaRPr>
          </a:p>
          <a:p>
            <a:pPr algn="ctr"/>
            <a:r>
              <a:rPr lang="fr-FR" sz="2400" b="1" dirty="0">
                <a:solidFill>
                  <a:srgbClr val="FF7D0B"/>
                </a:solidFill>
              </a:rPr>
              <a:t>Quelles attentes vis-à-vis du SAGE ?</a:t>
            </a:r>
          </a:p>
          <a:p>
            <a:pPr algn="ctr"/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10C6005-D6DF-4BD8-AF2D-DB08ACF3CD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1"/>
          <a:stretch/>
        </p:blipFill>
        <p:spPr>
          <a:xfrm rot="3007625">
            <a:off x="6747260" y="3755257"/>
            <a:ext cx="2416735" cy="220920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7556B4A-8B4C-4ED5-9DCD-030F13DE55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1"/>
          <a:stretch/>
        </p:blipFill>
        <p:spPr>
          <a:xfrm>
            <a:off x="-484940" y="2688243"/>
            <a:ext cx="3332209" cy="286899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69E115C-FD5F-46AF-95A6-CD105635C3A4}"/>
              </a:ext>
            </a:extLst>
          </p:cNvPr>
          <p:cNvSpPr txBox="1"/>
          <p:nvPr/>
        </p:nvSpPr>
        <p:spPr>
          <a:xfrm>
            <a:off x="494296" y="3891180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Documents 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d’urbanisme</a:t>
            </a:r>
          </a:p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0F9B59A-8395-4E87-B0EC-5BAC6C595776}"/>
              </a:ext>
            </a:extLst>
          </p:cNvPr>
          <p:cNvSpPr txBox="1"/>
          <p:nvPr/>
        </p:nvSpPr>
        <p:spPr>
          <a:xfrm>
            <a:off x="7018212" y="4459298"/>
            <a:ext cx="3082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Stratégie foncière                 </a:t>
            </a:r>
          </a:p>
          <a:p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93A3B80-A7E3-4B52-A8D3-A2EEBF7A0D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9"/>
          <a:stretch/>
        </p:blipFill>
        <p:spPr>
          <a:xfrm rot="18792064">
            <a:off x="3287553" y="3631080"/>
            <a:ext cx="2275190" cy="196349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9CF74A6A-38B6-4860-9611-33F3CC6E00C0}"/>
              </a:ext>
            </a:extLst>
          </p:cNvPr>
          <p:cNvSpPr txBox="1"/>
          <p:nvPr/>
        </p:nvSpPr>
        <p:spPr>
          <a:xfrm>
            <a:off x="4163327" y="42434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5AB856A8-0CFD-458D-A35B-330EF383B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1"/>
          <a:stretch/>
        </p:blipFill>
        <p:spPr>
          <a:xfrm>
            <a:off x="363222" y="5351829"/>
            <a:ext cx="908720" cy="759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1DA9512-85EB-4CB3-80BE-EAAB99A060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99"/>
          <a:stretch/>
        </p:blipFill>
        <p:spPr>
          <a:xfrm>
            <a:off x="6288451" y="5193841"/>
            <a:ext cx="1219411" cy="72678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153A986-DF05-45BA-9451-71961CB10C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8"/>
          <a:stretch/>
        </p:blipFill>
        <p:spPr>
          <a:xfrm>
            <a:off x="4718852" y="5598270"/>
            <a:ext cx="746789" cy="644716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CF0F6C-E99E-41F3-BFFB-849D5E36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C8DE95-67C9-4C90-8027-786782F0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</p:spTree>
    <p:extLst>
      <p:ext uri="{BB962C8B-B14F-4D97-AF65-F5344CB8AC3E}">
        <p14:creationId xmlns:p14="http://schemas.microsoft.com/office/powerpoint/2010/main" val="135638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Zones humides 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8E4A290-FAE3-49ED-BC72-C205DBEBB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4000"/>
            <a:ext cx="5501536" cy="4933565"/>
          </a:xfrm>
        </p:spPr>
        <p:txBody>
          <a:bodyPr/>
          <a:lstStyle/>
          <a:p>
            <a:endParaRPr lang="fr-FR" sz="1000" dirty="0">
              <a:solidFill>
                <a:schemeClr val="tx1"/>
              </a:solidFill>
            </a:endParaRPr>
          </a:p>
          <a:p>
            <a:r>
              <a:rPr lang="fr-FR" sz="1050" dirty="0">
                <a:solidFill>
                  <a:schemeClr val="tx1"/>
                </a:solidFill>
              </a:rPr>
              <a:t>	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  <a:p>
            <a:pPr lvl="0"/>
            <a:endParaRPr lang="fr-FR" sz="10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34F9F2-9A71-4F36-BB42-F1C669EC7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988"/>
            <a:ext cx="644716" cy="644716"/>
          </a:xfrm>
          <a:prstGeom prst="rect">
            <a:avLst/>
          </a:prstGeom>
        </p:spPr>
      </p:pic>
      <p:pic>
        <p:nvPicPr>
          <p:cNvPr id="12" name="Picture 4" descr="Zone Humide Ã  proximitÃ© du ru de la Garde">
            <a:extLst>
              <a:ext uri="{FF2B5EF4-FFF2-40B4-BE49-F238E27FC236}">
                <a16:creationId xmlns:a16="http://schemas.microsoft.com/office/drawing/2014/main" id="{DCD0783F-A655-4469-B566-7CF44499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71" y="4005064"/>
            <a:ext cx="2891929" cy="21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273EFB-A6C1-427A-9ADC-B626E103DBDB}"/>
              </a:ext>
            </a:extLst>
          </p:cNvPr>
          <p:cNvSpPr txBox="1"/>
          <p:nvPr/>
        </p:nvSpPr>
        <p:spPr>
          <a:xfrm>
            <a:off x="35496" y="1015494"/>
            <a:ext cx="45365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1600" dirty="0">
                <a:solidFill>
                  <a:srgbClr val="FF7D0B"/>
                </a:solidFill>
              </a:rPr>
              <a:t>Pressions sur les zones humides :</a:t>
            </a:r>
          </a:p>
          <a:p>
            <a:pPr algn="just">
              <a:spcAft>
                <a:spcPts val="0"/>
              </a:spcAft>
            </a:pPr>
            <a:endParaRPr lang="fr-FR" sz="1600" dirty="0">
              <a:solidFill>
                <a:srgbClr val="FF7D0B"/>
              </a:solidFill>
            </a:endParaRP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fr-FR" sz="1600" dirty="0"/>
              <a:t>Modifications hydrologiques (recalibrage de cours d’eau, curage de fossé, ouvrages transversaux au cours d’eau, infrastructures : déconnexion des zones humides entre elles…)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fr-FR" sz="1600" dirty="0"/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fr-FR" sz="1600" dirty="0"/>
              <a:t>Occupation du sol (urbanisation, peupleraies, grandes cultures, drainage…)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fr-FR" sz="1600" dirty="0"/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fr-FR" sz="1600" dirty="0"/>
              <a:t>Fermeture des milieux et espèces invasives</a:t>
            </a:r>
          </a:p>
          <a:p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5FEA68-6388-49AA-8223-E868C4109420}"/>
              </a:ext>
            </a:extLst>
          </p:cNvPr>
          <p:cNvSpPr txBox="1"/>
          <p:nvPr/>
        </p:nvSpPr>
        <p:spPr>
          <a:xfrm>
            <a:off x="4691701" y="1015494"/>
            <a:ext cx="42250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/>
            <a:r>
              <a:rPr lang="fr-FR" sz="1600" dirty="0">
                <a:solidFill>
                  <a:schemeClr val="bg2"/>
                </a:solidFill>
              </a:rPr>
              <a:t>Orientation 22 du SDAGE 2016-2021 </a:t>
            </a:r>
            <a:r>
              <a:rPr lang="fr-FR" sz="1600" dirty="0"/>
              <a:t>:</a:t>
            </a:r>
          </a:p>
          <a:p>
            <a:pPr marL="177800"/>
            <a:r>
              <a:rPr lang="fr-FR" dirty="0"/>
              <a:t> </a:t>
            </a:r>
            <a:r>
              <a:rPr lang="fr-FR" sz="1400" dirty="0"/>
              <a:t>doctrine « </a:t>
            </a:r>
            <a:r>
              <a:rPr lang="fr-FR" sz="1400" b="1" dirty="0"/>
              <a:t>éviter, réduire et compenser</a:t>
            </a:r>
            <a:r>
              <a:rPr lang="fr-FR" sz="1400" dirty="0"/>
              <a:t> », encadrement des mesures compensatoires </a:t>
            </a:r>
          </a:p>
          <a:p>
            <a:pPr marL="177800"/>
            <a:endParaRPr lang="fr-FR" sz="1400" dirty="0"/>
          </a:p>
          <a:p>
            <a:pPr marL="177800"/>
            <a:r>
              <a:rPr lang="fr-FR" sz="1400" dirty="0">
                <a:sym typeface="Wingdings" panose="05000000000000000000" pitchFamily="2" charset="2"/>
              </a:rPr>
              <a:t> </a:t>
            </a:r>
            <a:r>
              <a:rPr lang="fr-FR" sz="1400" dirty="0"/>
              <a:t>création ou restauration de zones humides, cumulativement :</a:t>
            </a:r>
          </a:p>
          <a:p>
            <a:pPr marL="712788" lvl="0" indent="-285750">
              <a:buFont typeface="Arial" panose="020B0604020202020204" pitchFamily="34" charset="0"/>
              <a:buChar char="•"/>
            </a:pPr>
            <a:r>
              <a:rPr lang="fr-FR" sz="1400" dirty="0"/>
              <a:t>équivalente sur le plan fonctionnel ;</a:t>
            </a:r>
          </a:p>
          <a:p>
            <a:pPr marL="712788" lvl="0" indent="-285750">
              <a:buFont typeface="Arial" panose="020B0604020202020204" pitchFamily="34" charset="0"/>
              <a:buChar char="•"/>
            </a:pPr>
            <a:r>
              <a:rPr lang="fr-FR" sz="1400" dirty="0"/>
              <a:t>équivalente à la surface impactée a minima ;</a:t>
            </a:r>
          </a:p>
          <a:p>
            <a:pPr marL="712788" lvl="0" indent="-285750">
              <a:buFont typeface="Arial" panose="020B0604020202020204" pitchFamily="34" charset="0"/>
              <a:buChar char="•"/>
            </a:pPr>
            <a:r>
              <a:rPr lang="fr-FR" sz="1400" dirty="0"/>
              <a:t>dans le bassin versant de la masse d’eau.</a:t>
            </a:r>
          </a:p>
          <a:p>
            <a:pPr marL="712788" lvl="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7800"/>
            <a:r>
              <a:rPr lang="fr-FR" sz="1400" dirty="0"/>
              <a:t>En dernier recours, et à défaut de la capacité à réunir les trois critères listés précédemment, la compensation porte sur une surface égale à au moins 150 % de la surface impactée.</a:t>
            </a:r>
          </a:p>
          <a:p>
            <a:pPr marL="177800"/>
            <a:endParaRPr lang="fr-FR" sz="1400" dirty="0"/>
          </a:p>
          <a:p>
            <a:pPr marL="177800"/>
            <a:r>
              <a:rPr lang="fr-FR" sz="1400" dirty="0"/>
              <a:t>La gestion, l’entretien de ces zones humides compensées sont de la responsabilité du maître d’ouvrage et doivent être garantis à long terme.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A1A483-F4A1-43F0-BB2B-FBFE3ECC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15/11/2018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C62980-B423-493D-A4E9-986049A6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Diagnostic - commission thématique "milieux naturels"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313999-3974-4DF0-9822-60CA7630D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729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1d5565ef5cd1345195c543eabcad38f7bee8"/>
</p:tagLst>
</file>

<file path=ppt/theme/theme1.xml><?xml version="1.0" encoding="utf-8"?>
<a:theme xmlns:a="http://schemas.openxmlformats.org/drawingml/2006/main" name="SCE-Modele-Presentation-v7-Optim">
  <a:themeElements>
    <a:clrScheme name="SCE">
      <a:dk1>
        <a:sysClr val="windowText" lastClr="000000"/>
      </a:dk1>
      <a:lt1>
        <a:sysClr val="window" lastClr="FFFFFF"/>
      </a:lt1>
      <a:dk2>
        <a:srgbClr val="8685BB"/>
      </a:dk2>
      <a:lt2>
        <a:srgbClr val="FF7D0B"/>
      </a:lt2>
      <a:accent1>
        <a:srgbClr val="897879"/>
      </a:accent1>
      <a:accent2>
        <a:srgbClr val="943E2B"/>
      </a:accent2>
      <a:accent3>
        <a:srgbClr val="000000"/>
      </a:accent3>
      <a:accent4>
        <a:srgbClr val="FFFFFF"/>
      </a:accent4>
      <a:accent5>
        <a:srgbClr val="8685BB"/>
      </a:accent5>
      <a:accent6>
        <a:srgbClr val="FF7D0B"/>
      </a:accent6>
      <a:hlink>
        <a:srgbClr val="897879"/>
      </a:hlink>
      <a:folHlink>
        <a:srgbClr val="943E2B"/>
      </a:folHlink>
    </a:clrScheme>
    <a:fontScheme name="S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E-Modele-Presentation-v7-Optim.potx" id="{F19A0D51-F769-4F97-8F0E-11F8A8C93AA3}" vid="{5F449F62-ADB9-48FD-93B3-22F77294899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7efe8eb2-9497-43e7-82d3-c1ea6d30d7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768A5BA57AC42AE0BECA516F1D701" ma:contentTypeVersion="1" ma:contentTypeDescription="Crée un document." ma:contentTypeScope="" ma:versionID="6615cca32ad79d6a653c0dfc9f42e04e">
  <xsd:schema xmlns:xsd="http://www.w3.org/2001/XMLSchema" xmlns:xs="http://www.w3.org/2001/XMLSchema" xmlns:p="http://schemas.microsoft.com/office/2006/metadata/properties" xmlns:ns2="7efe8eb2-9497-43e7-82d3-c1ea6d30d71c" targetNamespace="http://schemas.microsoft.com/office/2006/metadata/properties" ma:root="true" ma:fieldsID="e67a7b6288f1e8fe452d852ea6a73b59" ns2:_="">
    <xsd:import namespace="7efe8eb2-9497-43e7-82d3-c1ea6d30d71c"/>
    <xsd:element name="properties">
      <xsd:complexType>
        <xsd:sequence>
          <xsd:element name="documentManagement">
            <xsd:complexType>
              <xsd:all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e8eb2-9497-43e7-82d3-c1ea6d30d71c" elementFormDefault="qualified">
    <xsd:import namespace="http://schemas.microsoft.com/office/2006/documentManagement/types"/>
    <xsd:import namespace="http://schemas.microsoft.com/office/infopath/2007/PartnerControls"/>
    <xsd:element name="Tags" ma:index="8" nillable="true" ma:displayName="Tags" ma:internalName="Tag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E3650-555C-489F-AD42-54F6433D29CB}">
  <ds:schemaRefs>
    <ds:schemaRef ds:uri="http://purl.org/dc/terms/"/>
    <ds:schemaRef ds:uri="http://schemas.openxmlformats.org/package/2006/metadata/core-properties"/>
    <ds:schemaRef ds:uri="7efe8eb2-9497-43e7-82d3-c1ea6d30d71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48CFE1-37A5-4BDF-A4A1-4D45CBE090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46799B-396C-4ECA-A43F-8084C238A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e8eb2-9497-43e7-82d3-c1ea6d30d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SCE-Modele-Presentation</Template>
  <TotalTime>1441</TotalTime>
  <Words>834</Words>
  <Application>Microsoft Office PowerPoint</Application>
  <PresentationFormat>Affichage à l'écran (4:3)</PresentationFormat>
  <Paragraphs>228</Paragraphs>
  <Slides>13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Wingdings 3</vt:lpstr>
      <vt:lpstr>SCE-Modele-Presentation-v7-Optim</vt:lpstr>
      <vt:lpstr>Slide</vt:lpstr>
      <vt:lpstr>SAGE de la Brèche</vt:lpstr>
      <vt:lpstr>Présentation PowerPoint</vt:lpstr>
      <vt:lpstr>Présentation PowerPoint</vt:lpstr>
      <vt:lpstr>Présentation PowerPoint</vt:lpstr>
      <vt:lpstr>Présentation PowerPoint</vt:lpstr>
      <vt:lpstr>Milieux aquatiques</vt:lpstr>
      <vt:lpstr>Milieux aquatiques</vt:lpstr>
      <vt:lpstr>Présentation PowerPoint</vt:lpstr>
      <vt:lpstr>Zones humides </vt:lpstr>
      <vt:lpstr>Hiérarchisation des zones humides</vt:lpstr>
      <vt:lpstr>Présentation PowerPoint</vt:lpstr>
      <vt:lpstr>Synthèse des enjeux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 de la présentation – Arial 28 pt gras</dc:title>
  <dc:creator>Solène COURILLEAU</dc:creator>
  <cp:lastModifiedBy>ENV - Adele SALLES</cp:lastModifiedBy>
  <cp:revision>100</cp:revision>
  <cp:lastPrinted>2018-10-01T15:31:27Z</cp:lastPrinted>
  <dcterms:created xsi:type="dcterms:W3CDTF">2018-09-13T08:54:55Z</dcterms:created>
  <dcterms:modified xsi:type="dcterms:W3CDTF">2018-11-13T13:19:15Z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0x010100353768A5BA57AC42AE0BECA516F1D701</vt:lpwstr>
  </property>
</Properties>
</file>