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48" r:id="rId5"/>
    <p:sldId id="859" r:id="rId6"/>
    <p:sldId id="281" r:id="rId7"/>
    <p:sldId id="959" r:id="rId8"/>
    <p:sldId id="955" r:id="rId9"/>
    <p:sldId id="947" r:id="rId10"/>
    <p:sldId id="948" r:id="rId11"/>
    <p:sldId id="949" r:id="rId12"/>
    <p:sldId id="952" r:id="rId13"/>
    <p:sldId id="950" r:id="rId14"/>
    <p:sldId id="951" r:id="rId15"/>
    <p:sldId id="953" r:id="rId16"/>
    <p:sldId id="954" r:id="rId17"/>
    <p:sldId id="935" r:id="rId18"/>
    <p:sldId id="900" r:id="rId19"/>
    <p:sldId id="274" r:id="rId20"/>
  </p:sldIdLst>
  <p:sldSz cx="9144000" cy="6858000" type="screen4x3"/>
  <p:notesSz cx="6805613" cy="9944100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V - Adele SALLES" initials="E-AS" lastIdx="13" clrIdx="0">
    <p:extLst>
      <p:ext uri="{19B8F6BF-5375-455C-9EA6-DF929625EA0E}">
        <p15:presenceInfo xmlns:p15="http://schemas.microsoft.com/office/powerpoint/2012/main" userId="S-1-5-21-370288937-713164276-1541874228-4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9D9"/>
    <a:srgbClr val="FE6700"/>
    <a:srgbClr val="EB690B"/>
    <a:srgbClr val="FF0000"/>
    <a:srgbClr val="FF7D0B"/>
    <a:srgbClr val="917B7C"/>
    <a:srgbClr val="CCFF66"/>
    <a:srgbClr val="99FFCC"/>
    <a:srgbClr val="C00000"/>
    <a:srgbClr val="FFC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7" autoAdjust="0"/>
    <p:restoredTop sz="96357" autoAdjust="0"/>
  </p:normalViewPr>
  <p:slideViewPr>
    <p:cSldViewPr>
      <p:cViewPr varScale="1">
        <p:scale>
          <a:sx n="86" d="100"/>
          <a:sy n="86" d="100"/>
        </p:scale>
        <p:origin x="158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notesViewPr>
    <p:cSldViewPr showGuides="1">
      <p:cViewPr varScale="1">
        <p:scale>
          <a:sx n="120" d="100"/>
          <a:sy n="120" d="100"/>
        </p:scale>
        <p:origin x="-5010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38098-6291-44CC-BA9F-6EEA0F70B92E}" type="datetimeFigureOut">
              <a:rPr lang="fr-FR" smtClean="0"/>
              <a:t>21/03/2019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0186-3AA9-491F-A442-D953A844F2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78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B028C-FF80-44E6-8F23-E9E2B41D8881}" type="datetimeFigureOut">
              <a:rPr lang="fr-FR" smtClean="0"/>
              <a:t>21/03/2019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50F6-80C9-4411-A692-B117F4BB22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95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21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11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71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</p:spTree>
    <p:extLst>
      <p:ext uri="{BB962C8B-B14F-4D97-AF65-F5344CB8AC3E}">
        <p14:creationId xmlns:p14="http://schemas.microsoft.com/office/powerpoint/2010/main" val="2203468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Interloc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0" y="1916832"/>
            <a:ext cx="4680000" cy="36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spcBef>
                <a:spcPts val="1800"/>
              </a:spcBef>
              <a:buNone/>
              <a:defRPr sz="1600" b="0">
                <a:solidFill>
                  <a:schemeClr val="bg2"/>
                </a:solidFill>
              </a:defRPr>
            </a:lvl3pPr>
            <a:lvl4pPr marL="0" indent="0">
              <a:spcBef>
                <a:spcPts val="18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sz="1600" b="1"/>
            </a:lvl4pPr>
            <a:lvl5pPr marL="0" indent="0">
              <a:spcBef>
                <a:spcPts val="200"/>
              </a:spcBef>
              <a:buClr>
                <a:schemeClr val="tx2"/>
              </a:buClr>
              <a:buFont typeface="Wingdings" pitchFamily="2" charset="2"/>
              <a:buNone/>
              <a:tabLst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605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42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90" y="2164372"/>
            <a:ext cx="1741108" cy="1488465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771616" y="4140000"/>
            <a:ext cx="1423788" cy="522989"/>
            <a:chOff x="3739207" y="4883449"/>
            <a:chExt cx="1423788" cy="522989"/>
          </a:xfrm>
        </p:grpSpPr>
        <p:sp>
          <p:nvSpPr>
            <p:cNvPr id="10" name="ZoneTexte 9"/>
            <p:cNvSpPr txBox="1"/>
            <p:nvPr userDrawn="1"/>
          </p:nvSpPr>
          <p:spPr>
            <a:xfrm>
              <a:off x="3925286" y="4883449"/>
              <a:ext cx="1051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2"/>
                  </a:solidFill>
                </a:rPr>
                <a:t>www.sce.fr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3739207" y="5129439"/>
              <a:ext cx="1423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0" dirty="0"/>
                <a:t>GROUPE</a:t>
              </a:r>
              <a:r>
                <a:rPr lang="fr-FR" sz="1200" b="0" baseline="0" dirty="0"/>
                <a:t> KERAN</a:t>
              </a:r>
              <a:endParaRPr lang="fr-FR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462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_ref-compl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871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4800" y="1196752"/>
            <a:ext cx="3744000" cy="3312000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>
              <a:spcBef>
                <a:spcPts val="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1">
                <a:solidFill>
                  <a:schemeClr val="tx1"/>
                </a:solidFill>
              </a:defRPr>
            </a:lvl2pPr>
            <a:lvl3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Intervenants</a:t>
            </a:r>
          </a:p>
          <a:p>
            <a:pPr lvl="1"/>
            <a:r>
              <a:rPr lang="fr-FR" dirty="0"/>
              <a:t>Noms sociétés </a:t>
            </a:r>
            <a:r>
              <a:rPr lang="fr-FR" dirty="0" err="1"/>
              <a:t>Keran</a:t>
            </a:r>
            <a:endParaRPr lang="fr-FR" dirty="0"/>
          </a:p>
          <a:p>
            <a:pPr lvl="0"/>
            <a:r>
              <a:rPr lang="fr-FR" dirty="0"/>
              <a:t>Client / Bénéficiaire</a:t>
            </a:r>
          </a:p>
          <a:p>
            <a:pPr lvl="2"/>
            <a:r>
              <a:rPr lang="fr-FR" dirty="0"/>
              <a:t>Noms clients / bénéficiaires</a:t>
            </a:r>
          </a:p>
          <a:p>
            <a:pPr lvl="0"/>
            <a:r>
              <a:rPr lang="fr-FR" dirty="0"/>
              <a:t>Partenaires</a:t>
            </a:r>
          </a:p>
          <a:p>
            <a:pPr lvl="2"/>
            <a:r>
              <a:rPr lang="fr-FR" dirty="0"/>
              <a:t>Noms partenaires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Missions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02034" y="4744310"/>
            <a:ext cx="3753942" cy="1126800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anchor="ctr">
            <a:noAutofit/>
          </a:bodyPr>
          <a:lstStyle>
            <a:lvl1pPr marL="0" indent="0" algn="r">
              <a:spcBef>
                <a:spcPts val="30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spcBef>
                <a:spcPts val="300"/>
              </a:spcBef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70000" indent="-180000" algn="r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Chiffre, info clé</a:t>
            </a:r>
          </a:p>
          <a:p>
            <a:pPr lvl="0"/>
            <a:r>
              <a:rPr lang="fr-FR" dirty="0"/>
              <a:t>Chiffre, info clé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332656"/>
            <a:ext cx="3751176" cy="711240"/>
          </a:xfrm>
          <a:prstGeom prst="rect">
            <a:avLst/>
          </a:prstGeom>
        </p:spPr>
        <p:txBody>
          <a:bodyPr r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4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0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_Avec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  <p:sp>
        <p:nvSpPr>
          <p:cNvPr id="11" name="Espace réservé pour une image  12"/>
          <p:cNvSpPr>
            <a:spLocks noGrp="1"/>
          </p:cNvSpPr>
          <p:nvPr>
            <p:ph type="pic" sz="quarter" idx="14" hasCustomPrompt="1"/>
          </p:nvPr>
        </p:nvSpPr>
        <p:spPr>
          <a:xfrm>
            <a:off x="5004048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2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>
          <a:xfrm>
            <a:off x="3207879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1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947959" y="5069792"/>
            <a:ext cx="0" cy="149400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05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CE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1899270"/>
            <a:ext cx="9144000" cy="2376265"/>
            <a:chOff x="0" y="1899270"/>
            <a:chExt cx="9144000" cy="237626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899270"/>
              <a:ext cx="9143622" cy="23762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5189" r="22624" b="11496"/>
            <a:stretch/>
          </p:blipFill>
          <p:spPr bwMode="auto">
            <a:xfrm>
              <a:off x="6253784" y="1899270"/>
              <a:ext cx="2890216" cy="23762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2106125"/>
            <a:ext cx="5580000" cy="90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00" y="3098171"/>
            <a:ext cx="5580000" cy="90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672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2160000"/>
            <a:ext cx="4600872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>
              <a:spcBef>
                <a:spcPts val="30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3000"/>
              </a:spcBef>
              <a:buClr>
                <a:schemeClr val="bg2"/>
              </a:buClr>
              <a:buFont typeface="Wingdings" pitchFamily="2" charset="2"/>
              <a:buNone/>
              <a:tabLst/>
              <a:defRPr lang="fr-FR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123808" y="212920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2123808" y="305522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6" hasCustomPrompt="1"/>
          </p:nvPr>
        </p:nvSpPr>
        <p:spPr>
          <a:xfrm>
            <a:off x="2123808" y="398124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7" hasCustomPrompt="1"/>
          </p:nvPr>
        </p:nvSpPr>
        <p:spPr>
          <a:xfrm>
            <a:off x="2123808" y="490726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3101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55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1620000"/>
            <a:ext cx="7920000" cy="39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365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786275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9234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604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30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3751176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788024" y="16288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4788024" y="37800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rgbClr val="FF7D0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724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77" y="0"/>
            <a:ext cx="9143622" cy="900000"/>
            <a:chOff x="377" y="0"/>
            <a:chExt cx="9143622" cy="900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77" y="0"/>
              <a:ext cx="9143622" cy="90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54" r="5338" b="23535"/>
            <a:stretch/>
          </p:blipFill>
          <p:spPr>
            <a:xfrm>
              <a:off x="6096199" y="0"/>
              <a:ext cx="3047423" cy="900000"/>
            </a:xfrm>
            <a:prstGeom prst="rect">
              <a:avLst/>
            </a:prstGeom>
          </p:spPr>
        </p:pic>
      </p:grp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0904" y="6467752"/>
            <a:ext cx="612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7716" y="6467752"/>
            <a:ext cx="28956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582" y="6467752"/>
            <a:ext cx="216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-SC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itre 29"/>
          <p:cNvSpPr>
            <a:spLocks noGrp="1"/>
          </p:cNvSpPr>
          <p:nvPr>
            <p:ph type="title"/>
          </p:nvPr>
        </p:nvSpPr>
        <p:spPr>
          <a:xfrm>
            <a:off x="604800" y="126000"/>
            <a:ext cx="558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51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  <p:sldLayoutId id="2147483672" r:id="rId4"/>
    <p:sldLayoutId id="2147483650" r:id="rId5"/>
    <p:sldLayoutId id="2147483671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80" r:id="rId13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lang="fr-FR" sz="1800" b="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itchFamily="34" charset="0"/>
        <a:buNone/>
        <a:defRPr lang="fr-FR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180000" algn="l" defTabSz="914400" rtl="0" eaLnBrk="1" latinLnBrk="0" hangingPunct="1">
        <a:spcBef>
          <a:spcPts val="300"/>
        </a:spcBef>
        <a:buClr>
          <a:schemeClr val="bg2"/>
        </a:buClr>
        <a:buSzPct val="80000"/>
        <a:buFont typeface="Wingdings 3" pitchFamily="18" charset="2"/>
        <a:buChar char="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414000" indent="-144000" algn="l" defTabSz="914400" rtl="0" eaLnBrk="1" latinLnBrk="0" hangingPunct="1">
        <a:spcBef>
          <a:spcPts val="200"/>
        </a:spcBef>
        <a:buClr>
          <a:schemeClr val="bg2"/>
        </a:buClr>
        <a:buFont typeface="Wingdings" pitchFamily="2" charset="2"/>
        <a:buChar char="§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583507" y="2238034"/>
            <a:ext cx="7560000" cy="1260000"/>
          </a:xfrm>
        </p:spPr>
        <p:txBody>
          <a:bodyPr>
            <a:normAutofit/>
          </a:bodyPr>
          <a:lstStyle/>
          <a:p>
            <a:r>
              <a:rPr lang="fr-FR" dirty="0"/>
              <a:t>SAGE de la Brèche</a:t>
            </a:r>
          </a:p>
        </p:txBody>
      </p:sp>
      <p:sp>
        <p:nvSpPr>
          <p:cNvPr id="15" name="Sous-titre 14"/>
          <p:cNvSpPr>
            <a:spLocks noGrp="1"/>
          </p:cNvSpPr>
          <p:nvPr>
            <p:ph type="subTitle" idx="1"/>
          </p:nvPr>
        </p:nvSpPr>
        <p:spPr>
          <a:xfrm>
            <a:off x="603894" y="3451911"/>
            <a:ext cx="7560000" cy="720000"/>
          </a:xfrm>
        </p:spPr>
        <p:txBody>
          <a:bodyPr/>
          <a:lstStyle/>
          <a:p>
            <a:r>
              <a:rPr lang="fr-FR" i="1" dirty="0"/>
              <a:t>4 Avril 2019</a:t>
            </a:r>
          </a:p>
          <a:p>
            <a:r>
              <a:rPr lang="fr-FR" dirty="0"/>
              <a:t>Commission Qualité</a:t>
            </a:r>
          </a:p>
          <a:p>
            <a:r>
              <a:rPr lang="fr-FR" b="1" dirty="0"/>
              <a:t>Leviers d’action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1C0531D-74DE-43B1-BA92-9F967EC5BC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5" y="5586517"/>
            <a:ext cx="1497330" cy="806450"/>
          </a:xfrm>
          <a:prstGeom prst="rect">
            <a:avLst/>
          </a:prstGeom>
        </p:spPr>
      </p:pic>
      <p:pic>
        <p:nvPicPr>
          <p:cNvPr id="12" name="Image 11" descr="C:\Users\jje\AppData\Local\Microsoft\Windows\INetCache\Content.Word\LOGO_SMBVB.JPG">
            <a:extLst>
              <a:ext uri="{FF2B5EF4-FFF2-40B4-BE49-F238E27FC236}">
                <a16:creationId xmlns:a16="http://schemas.microsoft.com/office/drawing/2014/main" id="{2E5A0F87-17AA-4BD6-B18E-4D069C5FE8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7" y="5395700"/>
            <a:ext cx="2124075" cy="118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23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89142" y="1012089"/>
            <a:ext cx="8352928" cy="99926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Limiter l’impact des eaux usées domestiques et industrielles sur les cours d’eau sensibles.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Atteindre l’objectif de bon état pour les paramètres phosphore et ammonium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184886"/>
            <a:ext cx="4032448" cy="3908410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Généralisation des diagnostics permanents, quantification des rejets directs d’eaux usées au milieu (</a:t>
            </a:r>
            <a:r>
              <a:rPr lang="fr-FR" sz="1400" b="1" dirty="0" err="1">
                <a:solidFill>
                  <a:schemeClr val="bg2"/>
                </a:solidFill>
              </a:rPr>
              <a:t>yc</a:t>
            </a:r>
            <a:r>
              <a:rPr lang="fr-FR" sz="1400" b="1" dirty="0">
                <a:solidFill>
                  <a:schemeClr val="bg2"/>
                </a:solidFill>
              </a:rPr>
              <a:t> &lt; 10 000 EH), et transmission des données à la CLE </a:t>
            </a:r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EPCI-FP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88973"/>
              </p:ext>
            </p:extLst>
          </p:nvPr>
        </p:nvGraphicFramePr>
        <p:xfrm>
          <a:off x="543106" y="4017312"/>
          <a:ext cx="3591036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Pré-requis indispensable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 du suivi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3" y="2184885"/>
            <a:ext cx="4032448" cy="3908410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Limitation de la fréquence des rejets directs à </a:t>
            </a:r>
            <a:r>
              <a:rPr lang="fr-FR" sz="1400" b="1" dirty="0">
                <a:solidFill>
                  <a:schemeClr val="bg2"/>
                </a:solidFill>
                <a:highlight>
                  <a:srgbClr val="FFFF00"/>
                </a:highlight>
              </a:rPr>
              <a:t>12</a:t>
            </a:r>
            <a:r>
              <a:rPr lang="fr-FR" sz="1400" b="1" dirty="0">
                <a:solidFill>
                  <a:schemeClr val="bg2"/>
                </a:solidFill>
              </a:rPr>
              <a:t> déversements par an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EPCI-FP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47152"/>
              </p:ext>
            </p:extLst>
          </p:nvPr>
        </p:nvGraphicFramePr>
        <p:xfrm>
          <a:off x="4734742" y="3796242"/>
          <a:ext cx="3591036" cy="7776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886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Sensibilité des milieux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Très coûteux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7092"/>
              </p:ext>
            </p:extLst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350599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Qualité des eaux superficielles </a:t>
            </a:r>
          </a:p>
          <a:p>
            <a:pPr algn="l"/>
            <a:r>
              <a:rPr lang="fr-FR" sz="2400" b="0" dirty="0">
                <a:solidFill>
                  <a:schemeClr val="bg1"/>
                </a:solidFill>
              </a:rPr>
              <a:t>	et souterraines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6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BCFCC714-DEF1-4743-B49B-6F9D8D9E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0" y="5329243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2E82EFCF-A79E-4971-BFA2-9054E04D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03" y="5486496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0FD0C86B-D4B7-44FF-8E98-34D38EB4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31" y="5495689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89142" y="1012089"/>
            <a:ext cx="8352928" cy="99926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Limiter l’impact des eaux usées domestiques et industrielles sur les cours d’eau sensibles.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Atteindre l’objectif de bon état pour les paramètres phosphore et ammonium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184886"/>
            <a:ext cx="4032448" cy="3908410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Limitation des rejets liés aux activités industrielles (eaux usées et pluviales) et mise en conformité des arrêtés avec l’objectif de bon état</a:t>
            </a:r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Etat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41526"/>
              </p:ext>
            </p:extLst>
          </p:nvPr>
        </p:nvGraphicFramePr>
        <p:xfrm>
          <a:off x="530189" y="3796242"/>
          <a:ext cx="3591036" cy="112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Cadrage pour limiter les pressions sur le milieu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Difficulté de revenir sur des arrêtés récents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3" y="2184885"/>
            <a:ext cx="4032448" cy="3908410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Amélioration de la connaissance de la pollution industrielle des sols et des eaux pluviales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Acteur cible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SMBVB, EPCI-FP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65130"/>
              </p:ext>
            </p:extLst>
          </p:nvPr>
        </p:nvGraphicFramePr>
        <p:xfrm>
          <a:off x="4734742" y="3796242"/>
          <a:ext cx="3591036" cy="10384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549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665546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Enjeu relativement faible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Maître d’œuvre non facilement identifiable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350599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Qualité des eaux superficielles </a:t>
            </a:r>
          </a:p>
          <a:p>
            <a:pPr algn="l"/>
            <a:r>
              <a:rPr lang="fr-FR" sz="2400" b="0" dirty="0">
                <a:solidFill>
                  <a:schemeClr val="bg1"/>
                </a:solidFill>
              </a:rPr>
              <a:t>	et souterraines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5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B0BAF9AB-AEAA-4CA8-AEE0-352DE0DC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47" y="5361034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4CF5903A-75FE-4717-B41B-C2DF10FD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95689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89142" y="1012089"/>
            <a:ext cx="8352928" cy="61671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Assurer l’organisation indispensable à la mise en œuvre du SAGE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1844825"/>
            <a:ext cx="4032448" cy="4248471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</a:t>
            </a:r>
          </a:p>
          <a:p>
            <a:r>
              <a:rPr lang="fr-FR" sz="1400" b="1" dirty="0">
                <a:solidFill>
                  <a:schemeClr val="bg2"/>
                </a:solidFill>
              </a:rPr>
              <a:t>- Mise en place d’un réseau de travail entre la structure porteuse et les </a:t>
            </a:r>
            <a:r>
              <a:rPr lang="fr-FR" sz="1200" b="1" dirty="0">
                <a:solidFill>
                  <a:schemeClr val="bg2"/>
                </a:solidFill>
              </a:rPr>
              <a:t>EPCI-FP</a:t>
            </a:r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b="1" dirty="0">
                <a:solidFill>
                  <a:schemeClr val="bg2"/>
                </a:solidFill>
              </a:rPr>
              <a:t>- Articulation avec les SAGE voisins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Acteur cible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SMBVB, EPCI-FP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8073"/>
              </p:ext>
            </p:extLst>
          </p:nvPr>
        </p:nvGraphicFramePr>
        <p:xfrm>
          <a:off x="530189" y="3796242"/>
          <a:ext cx="3591036" cy="112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Indispensable, variable selon l’implication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 selon la volonté de partenariat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3" y="1844824"/>
            <a:ext cx="4032448" cy="4248471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Développement des liens avec les structures en charge de l’aménagement et de l’urbanisme (rédaction de PLU)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Acteur cible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 comme personne publique associée des PLU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79414"/>
              </p:ext>
            </p:extLst>
          </p:nvPr>
        </p:nvGraphicFramePr>
        <p:xfrm>
          <a:off x="4734742" y="3796242"/>
          <a:ext cx="3591036" cy="1333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9466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881570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Meilleure intégration des enjeux de l’eau dans les PLU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Chronophage pour une mobilisation dans tous les PLU aux calendriers différents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83242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Gouvernance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E1A6F6-7DB3-46E8-9A60-C4AD5AEA6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16" y="5486496"/>
            <a:ext cx="861119" cy="5293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BB48658-F86F-47B0-856B-2A80DD6A6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2" y="5540207"/>
            <a:ext cx="861119" cy="5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89142" y="1012089"/>
            <a:ext cx="8352928" cy="61671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Assurer l’organisation indispensable à la mise en œuvre du SAGE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1844825"/>
            <a:ext cx="4032448" cy="4248471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Communication sur les priorités du SAGE cadré par un programme global de communication</a:t>
            </a:r>
          </a:p>
          <a:p>
            <a:pPr algn="ctr"/>
            <a:endParaRPr lang="fr-FR" sz="1400" b="1" u="sng" dirty="0">
              <a:solidFill>
                <a:schemeClr val="bg2"/>
              </a:solidFill>
            </a:endParaRPr>
          </a:p>
          <a:p>
            <a:pPr algn="ctr"/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09809"/>
              </p:ext>
            </p:extLst>
          </p:nvPr>
        </p:nvGraphicFramePr>
        <p:xfrm>
          <a:off x="530189" y="3796242"/>
          <a:ext cx="3591036" cy="8250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Indispensable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Développer des outils spécifiques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3" y="1844824"/>
            <a:ext cx="4032448" cy="4248471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Suivi et évaluation du SAGE au travers d’un tableau de bord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pPr algn="ctr"/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16527"/>
              </p:ext>
            </p:extLst>
          </p:nvPr>
        </p:nvGraphicFramePr>
        <p:xfrm>
          <a:off x="4734742" y="3796242"/>
          <a:ext cx="3591036" cy="8250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549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665546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Indispensable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Outils déjà éprouvés par ailleurs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83242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Gouvernance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651AECD-9C20-4A05-9930-332DB0A57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7" y="5373216"/>
            <a:ext cx="673359" cy="66400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07FFB6-9DD3-49ED-8CD3-F708B4A5A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21" y="5373216"/>
            <a:ext cx="673359" cy="6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46819E73-B683-4CE7-AC13-5BABA319608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9552" y="210248"/>
            <a:ext cx="4536504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Leviers à discuter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C4750C-5CE7-4AB6-8564-FE7E2BDB4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" y="1031784"/>
            <a:ext cx="693903" cy="692696"/>
          </a:xfrm>
          <a:prstGeom prst="rect">
            <a:avLst/>
          </a:prstGeom>
        </p:spPr>
      </p:pic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80FE06D6-AF72-4F18-935C-A30D4F0AAAAA}"/>
              </a:ext>
            </a:extLst>
          </p:cNvPr>
          <p:cNvSpPr/>
          <p:nvPr/>
        </p:nvSpPr>
        <p:spPr>
          <a:xfrm>
            <a:off x="395536" y="2276869"/>
            <a:ext cx="8218275" cy="1224139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Mise en place d’une animation agricole indépendante à l’échelle du SAGE en lien avec les filières (couverture des sols, suivi individuel, développement AB, agroécologie, techniques alternatives…) 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5B6ABEB-0A0D-4666-A02A-826302FE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4" t="63356" r="25633" b="8001"/>
          <a:stretch/>
        </p:blipFill>
        <p:spPr>
          <a:xfrm>
            <a:off x="5976018" y="1196752"/>
            <a:ext cx="2556422" cy="239653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95D39A-E823-44E8-B180-DFD5D894D9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A49AFDF-2D04-4B39-AF76-63072C368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277" b="38310"/>
          <a:stretch/>
        </p:blipFill>
        <p:spPr>
          <a:xfrm>
            <a:off x="467544" y="1163243"/>
            <a:ext cx="5400600" cy="2265758"/>
          </a:xfrm>
          <a:prstGeom prst="rect">
            <a:avLst/>
          </a:prstGeom>
        </p:spPr>
      </p:pic>
      <p:sp>
        <p:nvSpPr>
          <p:cNvPr id="10" name="Titre 6">
            <a:extLst>
              <a:ext uri="{FF2B5EF4-FFF2-40B4-BE49-F238E27FC236}">
                <a16:creationId xmlns:a16="http://schemas.microsoft.com/office/drawing/2014/main" id="{82D9F8EF-26F9-4068-B6AA-3CF3C709E3A1}"/>
              </a:ext>
            </a:extLst>
          </p:cNvPr>
          <p:cNvSpPr txBox="1">
            <a:spLocks/>
          </p:cNvSpPr>
          <p:nvPr/>
        </p:nvSpPr>
        <p:spPr>
          <a:xfrm>
            <a:off x="395536" y="291815"/>
            <a:ext cx="4694329" cy="496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Prochaines étapes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19CD59B6-0307-4EB8-9F88-B3D6B2211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906632"/>
            <a:ext cx="8352928" cy="2186664"/>
          </a:xfrm>
        </p:spPr>
        <p:txBody>
          <a:bodyPr/>
          <a:lstStyle/>
          <a:p>
            <a:pPr algn="just"/>
            <a:r>
              <a:rPr lang="fr-FR" sz="1600" dirty="0"/>
              <a:t>Calendrier des prochaines réunions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</a:rPr>
              <a:t>Bureau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14 mai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</a:rPr>
              <a:t>CLE</a:t>
            </a:r>
          </a:p>
          <a:p>
            <a:pPr marL="555750" lvl="3" indent="-285750" algn="just">
              <a:buClr>
                <a:srgbClr val="FF7D0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3 juin</a:t>
            </a:r>
          </a:p>
          <a:p>
            <a:pPr marL="555750" lvl="3" indent="-285750" algn="just">
              <a:buClr>
                <a:srgbClr val="FF7D0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1</a:t>
            </a:r>
            <a:r>
              <a:rPr lang="fr-FR" sz="1400" baseline="30000" dirty="0">
                <a:solidFill>
                  <a:prstClr val="black"/>
                </a:solidFill>
              </a:rPr>
              <a:t>er</a:t>
            </a:r>
            <a:r>
              <a:rPr lang="fr-FR" sz="1400" dirty="0">
                <a:solidFill>
                  <a:prstClr val="black"/>
                </a:solidFill>
              </a:rPr>
              <a:t> juillet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59B695-A428-4DF2-A379-63015940A8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7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5B6ABEB-0A0D-4666-A02A-826302FE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4" t="63356" r="25633" b="8001"/>
          <a:stretch/>
        </p:blipFill>
        <p:spPr>
          <a:xfrm>
            <a:off x="5976018" y="1196752"/>
            <a:ext cx="2556422" cy="239653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95D39A-E823-44E8-B180-DFD5D894D9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016353-74C3-4F3F-81DF-BC6CB9151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3" y="908720"/>
            <a:ext cx="5894245" cy="40703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289C55-19DD-475E-99BE-DEB962EC7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5" y="4979046"/>
            <a:ext cx="9023029" cy="1828126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575BDEA-C6D8-4CAB-A829-483E3948E44D}"/>
              </a:ext>
            </a:extLst>
          </p:cNvPr>
          <p:cNvSpPr/>
          <p:nvPr/>
        </p:nvSpPr>
        <p:spPr>
          <a:xfrm>
            <a:off x="3779912" y="908720"/>
            <a:ext cx="540199" cy="2304256"/>
          </a:xfrm>
          <a:prstGeom prst="roundRect">
            <a:avLst/>
          </a:prstGeom>
          <a:noFill/>
          <a:ln w="38100">
            <a:solidFill>
              <a:srgbClr val="FF7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62A6036C-986B-449F-9F0D-A6796561FB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-1692696" y="210248"/>
            <a:ext cx="3751176" cy="511316"/>
          </a:xfrm>
        </p:spPr>
        <p:txBody>
          <a:bodyPr/>
          <a:lstStyle/>
          <a:p>
            <a:r>
              <a:rPr lang="fr-FR" sz="2400" b="0" dirty="0">
                <a:solidFill>
                  <a:schemeClr val="bg1"/>
                </a:solidFill>
              </a:rPr>
              <a:t>Calendrier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18BE28-22D4-4E94-95DF-E02FA42E2A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2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4295C9-43AA-4C69-B280-857B8896AE59}"/>
              </a:ext>
            </a:extLst>
          </p:cNvPr>
          <p:cNvSpPr/>
          <p:nvPr/>
        </p:nvSpPr>
        <p:spPr>
          <a:xfrm>
            <a:off x="-180528" y="-77837"/>
            <a:ext cx="9505056" cy="113057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950" y="1196752"/>
            <a:ext cx="1295400" cy="547233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Etat des lieux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703" y="3079557"/>
            <a:ext cx="1211263" cy="198755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 et caractérisation du territoire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4313" y="1196752"/>
            <a:ext cx="1295400" cy="547233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Diagnostic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170" y="3572543"/>
            <a:ext cx="1212850" cy="1150937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et hiérarchisation des enjeux du territoire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0199" y="1196752"/>
            <a:ext cx="2599591" cy="547233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Scénario tendanciel général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1193118" y="3960174"/>
            <a:ext cx="433387" cy="360363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7837" y="1196752"/>
            <a:ext cx="2386014" cy="5472336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Scénario alternatif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05953" y="2421776"/>
            <a:ext cx="1368925" cy="2509251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Formalisation d’un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scénario par enjeu et validation par la CLE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504" y="25574"/>
            <a:ext cx="1295400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Quelle situation actuelle du territoire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75656" y="25574"/>
            <a:ext cx="1295400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Quels sont les enjeux du territoire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68934" y="25574"/>
            <a:ext cx="2635721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lIns="36000" rIns="36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Quelle évolution de ces enjeux à moyen terme </a:t>
            </a:r>
            <a:r>
              <a:rPr kumimoji="0" lang="fr-FR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sans SAGE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57836" y="25574"/>
            <a:ext cx="2386015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Quelles solutions peut </a:t>
            </a:r>
            <a:r>
              <a:rPr kumimoji="0" lang="fr-FR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apporter le SAGE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pour infléchir les tendances non satisfaisantes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97031" y="25574"/>
            <a:ext cx="1111473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lIns="36000" rIns="36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Choix, formalisation du SAGE</a:t>
            </a:r>
          </a:p>
        </p:txBody>
      </p:sp>
      <p:sp>
        <p:nvSpPr>
          <p:cNvPr id="30" name="ZoneTexte 71"/>
          <p:cNvSpPr txBox="1">
            <a:spLocks noChangeArrowheads="1"/>
          </p:cNvSpPr>
          <p:nvPr/>
        </p:nvSpPr>
        <p:spPr bwMode="auto">
          <a:xfrm>
            <a:off x="8031163" y="5301208"/>
            <a:ext cx="10795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Ecriture des documents (PAGD, règlement)</a:t>
            </a:r>
          </a:p>
        </p:txBody>
      </p:sp>
      <p:sp>
        <p:nvSpPr>
          <p:cNvPr id="31" name="Rectangle avec flèche vers la droite 30"/>
          <p:cNvSpPr/>
          <p:nvPr/>
        </p:nvSpPr>
        <p:spPr>
          <a:xfrm rot="5400000">
            <a:off x="6992881" y="3362213"/>
            <a:ext cx="3153891" cy="868115"/>
          </a:xfrm>
          <a:prstGeom prst="rightArrowCallout">
            <a:avLst>
              <a:gd name="adj1" fmla="val 11141"/>
              <a:gd name="adj2" fmla="val 25000"/>
              <a:gd name="adj3" fmla="val 25000"/>
              <a:gd name="adj4" fmla="val 89744"/>
            </a:avLst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Stratégie du SAGE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7231772" y="4417746"/>
            <a:ext cx="1019229" cy="360363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992373" y="6255316"/>
            <a:ext cx="1079500" cy="523220"/>
          </a:xfrm>
          <a:prstGeom prst="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fr-FR" dirty="0"/>
              <a:t>Mise en œuvre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45881" y="5066373"/>
            <a:ext cx="2209924" cy="1314450"/>
          </a:xfrm>
          <a:prstGeom prst="wedgeRectCallout">
            <a:avLst>
              <a:gd name="adj1" fmla="val 26085"/>
              <a:gd name="adj2" fmla="val 49863"/>
            </a:avLst>
          </a:prstGeom>
          <a:solidFill>
            <a:schemeClr val="accent4">
              <a:lumMod val="95000"/>
            </a:schemeClr>
          </a:solidFill>
          <a:ln w="22225" cap="flat" cmpd="sng" algn="ctr">
            <a:solidFill>
              <a:srgbClr val="0070C0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Consultation comité technique et intercommission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objectifs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orientations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alternatives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faisabilité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efficacité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29395" y="2407740"/>
            <a:ext cx="2436524" cy="1150937"/>
          </a:xfrm>
          <a:prstGeom prst="rect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Enjeux à tendance satisfaisante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28938" y="4340225"/>
            <a:ext cx="2434078" cy="1152525"/>
          </a:xfrm>
          <a:prstGeom prst="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Enjeux à tendance non satisfaisante </a:t>
            </a:r>
          </a:p>
        </p:txBody>
      </p:sp>
      <p:sp>
        <p:nvSpPr>
          <p:cNvPr id="39" name="Flèche droite 38"/>
          <p:cNvSpPr/>
          <p:nvPr/>
        </p:nvSpPr>
        <p:spPr>
          <a:xfrm>
            <a:off x="5293505" y="4417747"/>
            <a:ext cx="806730" cy="360362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lèche droite 39"/>
          <p:cNvSpPr/>
          <p:nvPr/>
        </p:nvSpPr>
        <p:spPr>
          <a:xfrm rot="1527618">
            <a:off x="2518976" y="4338071"/>
            <a:ext cx="634343" cy="370461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lèche droite 40"/>
          <p:cNvSpPr/>
          <p:nvPr/>
        </p:nvSpPr>
        <p:spPr>
          <a:xfrm rot="18983632">
            <a:off x="2307563" y="3133380"/>
            <a:ext cx="860860" cy="403296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lèche droite 41"/>
          <p:cNvSpPr/>
          <p:nvPr/>
        </p:nvSpPr>
        <p:spPr>
          <a:xfrm>
            <a:off x="5220597" y="2816583"/>
            <a:ext cx="883154" cy="360362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lèche droite 42"/>
          <p:cNvSpPr/>
          <p:nvPr/>
        </p:nvSpPr>
        <p:spPr>
          <a:xfrm>
            <a:off x="7231772" y="2803026"/>
            <a:ext cx="1019228" cy="360363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4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F517BE3-6F04-4CDC-98CB-76E5CA215A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575F4E3-C97E-4D34-9C00-CCA968384C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1874709-07B7-42E3-8A94-37B61BFA00DB}"/>
              </a:ext>
            </a:extLst>
          </p:cNvPr>
          <p:cNvSpPr txBox="1">
            <a:spLocks/>
          </p:cNvSpPr>
          <p:nvPr/>
        </p:nvSpPr>
        <p:spPr>
          <a:xfrm>
            <a:off x="217447" y="260720"/>
            <a:ext cx="5580000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objectifs et leviers à la stratégie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6917A-BC3F-4225-83F9-5FB74B7A4E5C}"/>
              </a:ext>
            </a:extLst>
          </p:cNvPr>
          <p:cNvSpPr/>
          <p:nvPr/>
        </p:nvSpPr>
        <p:spPr>
          <a:xfrm>
            <a:off x="2987824" y="980728"/>
            <a:ext cx="60486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Enregistrement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des propositions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(tableau de synthèse)</a:t>
            </a:r>
          </a:p>
          <a:p>
            <a:pPr marL="374650" indent="-285750">
              <a:buFont typeface="Wingdings" panose="05000000000000000000" pitchFamily="2" charset="2"/>
              <a:buChar char="à"/>
            </a:pP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74650" indent="-285750">
              <a:buFont typeface="Wingdings" panose="05000000000000000000" pitchFamily="2" charset="2"/>
              <a:buChar char="à"/>
            </a:pPr>
            <a:endParaRPr lang="fr-FR" sz="1600" dirty="0"/>
          </a:p>
          <a:p>
            <a:pPr marL="374650" indent="-285750">
              <a:buFont typeface="Wingdings"/>
              <a:buChar char="à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Structuration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des propositions, ajouts de propositions complémentaires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(préfiguration des dispositions du PAGD et articles du Règlement)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74650" indent="-285750">
              <a:buFont typeface="Wingdings"/>
              <a:buChar char="à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Analyse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des éléments de faisabilité et d’efficacité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(SCE / SMBVB)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à partir de : </a:t>
            </a:r>
          </a:p>
          <a:p>
            <a:pPr marL="720725" lvl="3" indent="-179388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-éléments de coûts (sans chiffrage détaillé à ce stade),</a:t>
            </a:r>
          </a:p>
          <a:p>
            <a:pPr marL="720725" lvl="3" indent="-179388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-faisabilité technique,</a:t>
            </a:r>
          </a:p>
          <a:p>
            <a:pPr marL="720725" lvl="3" indent="-179388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-capacité de portage (maîtrise d’ouvrage notamment),</a:t>
            </a:r>
          </a:p>
          <a:p>
            <a:pPr marL="720725" lvl="3" indent="-179388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-acceptabilité sociale des mesures,…</a:t>
            </a:r>
          </a:p>
          <a:p>
            <a:pPr marL="720725" lvl="3" indent="-179388"/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720725" lvl="3" indent="-179388"/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449263" lvl="3" indent="-357188">
              <a:buFont typeface="Wingdings"/>
              <a:buChar char="à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Choix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à faire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(quels objectifs, nature et niveau d’ambition des actions ?)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449263" lvl="3" indent="-357188">
              <a:buFont typeface="Wingdings"/>
              <a:buChar char="à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Rédaction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du projet de stratégie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(SCE/SMBVB)</a:t>
            </a: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à coins arrondis 6">
            <a:extLst>
              <a:ext uri="{FF2B5EF4-FFF2-40B4-BE49-F238E27FC236}">
                <a16:creationId xmlns:a16="http://schemas.microsoft.com/office/drawing/2014/main" id="{A4322CEE-6545-4FF8-91D9-5F4A9C028575}"/>
              </a:ext>
            </a:extLst>
          </p:cNvPr>
          <p:cNvSpPr/>
          <p:nvPr/>
        </p:nvSpPr>
        <p:spPr>
          <a:xfrm>
            <a:off x="71500" y="1844824"/>
            <a:ext cx="2952328" cy="15121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fr-FR" sz="1600" b="1" baseline="30000" dirty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série de commissions thématiques pour discuter-corriger-compléter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(avril 2019)</a:t>
            </a:r>
          </a:p>
        </p:txBody>
      </p:sp>
      <p:sp>
        <p:nvSpPr>
          <p:cNvPr id="22" name="Rectangle à coins arrondis 7">
            <a:extLst>
              <a:ext uri="{FF2B5EF4-FFF2-40B4-BE49-F238E27FC236}">
                <a16:creationId xmlns:a16="http://schemas.microsoft.com/office/drawing/2014/main" id="{D6889487-B9FF-4F57-B7D5-7B4120496978}"/>
              </a:ext>
            </a:extLst>
          </p:cNvPr>
          <p:cNvSpPr/>
          <p:nvPr/>
        </p:nvSpPr>
        <p:spPr>
          <a:xfrm>
            <a:off x="107504" y="981904"/>
            <a:ext cx="2880320" cy="50288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1</a:t>
            </a:r>
            <a:r>
              <a:rPr lang="fr-FR" sz="1600" baseline="30000" dirty="0">
                <a:solidFill>
                  <a:schemeClr val="accent1"/>
                </a:solidFill>
              </a:rPr>
              <a:t>ère</a:t>
            </a:r>
            <a:r>
              <a:rPr lang="fr-FR" sz="1600" dirty="0">
                <a:solidFill>
                  <a:schemeClr val="accent1"/>
                </a:solidFill>
              </a:rPr>
              <a:t> série de commissions thématiques (février 2019)</a:t>
            </a:r>
          </a:p>
        </p:txBody>
      </p:sp>
      <p:sp>
        <p:nvSpPr>
          <p:cNvPr id="23" name="Rectangle à coins arrondis 10">
            <a:extLst>
              <a:ext uri="{FF2B5EF4-FFF2-40B4-BE49-F238E27FC236}">
                <a16:creationId xmlns:a16="http://schemas.microsoft.com/office/drawing/2014/main" id="{E7AC2215-E8DC-444C-991D-D3017C952E2F}"/>
              </a:ext>
            </a:extLst>
          </p:cNvPr>
          <p:cNvSpPr/>
          <p:nvPr/>
        </p:nvSpPr>
        <p:spPr>
          <a:xfrm>
            <a:off x="118789" y="3979807"/>
            <a:ext cx="2880320" cy="4825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Présentation de l’analyse en bureau et en CLE</a:t>
            </a:r>
          </a:p>
        </p:txBody>
      </p:sp>
      <p:sp>
        <p:nvSpPr>
          <p:cNvPr id="24" name="Rectangle à coins arrondis 11">
            <a:extLst>
              <a:ext uri="{FF2B5EF4-FFF2-40B4-BE49-F238E27FC236}">
                <a16:creationId xmlns:a16="http://schemas.microsoft.com/office/drawing/2014/main" id="{81C3E07E-DBC9-4A14-A178-69BEEC5DD9E4}"/>
              </a:ext>
            </a:extLst>
          </p:cNvPr>
          <p:cNvSpPr/>
          <p:nvPr/>
        </p:nvSpPr>
        <p:spPr>
          <a:xfrm>
            <a:off x="1907704" y="5085184"/>
            <a:ext cx="3816424" cy="10801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Présentation du projet de stratégie en réunion commune des acteurs impliqués dans les commissions</a:t>
            </a:r>
          </a:p>
        </p:txBody>
      </p:sp>
      <p:sp>
        <p:nvSpPr>
          <p:cNvPr id="25" name="Rectangle à coins arrondis 12">
            <a:extLst>
              <a:ext uri="{FF2B5EF4-FFF2-40B4-BE49-F238E27FC236}">
                <a16:creationId xmlns:a16="http://schemas.microsoft.com/office/drawing/2014/main" id="{4505241E-2D63-4D27-BC72-01091AA2CE34}"/>
              </a:ext>
            </a:extLst>
          </p:cNvPr>
          <p:cNvSpPr/>
          <p:nvPr/>
        </p:nvSpPr>
        <p:spPr>
          <a:xfrm>
            <a:off x="5940152" y="5085184"/>
            <a:ext cx="3096344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Présentation /discussion / validation de la stratégie en Bureau et en CLE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923BAD6-5FCD-4571-886E-81010E265009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>
            <a:off x="1547664" y="14847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F5B74CE-AD47-41EA-B59D-F3E20525AA4E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1547664" y="3356992"/>
            <a:ext cx="11285" cy="622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D766AF4-10BE-4359-9765-771DBCE7A64E}"/>
              </a:ext>
            </a:extLst>
          </p:cNvPr>
          <p:cNvCxnSpPr>
            <a:cxnSpLocks/>
            <a:stCxn id="23" idx="2"/>
            <a:endCxn id="24" idx="1"/>
          </p:cNvCxnSpPr>
          <p:nvPr/>
        </p:nvCxnSpPr>
        <p:spPr>
          <a:xfrm>
            <a:off x="1558949" y="4462369"/>
            <a:ext cx="348755" cy="116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2E024DE-AB57-4049-AC17-1178023CC28E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724128" y="558924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808412" y="6453507"/>
            <a:ext cx="2895600" cy="180000"/>
          </a:xfrm>
        </p:spPr>
        <p:txBody>
          <a:bodyPr/>
          <a:lstStyle/>
          <a:p>
            <a:r>
              <a:rPr lang="fr-FR" dirty="0"/>
              <a:t>SAGE Brèche - Scénarios alternatifs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46819E73-B683-4CE7-AC13-5BABA319608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3528" y="210248"/>
            <a:ext cx="5560952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Aujourd’hui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ADC223-B087-4E55-AD5A-E81E37567A24}"/>
              </a:ext>
            </a:extLst>
          </p:cNvPr>
          <p:cNvSpPr txBox="1"/>
          <p:nvPr/>
        </p:nvSpPr>
        <p:spPr>
          <a:xfrm>
            <a:off x="395536" y="681312"/>
            <a:ext cx="809203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lvl="3" indent="-1800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tabLst>
                <a:tab pos="442913" algn="l"/>
                <a:tab pos="1076325" algn="l"/>
              </a:tabLst>
              <a:defRPr/>
            </a:pPr>
            <a:endParaRPr lang="fr-FR" sz="1400" dirty="0"/>
          </a:p>
          <a:p>
            <a:pPr marL="90000" lvl="3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SzPct val="80000"/>
              <a:tabLst>
                <a:tab pos="442913" algn="l"/>
                <a:tab pos="1076325" algn="l"/>
              </a:tabLst>
              <a:defRPr/>
            </a:pPr>
            <a:r>
              <a:rPr lang="fr-FR" sz="2400" b="1" baseline="30000" dirty="0">
                <a:solidFill>
                  <a:schemeClr val="bg2"/>
                </a:solidFill>
              </a:rPr>
              <a:t>Organisation de la présentation		Nature des leviers</a:t>
            </a:r>
          </a:p>
          <a:p>
            <a:pPr algn="r"/>
            <a:r>
              <a:rPr lang="fr-FR" sz="1400" dirty="0"/>
              <a:t>Connaissance</a:t>
            </a:r>
          </a:p>
          <a:p>
            <a:pPr algn="r"/>
            <a:endParaRPr lang="fr-FR" sz="1400" dirty="0"/>
          </a:p>
          <a:p>
            <a:pPr algn="ctr"/>
            <a:r>
              <a:rPr lang="fr-FR" sz="1400" dirty="0"/>
              <a:t>Technique</a:t>
            </a:r>
          </a:p>
          <a:p>
            <a:pPr algn="r"/>
            <a:endParaRPr lang="fr-FR" sz="1400" dirty="0"/>
          </a:p>
          <a:p>
            <a:pPr algn="r"/>
            <a:r>
              <a:rPr lang="fr-FR" sz="1400" dirty="0"/>
              <a:t>Gouvernance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Animation </a:t>
            </a:r>
          </a:p>
          <a:p>
            <a:pPr algn="r"/>
            <a:r>
              <a:rPr lang="fr-FR" sz="1400" dirty="0"/>
              <a:t>Juridique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Règle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endParaRPr lang="fr-FR" sz="2400" b="1" baseline="30000" dirty="0">
              <a:solidFill>
                <a:schemeClr val="bg2"/>
              </a:solidFill>
            </a:endParaRPr>
          </a:p>
          <a:p>
            <a:r>
              <a:rPr lang="fr-FR" sz="2400" b="1" baseline="30000" dirty="0">
                <a:solidFill>
                  <a:schemeClr val="bg2"/>
                </a:solidFill>
              </a:rPr>
              <a:t>Pour chaque levier identifié			</a:t>
            </a:r>
          </a:p>
          <a:p>
            <a:pPr algn="ctr"/>
            <a:endParaRPr lang="fr-FR" sz="1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71600" y="6453507"/>
            <a:ext cx="612000" cy="180000"/>
          </a:xfrm>
        </p:spPr>
        <p:txBody>
          <a:bodyPr/>
          <a:lstStyle/>
          <a:p>
            <a:r>
              <a:rPr lang="fr-FR" dirty="0"/>
              <a:t>avril 2019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BA050E4-8DC1-438E-933E-D148162937BB}"/>
              </a:ext>
            </a:extLst>
          </p:cNvPr>
          <p:cNvSpPr/>
          <p:nvPr/>
        </p:nvSpPr>
        <p:spPr>
          <a:xfrm>
            <a:off x="1404268" y="2280101"/>
            <a:ext cx="1392180" cy="43204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3C6AAF0-4CA0-41A8-BD08-913DB434F63D}"/>
              </a:ext>
            </a:extLst>
          </p:cNvPr>
          <p:cNvSpPr/>
          <p:nvPr/>
        </p:nvSpPr>
        <p:spPr>
          <a:xfrm>
            <a:off x="2308523" y="2997349"/>
            <a:ext cx="1080120" cy="432048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Leviers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D7EC1E-ADFF-4EA7-B6CB-11BF10F4BA34}"/>
              </a:ext>
            </a:extLst>
          </p:cNvPr>
          <p:cNvSpPr/>
          <p:nvPr/>
        </p:nvSpPr>
        <p:spPr>
          <a:xfrm>
            <a:off x="764687" y="1544750"/>
            <a:ext cx="1392180" cy="43204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Thèmes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CA27580-2796-4586-818D-2C4447E54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16" y="2549366"/>
            <a:ext cx="673359" cy="6640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4D37B8B-8D30-4AAA-B322-6D988004D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71" y="2118516"/>
            <a:ext cx="861119" cy="5293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54E8377-9C52-4671-8BB4-9873C6158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23" y="3297165"/>
            <a:ext cx="473552" cy="527960"/>
          </a:xfrm>
          <a:prstGeom prst="rect">
            <a:avLst/>
          </a:prstGeom>
        </p:spPr>
      </p:pic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D07B64F0-5B6A-471F-B2DD-2F7837370BE7}"/>
              </a:ext>
            </a:extLst>
          </p:cNvPr>
          <p:cNvSpPr/>
          <p:nvPr/>
        </p:nvSpPr>
        <p:spPr>
          <a:xfrm>
            <a:off x="3454902" y="1495131"/>
            <a:ext cx="757058" cy="2305475"/>
          </a:xfrm>
          <a:prstGeom prst="leftBrace">
            <a:avLst>
              <a:gd name="adj1" fmla="val 8333"/>
              <a:gd name="adj2" fmla="val 75799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C38C3E-3F07-4E95-AB27-C62E2CCB9800}"/>
              </a:ext>
            </a:extLst>
          </p:cNvPr>
          <p:cNvSpPr/>
          <p:nvPr/>
        </p:nvSpPr>
        <p:spPr>
          <a:xfrm>
            <a:off x="827584" y="4796721"/>
            <a:ext cx="115212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0F3DEF-34C9-4489-BAAA-E0FEC47F2285}"/>
              </a:ext>
            </a:extLst>
          </p:cNvPr>
          <p:cNvSpPr/>
          <p:nvPr/>
        </p:nvSpPr>
        <p:spPr>
          <a:xfrm>
            <a:off x="827584" y="5345529"/>
            <a:ext cx="115212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</a:rPr>
              <a:t>A supprimer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934F16-3A0D-4133-9478-833D7E0354A2}"/>
              </a:ext>
            </a:extLst>
          </p:cNvPr>
          <p:cNvSpPr/>
          <p:nvPr/>
        </p:nvSpPr>
        <p:spPr>
          <a:xfrm>
            <a:off x="827584" y="5071125"/>
            <a:ext cx="115212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A discuter</a:t>
            </a:r>
          </a:p>
        </p:txBody>
      </p:sp>
      <p:pic>
        <p:nvPicPr>
          <p:cNvPr id="1026" name="Picture 2" descr="RÃ©sultat de recherche d'images pour &quot;justice pictogramme orange&quot;">
            <a:extLst>
              <a:ext uri="{FF2B5EF4-FFF2-40B4-BE49-F238E27FC236}">
                <a16:creationId xmlns:a16="http://schemas.microsoft.com/office/drawing/2014/main" id="{B1377E47-41AA-44C7-A57C-7216F1CB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42" y="2712149"/>
            <a:ext cx="877069" cy="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03424711-3C25-4094-AAF6-F39497D0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71" y="1261124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D3F3EAF8-272F-47B1-8837-732B8A48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61" y="1698860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11C65A4D-A03A-4D9A-827E-E8C47BB0524E}"/>
              </a:ext>
            </a:extLst>
          </p:cNvPr>
          <p:cNvSpPr/>
          <p:nvPr/>
        </p:nvSpPr>
        <p:spPr>
          <a:xfrm>
            <a:off x="6478493" y="4210133"/>
            <a:ext cx="2080425" cy="580681"/>
          </a:xfrm>
          <a:prstGeom prst="wedgeRoundRectCallout">
            <a:avLst>
              <a:gd name="adj1" fmla="val -54705"/>
              <a:gd name="adj2" fmla="val 88467"/>
              <a:gd name="adj3" fmla="val 16667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baseline="30000" dirty="0">
                <a:solidFill>
                  <a:schemeClr val="bg2"/>
                </a:solidFill>
              </a:rPr>
              <a:t>Quels leviers à ajouter ?</a:t>
            </a:r>
          </a:p>
        </p:txBody>
      </p:sp>
      <p:sp>
        <p:nvSpPr>
          <p:cNvPr id="22" name="Bulle narrative : rectangle à coins arrondis 21">
            <a:extLst>
              <a:ext uri="{FF2B5EF4-FFF2-40B4-BE49-F238E27FC236}">
                <a16:creationId xmlns:a16="http://schemas.microsoft.com/office/drawing/2014/main" id="{756241C0-9189-4121-A046-4A17C4AC8A39}"/>
              </a:ext>
            </a:extLst>
          </p:cNvPr>
          <p:cNvSpPr/>
          <p:nvPr/>
        </p:nvSpPr>
        <p:spPr>
          <a:xfrm>
            <a:off x="4844267" y="5199780"/>
            <a:ext cx="2080425" cy="580681"/>
          </a:xfrm>
          <a:prstGeom prst="wedgeRoundRectCallout">
            <a:avLst>
              <a:gd name="adj1" fmla="val 60217"/>
              <a:gd name="adj2" fmla="val 108693"/>
              <a:gd name="adj3" fmla="val 16667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baseline="30000" dirty="0">
                <a:solidFill>
                  <a:schemeClr val="bg2"/>
                </a:solidFill>
              </a:rPr>
              <a:t>Des leviers à déplacer dans d’autres thèmes ?</a:t>
            </a:r>
          </a:p>
        </p:txBody>
      </p:sp>
    </p:spTree>
    <p:extLst>
      <p:ext uri="{BB962C8B-B14F-4D97-AF65-F5344CB8AC3E}">
        <p14:creationId xmlns:p14="http://schemas.microsoft.com/office/powerpoint/2010/main" val="11382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49969"/>
            <a:ext cx="8352928" cy="125489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Améliorer la connaissance de la qualité des eaux superficielles.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Diminuer les concentrations en pesticides en eaux superficielles.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Diminuer les concentrations en nitrates et pesticides en eaux souterraines en deçà du bon état DCE.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Limiter les transferts d’azote sur les BAC.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Développer les surfaces en AB pour atteindre 5% des surfaces en AB.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276872"/>
            <a:ext cx="4032448" cy="3816424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Mise en place de suivis complémentaires en eaux de surface en lien avec la pluviométrie (pesticides, polluants émergents)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27769"/>
              </p:ext>
            </p:extLst>
          </p:nvPr>
        </p:nvGraphicFramePr>
        <p:xfrm>
          <a:off x="530189" y="3940829"/>
          <a:ext cx="3591036" cy="907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Ciblage des problématiques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 des suivis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2276869"/>
            <a:ext cx="4167101" cy="3816425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Mise en œuvre de démarche BAC et d’animation agricole sur les captages prioritaires et sensibles dans les 3 premières années de l’animation du SAGE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Collectivités AEP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93897"/>
              </p:ext>
            </p:extLst>
          </p:nvPr>
        </p:nvGraphicFramePr>
        <p:xfrm>
          <a:off x="4734742" y="3796242"/>
          <a:ext cx="3591036" cy="14651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886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Variable selon l’adhésion des agriculteurs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Coûts des multiples études. Mobilisation des agriculteurs difficile.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350599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Qualité des eaux superficielles </a:t>
            </a:r>
          </a:p>
          <a:p>
            <a:pPr algn="l"/>
            <a:r>
              <a:rPr lang="fr-FR" sz="2400" b="0" dirty="0">
                <a:solidFill>
                  <a:schemeClr val="bg1"/>
                </a:solidFill>
              </a:rPr>
              <a:t>	et souterraines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20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D0ECC349-BBDC-4DBC-A563-CFB209F8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29243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76C3D9B-3486-45F7-8DD6-AFDBB9904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73216"/>
            <a:ext cx="673359" cy="6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49969"/>
            <a:ext cx="8352928" cy="125489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Améliorer la connaissance de la qualité des eaux superficielles.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Diminuer les concentrations en pesticides en eaux superficielles.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Diminuer les concentrations en nitrates et pesticides en eaux souterraines en deçà du bon état DCE.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Limiter les transferts d’azote sur les BAC.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Développer les surfaces en AB pour atteindre 5% des surfaces en AB.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276872"/>
            <a:ext cx="4032448" cy="3816424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Sensibilisation et accompagnement des gestionnaires privés et des prescripteurs pour améliorer l’entretien des espaces urbanisés non publics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 / CCI / EPCI-FP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72391"/>
              </p:ext>
            </p:extLst>
          </p:nvPr>
        </p:nvGraphicFramePr>
        <p:xfrm>
          <a:off x="530189" y="4124630"/>
          <a:ext cx="3591036" cy="11298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Zones blanches de la Loi Labbé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Multiplicité des acteurs (nombre, nature).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Difficile acceptabilité par les acteurs privés.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3" y="2276869"/>
            <a:ext cx="4032448" cy="3816425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Mise en place d’une animation agricole indépendante à l’échelle du SAGE en lien avec les filières</a:t>
            </a:r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bg2"/>
                </a:solidFill>
              </a:rPr>
              <a:t>(couverture des sols, suivi individuel, développement AB, agroécologie, techniques alternatives…) </a:t>
            </a:r>
          </a:p>
          <a:p>
            <a:pPr algn="ctr"/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Mise en œuvre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Organismes Pro Agricoles, SMBVB, EPCI-FP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13844"/>
              </p:ext>
            </p:extLst>
          </p:nvPr>
        </p:nvGraphicFramePr>
        <p:xfrm>
          <a:off x="4802069" y="4219361"/>
          <a:ext cx="3591036" cy="112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886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Variable selon les opportunités et le volontariat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Nécessité de trouver le bon conseiller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350599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Qualité des eaux superficielles </a:t>
            </a:r>
          </a:p>
          <a:p>
            <a:pPr algn="l"/>
            <a:r>
              <a:rPr lang="fr-FR" sz="2400" b="0" dirty="0">
                <a:solidFill>
                  <a:schemeClr val="bg1"/>
                </a:solidFill>
              </a:rPr>
              <a:t>	et souterraines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A discuter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43678DE-10BC-4987-9D69-17F2C3EA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3" y="5416127"/>
            <a:ext cx="673359" cy="6640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0F92AA3-D5F0-4969-BB13-5F1562E9C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66" y="5373216"/>
            <a:ext cx="673359" cy="6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49969"/>
            <a:ext cx="8352928" cy="125489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Améliorer la connaissance de la qualité des eaux superficielles.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Diminuer les concentrations en pesticides en eaux superficielles.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Diminuer les concentrations en nitrates et pesticides en eaux souterraines en deçà du bon état DCE.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Limiter les transferts d’azote sur les BAC.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Développer les surfaces en AB pour atteindre 5% des surfaces en AB.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276872"/>
            <a:ext cx="4032448" cy="3816424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Réalisation d’une étude d’opportunité et appui au développement de filières courtes de productions locales à bas niveaux d’intrants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: EPCI-FP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63379"/>
              </p:ext>
            </p:extLst>
          </p:nvPr>
        </p:nvGraphicFramePr>
        <p:xfrm>
          <a:off x="530189" y="3796242"/>
          <a:ext cx="3591036" cy="1333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Intérêt pour développer les cultures à bas niveaux d’intrants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 selon la demande locale et les porteurs de projets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350599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Qualité des eaux superficielles </a:t>
            </a:r>
          </a:p>
          <a:p>
            <a:pPr algn="l"/>
            <a:r>
              <a:rPr lang="fr-FR" sz="2400" b="0" dirty="0">
                <a:solidFill>
                  <a:schemeClr val="bg1"/>
                </a:solidFill>
              </a:rPr>
              <a:t>	et souterraines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5E953CF-81A4-4527-A64D-040F9D141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3" y="5416127"/>
            <a:ext cx="673359" cy="6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89142" y="1012089"/>
            <a:ext cx="8352928" cy="99926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Limiter l’impact des eaux usées domestiques et industrielles sur les cours d’eau sensibles. 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Atteindre l’objectif de bon état pour les paramètres phosphore et ammonium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184886"/>
            <a:ext cx="4032448" cy="3908410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Mise à jour des schémas d’assainissement et des diagnostics de réseaux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EPCI-FP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80249"/>
              </p:ext>
            </p:extLst>
          </p:nvPr>
        </p:nvGraphicFramePr>
        <p:xfrm>
          <a:off x="530189" y="3796242"/>
          <a:ext cx="3591036" cy="15470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Permet d’affiner la priorisation des travaux. Mais non directement opérationnel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Coûts importants des études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3" y="2184885"/>
            <a:ext cx="4032448" cy="3908410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Assurer le contrôle des </a:t>
            </a:r>
            <a:r>
              <a:rPr lang="fr-FR" sz="1400" b="1" dirty="0">
                <a:solidFill>
                  <a:schemeClr val="accent6"/>
                </a:solidFill>
              </a:rPr>
              <a:t>branchements (objectif d’un taux de conformité : </a:t>
            </a:r>
            <a:r>
              <a:rPr lang="fr-FR" sz="1400" b="1" dirty="0">
                <a:solidFill>
                  <a:schemeClr val="accent6"/>
                </a:solidFill>
                <a:highlight>
                  <a:srgbClr val="FFFF00"/>
                </a:highlight>
              </a:rPr>
              <a:t>x</a:t>
            </a:r>
            <a:r>
              <a:rPr lang="fr-FR" sz="1400" b="1" dirty="0">
                <a:solidFill>
                  <a:schemeClr val="accent6"/>
                </a:solidFill>
              </a:rPr>
              <a:t>%) et mettre en place un programme de réhabilitation (objectif d’un taux de réhabilitation : </a:t>
            </a:r>
            <a:r>
              <a:rPr lang="fr-FR" sz="1400" b="1" dirty="0">
                <a:solidFill>
                  <a:schemeClr val="accent6"/>
                </a:solidFill>
                <a:highlight>
                  <a:srgbClr val="FFFF00"/>
                </a:highlight>
              </a:rPr>
              <a:t>x</a:t>
            </a:r>
            <a:r>
              <a:rPr lang="fr-FR" sz="1400" b="1" dirty="0">
                <a:solidFill>
                  <a:schemeClr val="accent6"/>
                </a:solidFill>
              </a:rPr>
              <a:t>%)</a:t>
            </a:r>
          </a:p>
          <a:p>
            <a:pPr algn="ctr"/>
            <a:endParaRPr lang="fr-FR" sz="1400" b="1" dirty="0">
              <a:solidFill>
                <a:schemeClr val="accent6"/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EPCI-FP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07821"/>
              </p:ext>
            </p:extLst>
          </p:nvPr>
        </p:nvGraphicFramePr>
        <p:xfrm>
          <a:off x="4734742" y="3951724"/>
          <a:ext cx="3591036" cy="7776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886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Sensibilité des milieux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Moyens humains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350599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Qualité des eaux superficielles </a:t>
            </a:r>
          </a:p>
          <a:p>
            <a:pPr algn="l"/>
            <a:r>
              <a:rPr lang="fr-FR" sz="2400" b="0" dirty="0">
                <a:solidFill>
                  <a:schemeClr val="bg1"/>
                </a:solidFill>
              </a:rPr>
              <a:t>	et souterraines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5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CE3D779E-E7F8-4F4D-BA87-16E7B501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8" y="5476153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B4CAE696-578C-4FC9-8E3E-8A8BF3AC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16" y="5476153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1d5565ef5cd1345195c543eabcad38f7bee8"/>
</p:tagLst>
</file>

<file path=ppt/theme/theme1.xml><?xml version="1.0" encoding="utf-8"?>
<a:theme xmlns:a="http://schemas.openxmlformats.org/drawingml/2006/main" name="SCE-Modele-Presentation-v7-Optim">
  <a:themeElements>
    <a:clrScheme name="SCE">
      <a:dk1>
        <a:sysClr val="windowText" lastClr="000000"/>
      </a:dk1>
      <a:lt1>
        <a:sysClr val="window" lastClr="FFFFFF"/>
      </a:lt1>
      <a:dk2>
        <a:srgbClr val="8685BB"/>
      </a:dk2>
      <a:lt2>
        <a:srgbClr val="FF7D0B"/>
      </a:lt2>
      <a:accent1>
        <a:srgbClr val="897879"/>
      </a:accent1>
      <a:accent2>
        <a:srgbClr val="943E2B"/>
      </a:accent2>
      <a:accent3>
        <a:srgbClr val="000000"/>
      </a:accent3>
      <a:accent4>
        <a:srgbClr val="FFFFFF"/>
      </a:accent4>
      <a:accent5>
        <a:srgbClr val="8685BB"/>
      </a:accent5>
      <a:accent6>
        <a:srgbClr val="FF7D0B"/>
      </a:accent6>
      <a:hlink>
        <a:srgbClr val="897879"/>
      </a:hlink>
      <a:folHlink>
        <a:srgbClr val="943E2B"/>
      </a:folHlink>
    </a:clrScheme>
    <a:fontScheme name="S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3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E-Modele-Presentation-v7-Optim.potx" id="{F19A0D51-F769-4F97-8F0E-11F8A8C93AA3}" vid="{5F449F62-ADB9-48FD-93B3-22F77294899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768A5BA57AC42AE0BECA516F1D701" ma:contentTypeVersion="1" ma:contentTypeDescription="Crée un document." ma:contentTypeScope="" ma:versionID="6615cca32ad79d6a653c0dfc9f42e04e">
  <xsd:schema xmlns:xsd="http://www.w3.org/2001/XMLSchema" xmlns:xs="http://www.w3.org/2001/XMLSchema" xmlns:p="http://schemas.microsoft.com/office/2006/metadata/properties" xmlns:ns2="7efe8eb2-9497-43e7-82d3-c1ea6d30d71c" targetNamespace="http://schemas.microsoft.com/office/2006/metadata/properties" ma:root="true" ma:fieldsID="e67a7b6288f1e8fe452d852ea6a73b59" ns2:_="">
    <xsd:import namespace="7efe8eb2-9497-43e7-82d3-c1ea6d30d71c"/>
    <xsd:element name="properties">
      <xsd:complexType>
        <xsd:sequence>
          <xsd:element name="documentManagement">
            <xsd:complexType>
              <xsd:all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e8eb2-9497-43e7-82d3-c1ea6d30d71c" elementFormDefault="qualified">
    <xsd:import namespace="http://schemas.microsoft.com/office/2006/documentManagement/types"/>
    <xsd:import namespace="http://schemas.microsoft.com/office/infopath/2007/PartnerControls"/>
    <xsd:element name="Tags" ma:index="8" nillable="true" ma:displayName="Tags" ma:internalName="Tag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7efe8eb2-9497-43e7-82d3-c1ea6d30d71c" xsi:nil="true"/>
  </documentManagement>
</p:properties>
</file>

<file path=customXml/itemProps1.xml><?xml version="1.0" encoding="utf-8"?>
<ds:datastoreItem xmlns:ds="http://schemas.openxmlformats.org/officeDocument/2006/customXml" ds:itemID="{5848CFE1-37A5-4BDF-A4A1-4D45CBE090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6799B-396C-4ECA-A43F-8084C238A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e8eb2-9497-43e7-82d3-c1ea6d30d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AE3650-555C-489F-AD42-54F6433D29CB}">
  <ds:schemaRefs>
    <ds:schemaRef ds:uri="7efe8eb2-9497-43e7-82d3-c1ea6d30d71c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SCE-Modele-Presentation</Template>
  <TotalTime>6442</TotalTime>
  <Words>1441</Words>
  <Application>Microsoft Office PowerPoint</Application>
  <PresentationFormat>Affichage à l'écran (4:3)</PresentationFormat>
  <Paragraphs>306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Wingdings 3</vt:lpstr>
      <vt:lpstr>SCE-Modele-Presentation-v7-Optim</vt:lpstr>
      <vt:lpstr>SAGE de la Brèche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 de la présentation – Arial 28 pt gras</dc:title>
  <dc:creator>Solène COURILLEAU</dc:creator>
  <cp:lastModifiedBy>Menvielle</cp:lastModifiedBy>
  <cp:revision>352</cp:revision>
  <cp:lastPrinted>2018-11-21T07:57:24Z</cp:lastPrinted>
  <dcterms:created xsi:type="dcterms:W3CDTF">2018-09-12T07:09:24Z</dcterms:created>
  <dcterms:modified xsi:type="dcterms:W3CDTF">2019-03-21T09:43:46Z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0x010100353768A5BA57AC42AE0BECA516F1D701</vt:lpwstr>
  </property>
</Properties>
</file>